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4"/>
  </p:sldMasterIdLst>
  <p:notesMasterIdLst>
    <p:notesMasterId r:id="rId179"/>
  </p:notesMasterIdLst>
  <p:sldIdLst>
    <p:sldId id="281" r:id="rId5"/>
    <p:sldId id="282" r:id="rId6"/>
    <p:sldId id="280" r:id="rId7"/>
    <p:sldId id="318" r:id="rId8"/>
    <p:sldId id="319" r:id="rId9"/>
    <p:sldId id="283" r:id="rId10"/>
    <p:sldId id="320" r:id="rId11"/>
    <p:sldId id="284" r:id="rId12"/>
    <p:sldId id="333" r:id="rId13"/>
    <p:sldId id="335" r:id="rId14"/>
    <p:sldId id="334" r:id="rId15"/>
    <p:sldId id="321" r:id="rId16"/>
    <p:sldId id="322" r:id="rId17"/>
    <p:sldId id="323" r:id="rId18"/>
    <p:sldId id="324" r:id="rId19"/>
    <p:sldId id="336" r:id="rId20"/>
    <p:sldId id="338" r:id="rId21"/>
    <p:sldId id="339" r:id="rId22"/>
    <p:sldId id="340" r:id="rId23"/>
    <p:sldId id="341" r:id="rId24"/>
    <p:sldId id="337" r:id="rId25"/>
    <p:sldId id="325" r:id="rId26"/>
    <p:sldId id="327" r:id="rId27"/>
    <p:sldId id="291" r:id="rId28"/>
    <p:sldId id="275" r:id="rId29"/>
    <p:sldId id="285" r:id="rId30"/>
    <p:sldId id="286" r:id="rId31"/>
    <p:sldId id="306" r:id="rId32"/>
    <p:sldId id="343" r:id="rId33"/>
    <p:sldId id="342" r:id="rId34"/>
    <p:sldId id="347" r:id="rId35"/>
    <p:sldId id="346" r:id="rId36"/>
    <p:sldId id="344" r:id="rId37"/>
    <p:sldId id="345" r:id="rId38"/>
    <p:sldId id="348" r:id="rId39"/>
    <p:sldId id="305" r:id="rId40"/>
    <p:sldId id="317" r:id="rId41"/>
    <p:sldId id="287" r:id="rId42"/>
    <p:sldId id="313" r:id="rId43"/>
    <p:sldId id="349" r:id="rId44"/>
    <p:sldId id="350" r:id="rId45"/>
    <p:sldId id="351" r:id="rId46"/>
    <p:sldId id="352" r:id="rId47"/>
    <p:sldId id="289" r:id="rId48"/>
    <p:sldId id="353" r:id="rId49"/>
    <p:sldId id="354" r:id="rId50"/>
    <p:sldId id="355" r:id="rId51"/>
    <p:sldId id="356" r:id="rId52"/>
    <p:sldId id="357" r:id="rId53"/>
    <p:sldId id="358" r:id="rId54"/>
    <p:sldId id="359" r:id="rId55"/>
    <p:sldId id="360" r:id="rId56"/>
    <p:sldId id="361" r:id="rId57"/>
    <p:sldId id="362" r:id="rId58"/>
    <p:sldId id="364" r:id="rId59"/>
    <p:sldId id="363" r:id="rId60"/>
    <p:sldId id="365" r:id="rId61"/>
    <p:sldId id="366" r:id="rId62"/>
    <p:sldId id="367" r:id="rId63"/>
    <p:sldId id="372" r:id="rId64"/>
    <p:sldId id="368" r:id="rId65"/>
    <p:sldId id="369" r:id="rId66"/>
    <p:sldId id="370" r:id="rId67"/>
    <p:sldId id="371" r:id="rId68"/>
    <p:sldId id="373" r:id="rId69"/>
    <p:sldId id="374" r:id="rId70"/>
    <p:sldId id="384" r:id="rId71"/>
    <p:sldId id="396" r:id="rId72"/>
    <p:sldId id="260" r:id="rId73"/>
    <p:sldId id="315" r:id="rId74"/>
    <p:sldId id="316" r:id="rId75"/>
    <p:sldId id="294" r:id="rId76"/>
    <p:sldId id="375" r:id="rId77"/>
    <p:sldId id="292" r:id="rId78"/>
    <p:sldId id="293" r:id="rId79"/>
    <p:sldId id="376" r:id="rId80"/>
    <p:sldId id="296" r:id="rId81"/>
    <p:sldId id="385" r:id="rId82"/>
    <p:sldId id="395" r:id="rId83"/>
    <p:sldId id="295" r:id="rId84"/>
    <p:sldId id="314" r:id="rId85"/>
    <p:sldId id="388" r:id="rId86"/>
    <p:sldId id="386" r:id="rId87"/>
    <p:sldId id="381" r:id="rId88"/>
    <p:sldId id="297" r:id="rId89"/>
    <p:sldId id="310" r:id="rId90"/>
    <p:sldId id="311" r:id="rId91"/>
    <p:sldId id="312" r:id="rId92"/>
    <p:sldId id="389" r:id="rId93"/>
    <p:sldId id="377" r:id="rId94"/>
    <p:sldId id="328" r:id="rId95"/>
    <p:sldId id="378" r:id="rId96"/>
    <p:sldId id="379" r:id="rId97"/>
    <p:sldId id="391" r:id="rId98"/>
    <p:sldId id="392" r:id="rId99"/>
    <p:sldId id="393" r:id="rId100"/>
    <p:sldId id="380" r:id="rId101"/>
    <p:sldId id="394" r:id="rId102"/>
    <p:sldId id="387" r:id="rId103"/>
    <p:sldId id="326" r:id="rId104"/>
    <p:sldId id="382" r:id="rId105"/>
    <p:sldId id="398" r:id="rId106"/>
    <p:sldId id="330" r:id="rId107"/>
    <p:sldId id="397" r:id="rId108"/>
    <p:sldId id="332" r:id="rId109"/>
    <p:sldId id="383" r:id="rId110"/>
    <p:sldId id="399" r:id="rId111"/>
    <p:sldId id="400" r:id="rId112"/>
    <p:sldId id="401" r:id="rId113"/>
    <p:sldId id="406" r:id="rId114"/>
    <p:sldId id="402" r:id="rId115"/>
    <p:sldId id="403" r:id="rId116"/>
    <p:sldId id="404" r:id="rId117"/>
    <p:sldId id="407" r:id="rId118"/>
    <p:sldId id="409" r:id="rId119"/>
    <p:sldId id="405" r:id="rId120"/>
    <p:sldId id="410" r:id="rId121"/>
    <p:sldId id="411" r:id="rId122"/>
    <p:sldId id="421" r:id="rId123"/>
    <p:sldId id="413" r:id="rId124"/>
    <p:sldId id="414" r:id="rId125"/>
    <p:sldId id="419" r:id="rId126"/>
    <p:sldId id="415" r:id="rId127"/>
    <p:sldId id="422" r:id="rId128"/>
    <p:sldId id="416" r:id="rId129"/>
    <p:sldId id="423" r:id="rId130"/>
    <p:sldId id="417" r:id="rId131"/>
    <p:sldId id="424" r:id="rId132"/>
    <p:sldId id="432" r:id="rId133"/>
    <p:sldId id="426" r:id="rId134"/>
    <p:sldId id="427" r:id="rId135"/>
    <p:sldId id="429" r:id="rId136"/>
    <p:sldId id="430" r:id="rId137"/>
    <p:sldId id="431" r:id="rId138"/>
    <p:sldId id="433" r:id="rId139"/>
    <p:sldId id="436" r:id="rId140"/>
    <p:sldId id="434" r:id="rId141"/>
    <p:sldId id="435" r:id="rId142"/>
    <p:sldId id="439" r:id="rId143"/>
    <p:sldId id="440" r:id="rId144"/>
    <p:sldId id="441" r:id="rId145"/>
    <p:sldId id="438" r:id="rId146"/>
    <p:sldId id="442" r:id="rId147"/>
    <p:sldId id="443" r:id="rId148"/>
    <p:sldId id="444" r:id="rId149"/>
    <p:sldId id="445" r:id="rId150"/>
    <p:sldId id="446" r:id="rId151"/>
    <p:sldId id="447" r:id="rId152"/>
    <p:sldId id="448" r:id="rId153"/>
    <p:sldId id="449" r:id="rId154"/>
    <p:sldId id="450" r:id="rId155"/>
    <p:sldId id="451" r:id="rId156"/>
    <p:sldId id="452" r:id="rId157"/>
    <p:sldId id="453" r:id="rId158"/>
    <p:sldId id="455" r:id="rId159"/>
    <p:sldId id="454" r:id="rId160"/>
    <p:sldId id="457" r:id="rId161"/>
    <p:sldId id="456" r:id="rId162"/>
    <p:sldId id="458" r:id="rId163"/>
    <p:sldId id="258" r:id="rId164"/>
    <p:sldId id="7221" r:id="rId165"/>
    <p:sldId id="7222" r:id="rId166"/>
    <p:sldId id="7223" r:id="rId167"/>
    <p:sldId id="7224" r:id="rId168"/>
    <p:sldId id="7225" r:id="rId169"/>
    <p:sldId id="7234" r:id="rId170"/>
    <p:sldId id="7230" r:id="rId171"/>
    <p:sldId id="7231" r:id="rId172"/>
    <p:sldId id="7228" r:id="rId173"/>
    <p:sldId id="7233" r:id="rId174"/>
    <p:sldId id="7229" r:id="rId175"/>
    <p:sldId id="7232" r:id="rId176"/>
    <p:sldId id="7235" r:id="rId177"/>
    <p:sldId id="460" r:id="rId178"/>
  </p:sldIdLst>
  <p:sldSz cx="9144000" cy="5143500" type="screen16x9"/>
  <p:notesSz cx="6858000" cy="9144000"/>
  <p:embeddedFontLst>
    <p:embeddedFont>
      <p:font typeface="Calibri" panose="020F0502020204030204" pitchFamily="34" charset="0"/>
      <p:regular r:id="rId180"/>
      <p:bold r:id="rId181"/>
      <p:italic r:id="rId182"/>
      <p:boldItalic r:id="rId183"/>
    </p:embeddedFont>
    <p:embeddedFont>
      <p:font typeface="Century Gothic" panose="020B0502020202020204" pitchFamily="34" charset="0"/>
      <p:regular r:id="rId184"/>
      <p:bold r:id="rId185"/>
      <p:italic r:id="rId186"/>
      <p:boldItalic r:id="rId187"/>
    </p:embeddedFont>
    <p:embeddedFont>
      <p:font typeface="Open Sans" panose="020B0606030504020204" pitchFamily="34" charset="0"/>
      <p:regular r:id="rId188"/>
      <p:bold r:id="rId189"/>
      <p:italic r:id="rId190"/>
      <p:boldItalic r:id="rId19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000000"/>
          </p15:clr>
        </p15:guide>
        <p15:guide id="2" pos="2880">
          <p15:clr>
            <a:srgbClr val="000000"/>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192" roundtripDataSignature="AMtx7mhwFzdV1RQWT0+yRhKLCIJdYxHt+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A4E60"/>
    <a:srgbClr val="27282C"/>
    <a:srgbClr val="FAFBF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5E042FD-8D25-FE49-58B0-A99B2E22C1C6}" v="29" dt="2022-09-09T19:38:40.600"/>
    <p1510:client id="{EAB702B2-EAF7-8C97-9260-5D853B06C5E2}" v="38" dt="2022-09-09T16:53:58.18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973" autoAdjust="0"/>
    <p:restoredTop sz="94660"/>
  </p:normalViewPr>
  <p:slideViewPr>
    <p:cSldViewPr snapToGrid="0">
      <p:cViewPr>
        <p:scale>
          <a:sx n="80" d="100"/>
          <a:sy n="80" d="100"/>
        </p:scale>
        <p:origin x="715" y="61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slide" Target="slides/slide134.xml"/><Relationship Id="rId159" Type="http://schemas.openxmlformats.org/officeDocument/2006/relationships/slide" Target="slides/slide155.xml"/><Relationship Id="rId170" Type="http://schemas.openxmlformats.org/officeDocument/2006/relationships/slide" Target="slides/slide166.xml"/><Relationship Id="rId191" Type="http://schemas.openxmlformats.org/officeDocument/2006/relationships/font" Target="fonts/font12.fntdata"/><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53" Type="http://schemas.openxmlformats.org/officeDocument/2006/relationships/slide" Target="slides/slide49.xml"/><Relationship Id="rId74" Type="http://schemas.openxmlformats.org/officeDocument/2006/relationships/slide" Target="slides/slide70.xml"/><Relationship Id="rId128" Type="http://schemas.openxmlformats.org/officeDocument/2006/relationships/slide" Target="slides/slide124.xml"/><Relationship Id="rId149" Type="http://schemas.openxmlformats.org/officeDocument/2006/relationships/slide" Target="slides/slide145.xml"/><Relationship Id="rId5" Type="http://schemas.openxmlformats.org/officeDocument/2006/relationships/slide" Target="slides/slide1.xml"/><Relationship Id="rId95" Type="http://schemas.openxmlformats.org/officeDocument/2006/relationships/slide" Target="slides/slide91.xml"/><Relationship Id="rId160" Type="http://schemas.openxmlformats.org/officeDocument/2006/relationships/slide" Target="slides/slide156.xml"/><Relationship Id="rId181" Type="http://schemas.openxmlformats.org/officeDocument/2006/relationships/font" Target="fonts/font2.fntdata"/><Relationship Id="rId22" Type="http://schemas.openxmlformats.org/officeDocument/2006/relationships/slide" Target="slides/slide18.xml"/><Relationship Id="rId43" Type="http://schemas.openxmlformats.org/officeDocument/2006/relationships/slide" Target="slides/slide39.xml"/><Relationship Id="rId64" Type="http://schemas.openxmlformats.org/officeDocument/2006/relationships/slide" Target="slides/slide60.xml"/><Relationship Id="rId118" Type="http://schemas.openxmlformats.org/officeDocument/2006/relationships/slide" Target="slides/slide114.xml"/><Relationship Id="rId139" Type="http://schemas.openxmlformats.org/officeDocument/2006/relationships/slide" Target="slides/slide135.xml"/><Relationship Id="rId85" Type="http://schemas.openxmlformats.org/officeDocument/2006/relationships/slide" Target="slides/slide81.xml"/><Relationship Id="rId150" Type="http://schemas.openxmlformats.org/officeDocument/2006/relationships/slide" Target="slides/slide146.xml"/><Relationship Id="rId171" Type="http://schemas.openxmlformats.org/officeDocument/2006/relationships/slide" Target="slides/slide167.xml"/><Relationship Id="rId192" Type="http://customschemas.google.com/relationships/presentationmetadata" Target="metadata"/><Relationship Id="rId12" Type="http://schemas.openxmlformats.org/officeDocument/2006/relationships/slide" Target="slides/slide8.xml"/><Relationship Id="rId33" Type="http://schemas.openxmlformats.org/officeDocument/2006/relationships/slide" Target="slides/slide29.xml"/><Relationship Id="rId108" Type="http://schemas.openxmlformats.org/officeDocument/2006/relationships/slide" Target="slides/slide104.xml"/><Relationship Id="rId129" Type="http://schemas.openxmlformats.org/officeDocument/2006/relationships/slide" Target="slides/slide125.xml"/><Relationship Id="rId54" Type="http://schemas.openxmlformats.org/officeDocument/2006/relationships/slide" Target="slides/slide50.xml"/><Relationship Id="rId75" Type="http://schemas.openxmlformats.org/officeDocument/2006/relationships/slide" Target="slides/slide71.xml"/><Relationship Id="rId96" Type="http://schemas.openxmlformats.org/officeDocument/2006/relationships/slide" Target="slides/slide92.xml"/><Relationship Id="rId140" Type="http://schemas.openxmlformats.org/officeDocument/2006/relationships/slide" Target="slides/slide136.xml"/><Relationship Id="rId161" Type="http://schemas.openxmlformats.org/officeDocument/2006/relationships/slide" Target="slides/slide157.xml"/><Relationship Id="rId182" Type="http://schemas.openxmlformats.org/officeDocument/2006/relationships/font" Target="fonts/font3.fntdata"/><Relationship Id="rId6" Type="http://schemas.openxmlformats.org/officeDocument/2006/relationships/slide" Target="slides/slide2.xml"/><Relationship Id="rId23" Type="http://schemas.openxmlformats.org/officeDocument/2006/relationships/slide" Target="slides/slide19.xml"/><Relationship Id="rId119" Type="http://schemas.openxmlformats.org/officeDocument/2006/relationships/slide" Target="slides/slide115.xml"/><Relationship Id="rId44" Type="http://schemas.openxmlformats.org/officeDocument/2006/relationships/slide" Target="slides/slide40.xml"/><Relationship Id="rId65" Type="http://schemas.openxmlformats.org/officeDocument/2006/relationships/slide" Target="slides/slide61.xml"/><Relationship Id="rId86" Type="http://schemas.openxmlformats.org/officeDocument/2006/relationships/slide" Target="slides/slide82.xml"/><Relationship Id="rId130" Type="http://schemas.openxmlformats.org/officeDocument/2006/relationships/slide" Target="slides/slide126.xml"/><Relationship Id="rId151" Type="http://schemas.openxmlformats.org/officeDocument/2006/relationships/slide" Target="slides/slide147.xml"/><Relationship Id="rId172" Type="http://schemas.openxmlformats.org/officeDocument/2006/relationships/slide" Target="slides/slide168.xml"/><Relationship Id="rId193" Type="http://schemas.openxmlformats.org/officeDocument/2006/relationships/presProps" Target="presProps.xml"/><Relationship Id="rId13" Type="http://schemas.openxmlformats.org/officeDocument/2006/relationships/slide" Target="slides/slide9.xml"/><Relationship Id="rId109" Type="http://schemas.openxmlformats.org/officeDocument/2006/relationships/slide" Target="slides/slide105.xml"/><Relationship Id="rId34" Type="http://schemas.openxmlformats.org/officeDocument/2006/relationships/slide" Target="slides/slide30.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20" Type="http://schemas.openxmlformats.org/officeDocument/2006/relationships/slide" Target="slides/slide116.xml"/><Relationship Id="rId141" Type="http://schemas.openxmlformats.org/officeDocument/2006/relationships/slide" Target="slides/slide137.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162" Type="http://schemas.openxmlformats.org/officeDocument/2006/relationships/slide" Target="slides/slide158.xml"/><Relationship Id="rId183" Type="http://schemas.openxmlformats.org/officeDocument/2006/relationships/font" Target="fonts/font4.fntdata"/><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slide" Target="slides/slide132.xml"/><Relationship Id="rId157" Type="http://schemas.openxmlformats.org/officeDocument/2006/relationships/slide" Target="slides/slide153.xml"/><Relationship Id="rId178" Type="http://schemas.openxmlformats.org/officeDocument/2006/relationships/slide" Target="slides/slide174.xml"/><Relationship Id="rId61" Type="http://schemas.openxmlformats.org/officeDocument/2006/relationships/slide" Target="slides/slide57.xml"/><Relationship Id="rId82" Type="http://schemas.openxmlformats.org/officeDocument/2006/relationships/slide" Target="slides/slide78.xml"/><Relationship Id="rId152" Type="http://schemas.openxmlformats.org/officeDocument/2006/relationships/slide" Target="slides/slide148.xml"/><Relationship Id="rId173" Type="http://schemas.openxmlformats.org/officeDocument/2006/relationships/slide" Target="slides/slide169.xml"/><Relationship Id="rId194" Type="http://schemas.openxmlformats.org/officeDocument/2006/relationships/viewProps" Target="viewProps.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168" Type="http://schemas.openxmlformats.org/officeDocument/2006/relationships/slide" Target="slides/slide164.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163" Type="http://schemas.openxmlformats.org/officeDocument/2006/relationships/slide" Target="slides/slide159.xml"/><Relationship Id="rId184" Type="http://schemas.openxmlformats.org/officeDocument/2006/relationships/font" Target="fonts/font5.fntdata"/><Relationship Id="rId189" Type="http://schemas.openxmlformats.org/officeDocument/2006/relationships/font" Target="fonts/font10.fntdata"/><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slide" Target="slides/slide154.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slide" Target="slides/slide149.xml"/><Relationship Id="rId174" Type="http://schemas.openxmlformats.org/officeDocument/2006/relationships/slide" Target="slides/slide170.xml"/><Relationship Id="rId179" Type="http://schemas.openxmlformats.org/officeDocument/2006/relationships/notesMaster" Target="notesMasters/notesMaster1.xml"/><Relationship Id="rId195" Type="http://schemas.openxmlformats.org/officeDocument/2006/relationships/theme" Target="theme/theme1.xml"/><Relationship Id="rId190" Type="http://schemas.openxmlformats.org/officeDocument/2006/relationships/font" Target="fonts/font11.fntdata"/><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48" Type="http://schemas.openxmlformats.org/officeDocument/2006/relationships/slide" Target="slides/slide144.xml"/><Relationship Id="rId164" Type="http://schemas.openxmlformats.org/officeDocument/2006/relationships/slide" Target="slides/slide160.xml"/><Relationship Id="rId169" Type="http://schemas.openxmlformats.org/officeDocument/2006/relationships/slide" Target="slides/slide165.xml"/><Relationship Id="rId185" Type="http://schemas.openxmlformats.org/officeDocument/2006/relationships/font" Target="fonts/font6.fntdata"/><Relationship Id="rId4" Type="http://schemas.openxmlformats.org/officeDocument/2006/relationships/slideMaster" Target="slideMasters/slideMaster1.xml"/><Relationship Id="rId9" Type="http://schemas.openxmlformats.org/officeDocument/2006/relationships/slide" Target="slides/slide5.xml"/><Relationship Id="rId180" Type="http://schemas.openxmlformats.org/officeDocument/2006/relationships/font" Target="fonts/font1.fntdata"/><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54" Type="http://schemas.openxmlformats.org/officeDocument/2006/relationships/slide" Target="slides/slide150.xml"/><Relationship Id="rId175" Type="http://schemas.openxmlformats.org/officeDocument/2006/relationships/slide" Target="slides/slide171.xml"/><Relationship Id="rId196" Type="http://schemas.openxmlformats.org/officeDocument/2006/relationships/tableStyles" Target="tableStyles.xml"/><Relationship Id="rId16" Type="http://schemas.openxmlformats.org/officeDocument/2006/relationships/slide" Target="slides/slide12.xml"/><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slide" Target="slides/slide140.xml"/><Relationship Id="rId90" Type="http://schemas.openxmlformats.org/officeDocument/2006/relationships/slide" Target="slides/slide86.xml"/><Relationship Id="rId165" Type="http://schemas.openxmlformats.org/officeDocument/2006/relationships/slide" Target="slides/slide161.xml"/><Relationship Id="rId186" Type="http://schemas.openxmlformats.org/officeDocument/2006/relationships/font" Target="fonts/font7.fntdata"/><Relationship Id="rId27" Type="http://schemas.openxmlformats.org/officeDocument/2006/relationships/slide" Target="slides/slide23.xml"/><Relationship Id="rId48" Type="http://schemas.openxmlformats.org/officeDocument/2006/relationships/slide" Target="slides/slide44.xml"/><Relationship Id="rId69" Type="http://schemas.openxmlformats.org/officeDocument/2006/relationships/slide" Target="slides/slide65.xml"/><Relationship Id="rId113" Type="http://schemas.openxmlformats.org/officeDocument/2006/relationships/slide" Target="slides/slide109.xml"/><Relationship Id="rId134" Type="http://schemas.openxmlformats.org/officeDocument/2006/relationships/slide" Target="slides/slide130.xml"/><Relationship Id="rId80" Type="http://schemas.openxmlformats.org/officeDocument/2006/relationships/slide" Target="slides/slide76.xml"/><Relationship Id="rId155" Type="http://schemas.openxmlformats.org/officeDocument/2006/relationships/slide" Target="slides/slide151.xml"/><Relationship Id="rId176" Type="http://schemas.openxmlformats.org/officeDocument/2006/relationships/slide" Target="slides/slide172.xml"/><Relationship Id="rId197" Type="http://schemas.microsoft.com/office/2015/10/relationships/revisionInfo" Target="revisionInfo.xml"/><Relationship Id="rId17" Type="http://schemas.openxmlformats.org/officeDocument/2006/relationships/slide" Target="slides/slide13.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24" Type="http://schemas.openxmlformats.org/officeDocument/2006/relationships/slide" Target="slides/slide120.xml"/><Relationship Id="rId70" Type="http://schemas.openxmlformats.org/officeDocument/2006/relationships/slide" Target="slides/slide66.xml"/><Relationship Id="rId91" Type="http://schemas.openxmlformats.org/officeDocument/2006/relationships/slide" Target="slides/slide87.xml"/><Relationship Id="rId145" Type="http://schemas.openxmlformats.org/officeDocument/2006/relationships/slide" Target="slides/slide141.xml"/><Relationship Id="rId166" Type="http://schemas.openxmlformats.org/officeDocument/2006/relationships/slide" Target="slides/slide162.xml"/><Relationship Id="rId187" Type="http://schemas.openxmlformats.org/officeDocument/2006/relationships/font" Target="fonts/font8.fntdata"/><Relationship Id="rId1" Type="http://schemas.openxmlformats.org/officeDocument/2006/relationships/customXml" Target="../customXml/item1.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60" Type="http://schemas.openxmlformats.org/officeDocument/2006/relationships/slide" Target="slides/slide56.xml"/><Relationship Id="rId81" Type="http://schemas.openxmlformats.org/officeDocument/2006/relationships/slide" Target="slides/slide77.xml"/><Relationship Id="rId135" Type="http://schemas.openxmlformats.org/officeDocument/2006/relationships/slide" Target="slides/slide131.xml"/><Relationship Id="rId156" Type="http://schemas.openxmlformats.org/officeDocument/2006/relationships/slide" Target="slides/slide152.xml"/><Relationship Id="rId177" Type="http://schemas.openxmlformats.org/officeDocument/2006/relationships/slide" Target="slides/slide173.xml"/><Relationship Id="rId18" Type="http://schemas.openxmlformats.org/officeDocument/2006/relationships/slide" Target="slides/slide14.xml"/><Relationship Id="rId39" Type="http://schemas.openxmlformats.org/officeDocument/2006/relationships/slide" Target="slides/slide35.xml"/><Relationship Id="rId50" Type="http://schemas.openxmlformats.org/officeDocument/2006/relationships/slide" Target="slides/slide46.xml"/><Relationship Id="rId104" Type="http://schemas.openxmlformats.org/officeDocument/2006/relationships/slide" Target="slides/slide100.xml"/><Relationship Id="rId125" Type="http://schemas.openxmlformats.org/officeDocument/2006/relationships/slide" Target="slides/slide121.xml"/><Relationship Id="rId146" Type="http://schemas.openxmlformats.org/officeDocument/2006/relationships/slide" Target="slides/slide142.xml"/><Relationship Id="rId167" Type="http://schemas.openxmlformats.org/officeDocument/2006/relationships/slide" Target="slides/slide163.xml"/><Relationship Id="rId188" Type="http://schemas.openxmlformats.org/officeDocument/2006/relationships/font" Target="fonts/font9.fntdata"/></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9F4A829-803B-4051-BCA1-9AAD81BC3CD2}" type="doc">
      <dgm:prSet loTypeId="urn:microsoft.com/office/officeart/2008/layout/HalfCircleOrganizationChart" loCatId="hierarchy" qsTypeId="urn:microsoft.com/office/officeart/2005/8/quickstyle/simple1" qsCatId="simple" csTypeId="urn:microsoft.com/office/officeart/2005/8/colors/accent1_2" csCatId="accent1" phldr="1"/>
      <dgm:spPr/>
      <dgm:t>
        <a:bodyPr/>
        <a:lstStyle/>
        <a:p>
          <a:endParaRPr lang="pt-BR"/>
        </a:p>
      </dgm:t>
    </dgm:pt>
    <dgm:pt modelId="{601C532A-40DC-4FB9-923B-F40B6B83BA1D}">
      <dgm:prSet phldrT="[Texto]" custT="1"/>
      <dgm:spPr/>
      <dgm:t>
        <a:bodyPr/>
        <a:lstStyle/>
        <a:p>
          <a:r>
            <a:rPr lang="pt-BR" sz="2400" dirty="0">
              <a:solidFill>
                <a:schemeClr val="tx1"/>
              </a:solidFill>
              <a:latin typeface="Calibri" panose="020F0502020204030204" pitchFamily="34" charset="0"/>
              <a:cs typeface="Calibri" panose="020F0502020204030204" pitchFamily="34" charset="0"/>
            </a:rPr>
            <a:t>PÚBLICA</a:t>
          </a:r>
        </a:p>
      </dgm:t>
    </dgm:pt>
    <dgm:pt modelId="{1B554C42-CCC0-4597-B634-CAAF56CCC641}" type="parTrans" cxnId="{DD5B1957-F112-4B05-9C91-17AB955BC630}">
      <dgm:prSet/>
      <dgm:spPr/>
      <dgm:t>
        <a:bodyPr/>
        <a:lstStyle/>
        <a:p>
          <a:endParaRPr lang="pt-BR"/>
        </a:p>
      </dgm:t>
    </dgm:pt>
    <dgm:pt modelId="{24E03CC1-87CD-4BC2-9D83-655571563F50}" type="sibTrans" cxnId="{DD5B1957-F112-4B05-9C91-17AB955BC630}">
      <dgm:prSet/>
      <dgm:spPr/>
      <dgm:t>
        <a:bodyPr/>
        <a:lstStyle/>
        <a:p>
          <a:endParaRPr lang="pt-BR"/>
        </a:p>
      </dgm:t>
    </dgm:pt>
    <dgm:pt modelId="{785E622F-2758-4A7C-9951-288E8E5C1DF3}">
      <dgm:prSet phldrT="[Texto]" custT="1"/>
      <dgm:spPr/>
      <dgm:t>
        <a:bodyPr/>
        <a:lstStyle/>
        <a:p>
          <a:r>
            <a:rPr lang="pt-BR" sz="2400" dirty="0">
              <a:solidFill>
                <a:schemeClr val="tx1"/>
              </a:solidFill>
              <a:latin typeface="Calibri" panose="020F0502020204030204" pitchFamily="34" charset="0"/>
              <a:cs typeface="Calibri" panose="020F0502020204030204" pitchFamily="34" charset="0"/>
            </a:rPr>
            <a:t>PRIVADA</a:t>
          </a:r>
        </a:p>
      </dgm:t>
    </dgm:pt>
    <dgm:pt modelId="{72F8C0A7-35F6-4DE4-BE2E-0D3A4BBFF02A}" type="parTrans" cxnId="{14DA5321-2DDD-42CE-8362-26D354EDC080}">
      <dgm:prSet/>
      <dgm:spPr/>
      <dgm:t>
        <a:bodyPr/>
        <a:lstStyle/>
        <a:p>
          <a:endParaRPr lang="pt-BR"/>
        </a:p>
      </dgm:t>
    </dgm:pt>
    <dgm:pt modelId="{57613820-FBA9-49AB-9DC6-C31559945741}" type="sibTrans" cxnId="{14DA5321-2DDD-42CE-8362-26D354EDC080}">
      <dgm:prSet/>
      <dgm:spPr/>
      <dgm:t>
        <a:bodyPr/>
        <a:lstStyle/>
        <a:p>
          <a:endParaRPr lang="pt-BR"/>
        </a:p>
      </dgm:t>
    </dgm:pt>
    <dgm:pt modelId="{9F02A1EF-C986-46A7-877B-F1E323C03151}">
      <dgm:prSet phldrT="[Texto]" custT="1"/>
      <dgm:spPr/>
      <dgm:t>
        <a:bodyPr/>
        <a:lstStyle/>
        <a:p>
          <a:r>
            <a:rPr lang="pt-BR" sz="2400" dirty="0">
              <a:solidFill>
                <a:schemeClr val="tx1"/>
              </a:solidFill>
              <a:latin typeface="Calibri" panose="020F0502020204030204" pitchFamily="34" charset="0"/>
              <a:cs typeface="Calibri" panose="020F0502020204030204" pitchFamily="34" charset="0"/>
            </a:rPr>
            <a:t>CONSÓRCIO</a:t>
          </a:r>
        </a:p>
      </dgm:t>
    </dgm:pt>
    <dgm:pt modelId="{A0B47331-9AC2-4D0E-A698-A152A953543F}" type="parTrans" cxnId="{D275B077-CA3C-43EA-A53A-59969A9249D9}">
      <dgm:prSet/>
      <dgm:spPr/>
      <dgm:t>
        <a:bodyPr/>
        <a:lstStyle/>
        <a:p>
          <a:endParaRPr lang="pt-BR"/>
        </a:p>
      </dgm:t>
    </dgm:pt>
    <dgm:pt modelId="{636E4AFF-E252-46C3-A967-8D4388FB4DBF}" type="sibTrans" cxnId="{D275B077-CA3C-43EA-A53A-59969A9249D9}">
      <dgm:prSet/>
      <dgm:spPr/>
      <dgm:t>
        <a:bodyPr/>
        <a:lstStyle/>
        <a:p>
          <a:endParaRPr lang="pt-BR"/>
        </a:p>
      </dgm:t>
    </dgm:pt>
    <dgm:pt modelId="{0B7147AD-7274-4157-AC86-1F3D2B4EC02D}">
      <dgm:prSet phldrT="[Texto]" custT="1"/>
      <dgm:spPr/>
      <dgm:t>
        <a:bodyPr/>
        <a:lstStyle/>
        <a:p>
          <a:r>
            <a:rPr lang="pt-BR" sz="2400" dirty="0">
              <a:solidFill>
                <a:schemeClr val="tx1"/>
              </a:solidFill>
              <a:latin typeface="Calibri" panose="020F0502020204030204" pitchFamily="34" charset="0"/>
              <a:cs typeface="Calibri" panose="020F0502020204030204" pitchFamily="34" charset="0"/>
            </a:rPr>
            <a:t>HÍBRIDA</a:t>
          </a:r>
        </a:p>
      </dgm:t>
    </dgm:pt>
    <dgm:pt modelId="{3BA00291-BF82-4915-8955-58D172AFE58F}" type="parTrans" cxnId="{44F03B45-F979-4F77-80B9-9546D55C6893}">
      <dgm:prSet/>
      <dgm:spPr/>
      <dgm:t>
        <a:bodyPr/>
        <a:lstStyle/>
        <a:p>
          <a:endParaRPr lang="pt-BR"/>
        </a:p>
      </dgm:t>
    </dgm:pt>
    <dgm:pt modelId="{CC0D9DB2-AF4F-4876-8E63-8A7397666CC7}" type="sibTrans" cxnId="{44F03B45-F979-4F77-80B9-9546D55C6893}">
      <dgm:prSet/>
      <dgm:spPr/>
      <dgm:t>
        <a:bodyPr/>
        <a:lstStyle/>
        <a:p>
          <a:endParaRPr lang="pt-BR"/>
        </a:p>
      </dgm:t>
    </dgm:pt>
    <dgm:pt modelId="{9F6D1981-048F-41B2-9BA4-91EDD2AD816F}" type="pres">
      <dgm:prSet presAssocID="{39F4A829-803B-4051-BCA1-9AAD81BC3CD2}" presName="Name0" presStyleCnt="0">
        <dgm:presLayoutVars>
          <dgm:orgChart val="1"/>
          <dgm:chPref val="1"/>
          <dgm:dir/>
          <dgm:animOne val="branch"/>
          <dgm:animLvl val="lvl"/>
          <dgm:resizeHandles/>
        </dgm:presLayoutVars>
      </dgm:prSet>
      <dgm:spPr/>
    </dgm:pt>
    <dgm:pt modelId="{216D1FD2-FD43-4584-AB6C-242E2FB52F80}" type="pres">
      <dgm:prSet presAssocID="{601C532A-40DC-4FB9-923B-F40B6B83BA1D}" presName="hierRoot1" presStyleCnt="0">
        <dgm:presLayoutVars>
          <dgm:hierBranch val="init"/>
        </dgm:presLayoutVars>
      </dgm:prSet>
      <dgm:spPr/>
    </dgm:pt>
    <dgm:pt modelId="{BB546D6A-9DEA-4F17-8EE1-3D4B03CD8A4E}" type="pres">
      <dgm:prSet presAssocID="{601C532A-40DC-4FB9-923B-F40B6B83BA1D}" presName="rootComposite1" presStyleCnt="0"/>
      <dgm:spPr/>
    </dgm:pt>
    <dgm:pt modelId="{CFF896E2-C25F-4761-A572-17223B2086DD}" type="pres">
      <dgm:prSet presAssocID="{601C532A-40DC-4FB9-923B-F40B6B83BA1D}" presName="rootText1" presStyleLbl="alignAcc1" presStyleIdx="0" presStyleCnt="0">
        <dgm:presLayoutVars>
          <dgm:chPref val="3"/>
        </dgm:presLayoutVars>
      </dgm:prSet>
      <dgm:spPr/>
    </dgm:pt>
    <dgm:pt modelId="{4B7C954D-2F0E-4EF2-A9E1-74B3B196A70B}" type="pres">
      <dgm:prSet presAssocID="{601C532A-40DC-4FB9-923B-F40B6B83BA1D}" presName="topArc1" presStyleLbl="parChTrans1D1" presStyleIdx="0" presStyleCnt="8"/>
      <dgm:spPr/>
    </dgm:pt>
    <dgm:pt modelId="{3727D07B-AD23-4375-B1BC-FEA4E47ABEEA}" type="pres">
      <dgm:prSet presAssocID="{601C532A-40DC-4FB9-923B-F40B6B83BA1D}" presName="bottomArc1" presStyleLbl="parChTrans1D1" presStyleIdx="1" presStyleCnt="8"/>
      <dgm:spPr/>
    </dgm:pt>
    <dgm:pt modelId="{E9943EE1-AD20-45F4-AECF-56296A12FA22}" type="pres">
      <dgm:prSet presAssocID="{601C532A-40DC-4FB9-923B-F40B6B83BA1D}" presName="topConnNode1" presStyleLbl="node1" presStyleIdx="0" presStyleCnt="0"/>
      <dgm:spPr/>
    </dgm:pt>
    <dgm:pt modelId="{A691EFF8-E8F2-4B2F-BA00-95853401BDF7}" type="pres">
      <dgm:prSet presAssocID="{601C532A-40DC-4FB9-923B-F40B6B83BA1D}" presName="hierChild2" presStyleCnt="0"/>
      <dgm:spPr/>
    </dgm:pt>
    <dgm:pt modelId="{9D721AC4-D8DE-43DE-A9FB-383D6E8F7A50}" type="pres">
      <dgm:prSet presAssocID="{72F8C0A7-35F6-4DE4-BE2E-0D3A4BBFF02A}" presName="Name28" presStyleLbl="parChTrans1D2" presStyleIdx="0" presStyleCnt="3"/>
      <dgm:spPr/>
    </dgm:pt>
    <dgm:pt modelId="{EFA41717-CECF-4687-8CE7-92B959B4B7D0}" type="pres">
      <dgm:prSet presAssocID="{785E622F-2758-4A7C-9951-288E8E5C1DF3}" presName="hierRoot2" presStyleCnt="0">
        <dgm:presLayoutVars>
          <dgm:hierBranch val="init"/>
        </dgm:presLayoutVars>
      </dgm:prSet>
      <dgm:spPr/>
    </dgm:pt>
    <dgm:pt modelId="{BCDEEEA3-BCD1-4FF9-9BFD-BDEA0950BC0D}" type="pres">
      <dgm:prSet presAssocID="{785E622F-2758-4A7C-9951-288E8E5C1DF3}" presName="rootComposite2" presStyleCnt="0"/>
      <dgm:spPr/>
    </dgm:pt>
    <dgm:pt modelId="{D9C3B2F0-3057-4BFD-8B29-D6497CCBC17B}" type="pres">
      <dgm:prSet presAssocID="{785E622F-2758-4A7C-9951-288E8E5C1DF3}" presName="rootText2" presStyleLbl="alignAcc1" presStyleIdx="0" presStyleCnt="0">
        <dgm:presLayoutVars>
          <dgm:chPref val="3"/>
        </dgm:presLayoutVars>
      </dgm:prSet>
      <dgm:spPr/>
    </dgm:pt>
    <dgm:pt modelId="{C0B226CC-6BDF-4102-B4F8-6F95DA6606B1}" type="pres">
      <dgm:prSet presAssocID="{785E622F-2758-4A7C-9951-288E8E5C1DF3}" presName="topArc2" presStyleLbl="parChTrans1D1" presStyleIdx="2" presStyleCnt="8"/>
      <dgm:spPr/>
    </dgm:pt>
    <dgm:pt modelId="{426EA710-2B8C-4B6D-B59C-D8E28EE38ADB}" type="pres">
      <dgm:prSet presAssocID="{785E622F-2758-4A7C-9951-288E8E5C1DF3}" presName="bottomArc2" presStyleLbl="parChTrans1D1" presStyleIdx="3" presStyleCnt="8"/>
      <dgm:spPr/>
    </dgm:pt>
    <dgm:pt modelId="{20B8ABD3-265C-4F64-97C8-226C94220D3B}" type="pres">
      <dgm:prSet presAssocID="{785E622F-2758-4A7C-9951-288E8E5C1DF3}" presName="topConnNode2" presStyleLbl="node2" presStyleIdx="0" presStyleCnt="0"/>
      <dgm:spPr/>
    </dgm:pt>
    <dgm:pt modelId="{6BDC15A0-02BC-4C7C-8211-A281E5F7A918}" type="pres">
      <dgm:prSet presAssocID="{785E622F-2758-4A7C-9951-288E8E5C1DF3}" presName="hierChild4" presStyleCnt="0"/>
      <dgm:spPr/>
    </dgm:pt>
    <dgm:pt modelId="{198A3FEC-C44D-476F-8F25-379BAC92ABBB}" type="pres">
      <dgm:prSet presAssocID="{785E622F-2758-4A7C-9951-288E8E5C1DF3}" presName="hierChild5" presStyleCnt="0"/>
      <dgm:spPr/>
    </dgm:pt>
    <dgm:pt modelId="{50123B5A-6C30-4467-8EF2-B3882175B889}" type="pres">
      <dgm:prSet presAssocID="{3BA00291-BF82-4915-8955-58D172AFE58F}" presName="Name28" presStyleLbl="parChTrans1D2" presStyleIdx="1" presStyleCnt="3"/>
      <dgm:spPr/>
    </dgm:pt>
    <dgm:pt modelId="{EBA83958-90B3-49BC-866F-FD3ED53FBBF4}" type="pres">
      <dgm:prSet presAssocID="{0B7147AD-7274-4157-AC86-1F3D2B4EC02D}" presName="hierRoot2" presStyleCnt="0">
        <dgm:presLayoutVars>
          <dgm:hierBranch val="init"/>
        </dgm:presLayoutVars>
      </dgm:prSet>
      <dgm:spPr/>
    </dgm:pt>
    <dgm:pt modelId="{C20BB8B6-C1D3-40A5-9C0F-6E16CCEE5AE3}" type="pres">
      <dgm:prSet presAssocID="{0B7147AD-7274-4157-AC86-1F3D2B4EC02D}" presName="rootComposite2" presStyleCnt="0"/>
      <dgm:spPr/>
    </dgm:pt>
    <dgm:pt modelId="{C6AF55F6-5191-4317-BB81-0DBB29D4F4A1}" type="pres">
      <dgm:prSet presAssocID="{0B7147AD-7274-4157-AC86-1F3D2B4EC02D}" presName="rootText2" presStyleLbl="alignAcc1" presStyleIdx="0" presStyleCnt="0">
        <dgm:presLayoutVars>
          <dgm:chPref val="3"/>
        </dgm:presLayoutVars>
      </dgm:prSet>
      <dgm:spPr/>
    </dgm:pt>
    <dgm:pt modelId="{B025D7ED-C321-4FE0-95A1-D3B21EFBB7F8}" type="pres">
      <dgm:prSet presAssocID="{0B7147AD-7274-4157-AC86-1F3D2B4EC02D}" presName="topArc2" presStyleLbl="parChTrans1D1" presStyleIdx="4" presStyleCnt="8"/>
      <dgm:spPr/>
    </dgm:pt>
    <dgm:pt modelId="{398072D4-8657-473E-9DFE-6A9BB867F96A}" type="pres">
      <dgm:prSet presAssocID="{0B7147AD-7274-4157-AC86-1F3D2B4EC02D}" presName="bottomArc2" presStyleLbl="parChTrans1D1" presStyleIdx="5" presStyleCnt="8"/>
      <dgm:spPr/>
    </dgm:pt>
    <dgm:pt modelId="{208E870E-1A91-4EC1-AEAB-843CBDC49221}" type="pres">
      <dgm:prSet presAssocID="{0B7147AD-7274-4157-AC86-1F3D2B4EC02D}" presName="topConnNode2" presStyleLbl="node2" presStyleIdx="0" presStyleCnt="0"/>
      <dgm:spPr/>
    </dgm:pt>
    <dgm:pt modelId="{637BAACA-7C73-423F-8D69-1755B05B144E}" type="pres">
      <dgm:prSet presAssocID="{0B7147AD-7274-4157-AC86-1F3D2B4EC02D}" presName="hierChild4" presStyleCnt="0"/>
      <dgm:spPr/>
    </dgm:pt>
    <dgm:pt modelId="{2CB8A3C1-F073-40FB-B95B-1D181F91FA07}" type="pres">
      <dgm:prSet presAssocID="{0B7147AD-7274-4157-AC86-1F3D2B4EC02D}" presName="hierChild5" presStyleCnt="0"/>
      <dgm:spPr/>
    </dgm:pt>
    <dgm:pt modelId="{C323E312-1C03-4B2F-86FC-059A7FA7C385}" type="pres">
      <dgm:prSet presAssocID="{A0B47331-9AC2-4D0E-A698-A152A953543F}" presName="Name28" presStyleLbl="parChTrans1D2" presStyleIdx="2" presStyleCnt="3"/>
      <dgm:spPr/>
    </dgm:pt>
    <dgm:pt modelId="{C0D1AE77-2854-470C-879A-09DFF901AD4A}" type="pres">
      <dgm:prSet presAssocID="{9F02A1EF-C986-46A7-877B-F1E323C03151}" presName="hierRoot2" presStyleCnt="0">
        <dgm:presLayoutVars>
          <dgm:hierBranch val="init"/>
        </dgm:presLayoutVars>
      </dgm:prSet>
      <dgm:spPr/>
    </dgm:pt>
    <dgm:pt modelId="{8B5F440C-6EDB-4C54-8F14-D9499A27891A}" type="pres">
      <dgm:prSet presAssocID="{9F02A1EF-C986-46A7-877B-F1E323C03151}" presName="rootComposite2" presStyleCnt="0"/>
      <dgm:spPr/>
    </dgm:pt>
    <dgm:pt modelId="{54C79A2C-FCCD-49AA-BD81-0B6B866BFF7B}" type="pres">
      <dgm:prSet presAssocID="{9F02A1EF-C986-46A7-877B-F1E323C03151}" presName="rootText2" presStyleLbl="alignAcc1" presStyleIdx="0" presStyleCnt="0">
        <dgm:presLayoutVars>
          <dgm:chPref val="3"/>
        </dgm:presLayoutVars>
      </dgm:prSet>
      <dgm:spPr/>
    </dgm:pt>
    <dgm:pt modelId="{D64902AE-5378-4B2F-A77F-385341E8DC0B}" type="pres">
      <dgm:prSet presAssocID="{9F02A1EF-C986-46A7-877B-F1E323C03151}" presName="topArc2" presStyleLbl="parChTrans1D1" presStyleIdx="6" presStyleCnt="8"/>
      <dgm:spPr/>
    </dgm:pt>
    <dgm:pt modelId="{9EA1EF34-CDBE-4607-8132-2A0B147BF61D}" type="pres">
      <dgm:prSet presAssocID="{9F02A1EF-C986-46A7-877B-F1E323C03151}" presName="bottomArc2" presStyleLbl="parChTrans1D1" presStyleIdx="7" presStyleCnt="8"/>
      <dgm:spPr/>
    </dgm:pt>
    <dgm:pt modelId="{D99B7B97-6A0C-4295-903D-78DC0093637B}" type="pres">
      <dgm:prSet presAssocID="{9F02A1EF-C986-46A7-877B-F1E323C03151}" presName="topConnNode2" presStyleLbl="node2" presStyleIdx="0" presStyleCnt="0"/>
      <dgm:spPr/>
    </dgm:pt>
    <dgm:pt modelId="{3CB35F80-3FF2-4BAE-BE22-C984F123A79F}" type="pres">
      <dgm:prSet presAssocID="{9F02A1EF-C986-46A7-877B-F1E323C03151}" presName="hierChild4" presStyleCnt="0"/>
      <dgm:spPr/>
    </dgm:pt>
    <dgm:pt modelId="{59984404-2AB1-4F1B-A880-E870BE7FFF00}" type="pres">
      <dgm:prSet presAssocID="{9F02A1EF-C986-46A7-877B-F1E323C03151}" presName="hierChild5" presStyleCnt="0"/>
      <dgm:spPr/>
    </dgm:pt>
    <dgm:pt modelId="{2CC85A50-1AA9-4798-B5CF-F51CB340A89B}" type="pres">
      <dgm:prSet presAssocID="{601C532A-40DC-4FB9-923B-F40B6B83BA1D}" presName="hierChild3" presStyleCnt="0"/>
      <dgm:spPr/>
    </dgm:pt>
  </dgm:ptLst>
  <dgm:cxnLst>
    <dgm:cxn modelId="{83C45B03-76C9-481C-AACA-FB6A2EE4349E}" type="presOf" srcId="{0B7147AD-7274-4157-AC86-1F3D2B4EC02D}" destId="{208E870E-1A91-4EC1-AEAB-843CBDC49221}" srcOrd="1" destOrd="0" presId="urn:microsoft.com/office/officeart/2008/layout/HalfCircleOrganizationChart"/>
    <dgm:cxn modelId="{C4A1E719-E3C3-496B-B746-13D8760A9D2A}" type="presOf" srcId="{3BA00291-BF82-4915-8955-58D172AFE58F}" destId="{50123B5A-6C30-4467-8EF2-B3882175B889}" srcOrd="0" destOrd="0" presId="urn:microsoft.com/office/officeart/2008/layout/HalfCircleOrganizationChart"/>
    <dgm:cxn modelId="{14DA5321-2DDD-42CE-8362-26D354EDC080}" srcId="{601C532A-40DC-4FB9-923B-F40B6B83BA1D}" destId="{785E622F-2758-4A7C-9951-288E8E5C1DF3}" srcOrd="0" destOrd="0" parTransId="{72F8C0A7-35F6-4DE4-BE2E-0D3A4BBFF02A}" sibTransId="{57613820-FBA9-49AB-9DC6-C31559945741}"/>
    <dgm:cxn modelId="{1F7E7B34-3B0E-432F-AB4E-F2D7429342E8}" type="presOf" srcId="{9F02A1EF-C986-46A7-877B-F1E323C03151}" destId="{54C79A2C-FCCD-49AA-BD81-0B6B866BFF7B}" srcOrd="0" destOrd="0" presId="urn:microsoft.com/office/officeart/2008/layout/HalfCircleOrganizationChart"/>
    <dgm:cxn modelId="{DDB15740-37F7-4E9A-9905-185E3FE69FF9}" type="presOf" srcId="{72F8C0A7-35F6-4DE4-BE2E-0D3A4BBFF02A}" destId="{9D721AC4-D8DE-43DE-A9FB-383D6E8F7A50}" srcOrd="0" destOrd="0" presId="urn:microsoft.com/office/officeart/2008/layout/HalfCircleOrganizationChart"/>
    <dgm:cxn modelId="{7BE2C142-996F-4C7A-8679-7E645DEA9F97}" type="presOf" srcId="{601C532A-40DC-4FB9-923B-F40B6B83BA1D}" destId="{CFF896E2-C25F-4761-A572-17223B2086DD}" srcOrd="0" destOrd="0" presId="urn:microsoft.com/office/officeart/2008/layout/HalfCircleOrganizationChart"/>
    <dgm:cxn modelId="{44F03B45-F979-4F77-80B9-9546D55C6893}" srcId="{601C532A-40DC-4FB9-923B-F40B6B83BA1D}" destId="{0B7147AD-7274-4157-AC86-1F3D2B4EC02D}" srcOrd="1" destOrd="0" parTransId="{3BA00291-BF82-4915-8955-58D172AFE58F}" sibTransId="{CC0D9DB2-AF4F-4876-8E63-8A7397666CC7}"/>
    <dgm:cxn modelId="{A8122867-B9C3-4E30-A3DD-CBA94C2313AD}" type="presOf" srcId="{601C532A-40DC-4FB9-923B-F40B6B83BA1D}" destId="{E9943EE1-AD20-45F4-AECF-56296A12FA22}" srcOrd="1" destOrd="0" presId="urn:microsoft.com/office/officeart/2008/layout/HalfCircleOrganizationChart"/>
    <dgm:cxn modelId="{DD5B1957-F112-4B05-9C91-17AB955BC630}" srcId="{39F4A829-803B-4051-BCA1-9AAD81BC3CD2}" destId="{601C532A-40DC-4FB9-923B-F40B6B83BA1D}" srcOrd="0" destOrd="0" parTransId="{1B554C42-CCC0-4597-B634-CAAF56CCC641}" sibTransId="{24E03CC1-87CD-4BC2-9D83-655571563F50}"/>
    <dgm:cxn modelId="{D275B077-CA3C-43EA-A53A-59969A9249D9}" srcId="{601C532A-40DC-4FB9-923B-F40B6B83BA1D}" destId="{9F02A1EF-C986-46A7-877B-F1E323C03151}" srcOrd="2" destOrd="0" parTransId="{A0B47331-9AC2-4D0E-A698-A152A953543F}" sibTransId="{636E4AFF-E252-46C3-A967-8D4388FB4DBF}"/>
    <dgm:cxn modelId="{638DBD5A-FEA8-401A-A2C8-757C5B61B81B}" type="presOf" srcId="{785E622F-2758-4A7C-9951-288E8E5C1DF3}" destId="{D9C3B2F0-3057-4BFD-8B29-D6497CCBC17B}" srcOrd="0" destOrd="0" presId="urn:microsoft.com/office/officeart/2008/layout/HalfCircleOrganizationChart"/>
    <dgm:cxn modelId="{E8570E84-B926-4AD1-9B63-6D79E7CF588A}" type="presOf" srcId="{785E622F-2758-4A7C-9951-288E8E5C1DF3}" destId="{20B8ABD3-265C-4F64-97C8-226C94220D3B}" srcOrd="1" destOrd="0" presId="urn:microsoft.com/office/officeart/2008/layout/HalfCircleOrganizationChart"/>
    <dgm:cxn modelId="{8AEC08A5-4C2D-46A3-8660-2BBFFCC3A491}" type="presOf" srcId="{9F02A1EF-C986-46A7-877B-F1E323C03151}" destId="{D99B7B97-6A0C-4295-903D-78DC0093637B}" srcOrd="1" destOrd="0" presId="urn:microsoft.com/office/officeart/2008/layout/HalfCircleOrganizationChart"/>
    <dgm:cxn modelId="{1ECC44F2-DAA2-4853-9143-F0F5ED7C6553}" type="presOf" srcId="{0B7147AD-7274-4157-AC86-1F3D2B4EC02D}" destId="{C6AF55F6-5191-4317-BB81-0DBB29D4F4A1}" srcOrd="0" destOrd="0" presId="urn:microsoft.com/office/officeart/2008/layout/HalfCircleOrganizationChart"/>
    <dgm:cxn modelId="{292232F7-32D3-49E3-9F27-347CB679D48F}" type="presOf" srcId="{39F4A829-803B-4051-BCA1-9AAD81BC3CD2}" destId="{9F6D1981-048F-41B2-9BA4-91EDD2AD816F}" srcOrd="0" destOrd="0" presId="urn:microsoft.com/office/officeart/2008/layout/HalfCircleOrganizationChart"/>
    <dgm:cxn modelId="{E3CC3FF8-7596-4547-8246-31B4415B7988}" type="presOf" srcId="{A0B47331-9AC2-4D0E-A698-A152A953543F}" destId="{C323E312-1C03-4B2F-86FC-059A7FA7C385}" srcOrd="0" destOrd="0" presId="urn:microsoft.com/office/officeart/2008/layout/HalfCircleOrganizationChart"/>
    <dgm:cxn modelId="{28B57578-21D4-4DCA-9EA5-3844B9C7B0E5}" type="presParOf" srcId="{9F6D1981-048F-41B2-9BA4-91EDD2AD816F}" destId="{216D1FD2-FD43-4584-AB6C-242E2FB52F80}" srcOrd="0" destOrd="0" presId="urn:microsoft.com/office/officeart/2008/layout/HalfCircleOrganizationChart"/>
    <dgm:cxn modelId="{D14C06AC-7E85-4363-B50A-083960D9A636}" type="presParOf" srcId="{216D1FD2-FD43-4584-AB6C-242E2FB52F80}" destId="{BB546D6A-9DEA-4F17-8EE1-3D4B03CD8A4E}" srcOrd="0" destOrd="0" presId="urn:microsoft.com/office/officeart/2008/layout/HalfCircleOrganizationChart"/>
    <dgm:cxn modelId="{A463F73A-6B89-4421-98EB-6E86F73E443C}" type="presParOf" srcId="{BB546D6A-9DEA-4F17-8EE1-3D4B03CD8A4E}" destId="{CFF896E2-C25F-4761-A572-17223B2086DD}" srcOrd="0" destOrd="0" presId="urn:microsoft.com/office/officeart/2008/layout/HalfCircleOrganizationChart"/>
    <dgm:cxn modelId="{0551827D-5326-4A95-8A98-5F27DAEDD470}" type="presParOf" srcId="{BB546D6A-9DEA-4F17-8EE1-3D4B03CD8A4E}" destId="{4B7C954D-2F0E-4EF2-A9E1-74B3B196A70B}" srcOrd="1" destOrd="0" presId="urn:microsoft.com/office/officeart/2008/layout/HalfCircleOrganizationChart"/>
    <dgm:cxn modelId="{F3309582-FBE8-411C-9912-B8FC7242902B}" type="presParOf" srcId="{BB546D6A-9DEA-4F17-8EE1-3D4B03CD8A4E}" destId="{3727D07B-AD23-4375-B1BC-FEA4E47ABEEA}" srcOrd="2" destOrd="0" presId="urn:microsoft.com/office/officeart/2008/layout/HalfCircleOrganizationChart"/>
    <dgm:cxn modelId="{7A391890-5BFD-4776-A9AC-B8264DDBBCA1}" type="presParOf" srcId="{BB546D6A-9DEA-4F17-8EE1-3D4B03CD8A4E}" destId="{E9943EE1-AD20-45F4-AECF-56296A12FA22}" srcOrd="3" destOrd="0" presId="urn:microsoft.com/office/officeart/2008/layout/HalfCircleOrganizationChart"/>
    <dgm:cxn modelId="{04A19CAD-7958-4940-B9EE-B6FF90257282}" type="presParOf" srcId="{216D1FD2-FD43-4584-AB6C-242E2FB52F80}" destId="{A691EFF8-E8F2-4B2F-BA00-95853401BDF7}" srcOrd="1" destOrd="0" presId="urn:microsoft.com/office/officeart/2008/layout/HalfCircleOrganizationChart"/>
    <dgm:cxn modelId="{A95D1159-F620-495F-8BF6-9637734D7E89}" type="presParOf" srcId="{A691EFF8-E8F2-4B2F-BA00-95853401BDF7}" destId="{9D721AC4-D8DE-43DE-A9FB-383D6E8F7A50}" srcOrd="0" destOrd="0" presId="urn:microsoft.com/office/officeart/2008/layout/HalfCircleOrganizationChart"/>
    <dgm:cxn modelId="{AFB64169-AB26-4FE0-9836-BA4AC26ED1D7}" type="presParOf" srcId="{A691EFF8-E8F2-4B2F-BA00-95853401BDF7}" destId="{EFA41717-CECF-4687-8CE7-92B959B4B7D0}" srcOrd="1" destOrd="0" presId="urn:microsoft.com/office/officeart/2008/layout/HalfCircleOrganizationChart"/>
    <dgm:cxn modelId="{59B7277A-4EC9-4730-AA01-40DA3A323DED}" type="presParOf" srcId="{EFA41717-CECF-4687-8CE7-92B959B4B7D0}" destId="{BCDEEEA3-BCD1-4FF9-9BFD-BDEA0950BC0D}" srcOrd="0" destOrd="0" presId="urn:microsoft.com/office/officeart/2008/layout/HalfCircleOrganizationChart"/>
    <dgm:cxn modelId="{CE22F70D-271B-4EC4-9CAC-BAA02E489EAB}" type="presParOf" srcId="{BCDEEEA3-BCD1-4FF9-9BFD-BDEA0950BC0D}" destId="{D9C3B2F0-3057-4BFD-8B29-D6497CCBC17B}" srcOrd="0" destOrd="0" presId="urn:microsoft.com/office/officeart/2008/layout/HalfCircleOrganizationChart"/>
    <dgm:cxn modelId="{2713BEDB-4E3A-4C4C-BDED-C22E4776EDAC}" type="presParOf" srcId="{BCDEEEA3-BCD1-4FF9-9BFD-BDEA0950BC0D}" destId="{C0B226CC-6BDF-4102-B4F8-6F95DA6606B1}" srcOrd="1" destOrd="0" presId="urn:microsoft.com/office/officeart/2008/layout/HalfCircleOrganizationChart"/>
    <dgm:cxn modelId="{19467196-7570-4172-A653-23761D9E1744}" type="presParOf" srcId="{BCDEEEA3-BCD1-4FF9-9BFD-BDEA0950BC0D}" destId="{426EA710-2B8C-4B6D-B59C-D8E28EE38ADB}" srcOrd="2" destOrd="0" presId="urn:microsoft.com/office/officeart/2008/layout/HalfCircleOrganizationChart"/>
    <dgm:cxn modelId="{3E1BC9D7-0499-46A4-9019-6056440F6234}" type="presParOf" srcId="{BCDEEEA3-BCD1-4FF9-9BFD-BDEA0950BC0D}" destId="{20B8ABD3-265C-4F64-97C8-226C94220D3B}" srcOrd="3" destOrd="0" presId="urn:microsoft.com/office/officeart/2008/layout/HalfCircleOrganizationChart"/>
    <dgm:cxn modelId="{5246974D-CD82-4965-A86B-629D31E91721}" type="presParOf" srcId="{EFA41717-CECF-4687-8CE7-92B959B4B7D0}" destId="{6BDC15A0-02BC-4C7C-8211-A281E5F7A918}" srcOrd="1" destOrd="0" presId="urn:microsoft.com/office/officeart/2008/layout/HalfCircleOrganizationChart"/>
    <dgm:cxn modelId="{9B66CF24-E056-49C0-B649-3815A4F6EE31}" type="presParOf" srcId="{EFA41717-CECF-4687-8CE7-92B959B4B7D0}" destId="{198A3FEC-C44D-476F-8F25-379BAC92ABBB}" srcOrd="2" destOrd="0" presId="urn:microsoft.com/office/officeart/2008/layout/HalfCircleOrganizationChart"/>
    <dgm:cxn modelId="{6E549A4B-72CD-4ABB-9F96-E1C746A82044}" type="presParOf" srcId="{A691EFF8-E8F2-4B2F-BA00-95853401BDF7}" destId="{50123B5A-6C30-4467-8EF2-B3882175B889}" srcOrd="2" destOrd="0" presId="urn:microsoft.com/office/officeart/2008/layout/HalfCircleOrganizationChart"/>
    <dgm:cxn modelId="{6D314940-40AA-45D3-A5FD-D8EA425A7D27}" type="presParOf" srcId="{A691EFF8-E8F2-4B2F-BA00-95853401BDF7}" destId="{EBA83958-90B3-49BC-866F-FD3ED53FBBF4}" srcOrd="3" destOrd="0" presId="urn:microsoft.com/office/officeart/2008/layout/HalfCircleOrganizationChart"/>
    <dgm:cxn modelId="{5D226194-FEF6-4899-A8C5-739138E6421C}" type="presParOf" srcId="{EBA83958-90B3-49BC-866F-FD3ED53FBBF4}" destId="{C20BB8B6-C1D3-40A5-9C0F-6E16CCEE5AE3}" srcOrd="0" destOrd="0" presId="urn:microsoft.com/office/officeart/2008/layout/HalfCircleOrganizationChart"/>
    <dgm:cxn modelId="{03356960-455F-4A44-A7E8-305DA2860890}" type="presParOf" srcId="{C20BB8B6-C1D3-40A5-9C0F-6E16CCEE5AE3}" destId="{C6AF55F6-5191-4317-BB81-0DBB29D4F4A1}" srcOrd="0" destOrd="0" presId="urn:microsoft.com/office/officeart/2008/layout/HalfCircleOrganizationChart"/>
    <dgm:cxn modelId="{FF01A573-56AE-4A03-A0C0-AD7D4578C95B}" type="presParOf" srcId="{C20BB8B6-C1D3-40A5-9C0F-6E16CCEE5AE3}" destId="{B025D7ED-C321-4FE0-95A1-D3B21EFBB7F8}" srcOrd="1" destOrd="0" presId="urn:microsoft.com/office/officeart/2008/layout/HalfCircleOrganizationChart"/>
    <dgm:cxn modelId="{8440BA1F-FE19-4CE2-BB00-C54023D8E02B}" type="presParOf" srcId="{C20BB8B6-C1D3-40A5-9C0F-6E16CCEE5AE3}" destId="{398072D4-8657-473E-9DFE-6A9BB867F96A}" srcOrd="2" destOrd="0" presId="urn:microsoft.com/office/officeart/2008/layout/HalfCircleOrganizationChart"/>
    <dgm:cxn modelId="{5287B8B4-75F6-4C5D-8F5B-86C45C1351E9}" type="presParOf" srcId="{C20BB8B6-C1D3-40A5-9C0F-6E16CCEE5AE3}" destId="{208E870E-1A91-4EC1-AEAB-843CBDC49221}" srcOrd="3" destOrd="0" presId="urn:microsoft.com/office/officeart/2008/layout/HalfCircleOrganizationChart"/>
    <dgm:cxn modelId="{61DB903B-32BE-4095-9BBC-A4688F8E7C42}" type="presParOf" srcId="{EBA83958-90B3-49BC-866F-FD3ED53FBBF4}" destId="{637BAACA-7C73-423F-8D69-1755B05B144E}" srcOrd="1" destOrd="0" presId="urn:microsoft.com/office/officeart/2008/layout/HalfCircleOrganizationChart"/>
    <dgm:cxn modelId="{813FBACE-F775-48C8-90A9-B759CAD8D1D0}" type="presParOf" srcId="{EBA83958-90B3-49BC-866F-FD3ED53FBBF4}" destId="{2CB8A3C1-F073-40FB-B95B-1D181F91FA07}" srcOrd="2" destOrd="0" presId="urn:microsoft.com/office/officeart/2008/layout/HalfCircleOrganizationChart"/>
    <dgm:cxn modelId="{CBAC4A67-3B6C-4054-886E-8485F8A4893F}" type="presParOf" srcId="{A691EFF8-E8F2-4B2F-BA00-95853401BDF7}" destId="{C323E312-1C03-4B2F-86FC-059A7FA7C385}" srcOrd="4" destOrd="0" presId="urn:microsoft.com/office/officeart/2008/layout/HalfCircleOrganizationChart"/>
    <dgm:cxn modelId="{64DE575C-96E8-4069-AC01-675F45680E89}" type="presParOf" srcId="{A691EFF8-E8F2-4B2F-BA00-95853401BDF7}" destId="{C0D1AE77-2854-470C-879A-09DFF901AD4A}" srcOrd="5" destOrd="0" presId="urn:microsoft.com/office/officeart/2008/layout/HalfCircleOrganizationChart"/>
    <dgm:cxn modelId="{0AA8EFC5-7AEA-4E2F-BD57-F3D0D9A7AC75}" type="presParOf" srcId="{C0D1AE77-2854-470C-879A-09DFF901AD4A}" destId="{8B5F440C-6EDB-4C54-8F14-D9499A27891A}" srcOrd="0" destOrd="0" presId="urn:microsoft.com/office/officeart/2008/layout/HalfCircleOrganizationChart"/>
    <dgm:cxn modelId="{BC202675-3D12-42C1-B61E-17BA7E11CEC6}" type="presParOf" srcId="{8B5F440C-6EDB-4C54-8F14-D9499A27891A}" destId="{54C79A2C-FCCD-49AA-BD81-0B6B866BFF7B}" srcOrd="0" destOrd="0" presId="urn:microsoft.com/office/officeart/2008/layout/HalfCircleOrganizationChart"/>
    <dgm:cxn modelId="{0573D8F6-C46E-4078-A655-E9B127C7083B}" type="presParOf" srcId="{8B5F440C-6EDB-4C54-8F14-D9499A27891A}" destId="{D64902AE-5378-4B2F-A77F-385341E8DC0B}" srcOrd="1" destOrd="0" presId="urn:microsoft.com/office/officeart/2008/layout/HalfCircleOrganizationChart"/>
    <dgm:cxn modelId="{EC081BED-E5DA-4562-900C-4AB2D4205FB5}" type="presParOf" srcId="{8B5F440C-6EDB-4C54-8F14-D9499A27891A}" destId="{9EA1EF34-CDBE-4607-8132-2A0B147BF61D}" srcOrd="2" destOrd="0" presId="urn:microsoft.com/office/officeart/2008/layout/HalfCircleOrganizationChart"/>
    <dgm:cxn modelId="{E3125EB9-A7BD-45CE-8039-21E8B917DB68}" type="presParOf" srcId="{8B5F440C-6EDB-4C54-8F14-D9499A27891A}" destId="{D99B7B97-6A0C-4295-903D-78DC0093637B}" srcOrd="3" destOrd="0" presId="urn:microsoft.com/office/officeart/2008/layout/HalfCircleOrganizationChart"/>
    <dgm:cxn modelId="{DF10869A-E3BF-4D99-80C3-FB6C467AE510}" type="presParOf" srcId="{C0D1AE77-2854-470C-879A-09DFF901AD4A}" destId="{3CB35F80-3FF2-4BAE-BE22-C984F123A79F}" srcOrd="1" destOrd="0" presId="urn:microsoft.com/office/officeart/2008/layout/HalfCircleOrganizationChart"/>
    <dgm:cxn modelId="{A6B2B11D-4CBE-497C-8A2A-49679DBBB92D}" type="presParOf" srcId="{C0D1AE77-2854-470C-879A-09DFF901AD4A}" destId="{59984404-2AB1-4F1B-A880-E870BE7FFF00}" srcOrd="2" destOrd="0" presId="urn:microsoft.com/office/officeart/2008/layout/HalfCircleOrganizationChart"/>
    <dgm:cxn modelId="{8D87FEB0-244C-4B11-A1E6-18991ABD547F}" type="presParOf" srcId="{216D1FD2-FD43-4584-AB6C-242E2FB52F80}" destId="{2CC85A50-1AA9-4798-B5CF-F51CB340A89B}" srcOrd="2" destOrd="0" presId="urn:microsoft.com/office/officeart/2008/layout/HalfCircleOrganizationChar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323E312-1C03-4B2F-86FC-059A7FA7C385}">
      <dsp:nvSpPr>
        <dsp:cNvPr id="0" name=""/>
        <dsp:cNvSpPr/>
      </dsp:nvSpPr>
      <dsp:spPr>
        <a:xfrm>
          <a:off x="3047999" y="1844867"/>
          <a:ext cx="2156482" cy="374265"/>
        </a:xfrm>
        <a:custGeom>
          <a:avLst/>
          <a:gdLst/>
          <a:ahLst/>
          <a:cxnLst/>
          <a:rect l="0" t="0" r="0" b="0"/>
          <a:pathLst>
            <a:path>
              <a:moveTo>
                <a:pt x="0" y="0"/>
              </a:moveTo>
              <a:lnTo>
                <a:pt x="0" y="187132"/>
              </a:lnTo>
              <a:lnTo>
                <a:pt x="2156482" y="187132"/>
              </a:lnTo>
              <a:lnTo>
                <a:pt x="2156482" y="374265"/>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0123B5A-6C30-4467-8EF2-B3882175B889}">
      <dsp:nvSpPr>
        <dsp:cNvPr id="0" name=""/>
        <dsp:cNvSpPr/>
      </dsp:nvSpPr>
      <dsp:spPr>
        <a:xfrm>
          <a:off x="3002279" y="1844867"/>
          <a:ext cx="91440" cy="374265"/>
        </a:xfrm>
        <a:custGeom>
          <a:avLst/>
          <a:gdLst/>
          <a:ahLst/>
          <a:cxnLst/>
          <a:rect l="0" t="0" r="0" b="0"/>
          <a:pathLst>
            <a:path>
              <a:moveTo>
                <a:pt x="45720" y="0"/>
              </a:moveTo>
              <a:lnTo>
                <a:pt x="45720" y="374265"/>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D721AC4-D8DE-43DE-A9FB-383D6E8F7A50}">
      <dsp:nvSpPr>
        <dsp:cNvPr id="0" name=""/>
        <dsp:cNvSpPr/>
      </dsp:nvSpPr>
      <dsp:spPr>
        <a:xfrm>
          <a:off x="891517" y="1844867"/>
          <a:ext cx="2156482" cy="374265"/>
        </a:xfrm>
        <a:custGeom>
          <a:avLst/>
          <a:gdLst/>
          <a:ahLst/>
          <a:cxnLst/>
          <a:rect l="0" t="0" r="0" b="0"/>
          <a:pathLst>
            <a:path>
              <a:moveTo>
                <a:pt x="2156482" y="0"/>
              </a:moveTo>
              <a:lnTo>
                <a:pt x="2156482" y="187132"/>
              </a:lnTo>
              <a:lnTo>
                <a:pt x="0" y="187132"/>
              </a:lnTo>
              <a:lnTo>
                <a:pt x="0" y="374265"/>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B7C954D-2F0E-4EF2-A9E1-74B3B196A70B}">
      <dsp:nvSpPr>
        <dsp:cNvPr id="0" name=""/>
        <dsp:cNvSpPr/>
      </dsp:nvSpPr>
      <dsp:spPr>
        <a:xfrm>
          <a:off x="2602445" y="953758"/>
          <a:ext cx="891108" cy="891108"/>
        </a:xfrm>
        <a:prstGeom prst="arc">
          <a:avLst>
            <a:gd name="adj1" fmla="val 13200000"/>
            <a:gd name="adj2" fmla="val 1920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727D07B-AD23-4375-B1BC-FEA4E47ABEEA}">
      <dsp:nvSpPr>
        <dsp:cNvPr id="0" name=""/>
        <dsp:cNvSpPr/>
      </dsp:nvSpPr>
      <dsp:spPr>
        <a:xfrm>
          <a:off x="2602445" y="953758"/>
          <a:ext cx="891108" cy="891108"/>
        </a:xfrm>
        <a:prstGeom prst="arc">
          <a:avLst>
            <a:gd name="adj1" fmla="val 2400000"/>
            <a:gd name="adj2" fmla="val 840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FF896E2-C25F-4761-A572-17223B2086DD}">
      <dsp:nvSpPr>
        <dsp:cNvPr id="0" name=""/>
        <dsp:cNvSpPr/>
      </dsp:nvSpPr>
      <dsp:spPr>
        <a:xfrm>
          <a:off x="2156891" y="1114158"/>
          <a:ext cx="1782216" cy="570309"/>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pt-BR" sz="2400" kern="1200" dirty="0">
              <a:solidFill>
                <a:schemeClr val="tx1"/>
              </a:solidFill>
              <a:latin typeface="Calibri" panose="020F0502020204030204" pitchFamily="34" charset="0"/>
              <a:cs typeface="Calibri" panose="020F0502020204030204" pitchFamily="34" charset="0"/>
            </a:rPr>
            <a:t>PÚBLICA</a:t>
          </a:r>
        </a:p>
      </dsp:txBody>
      <dsp:txXfrm>
        <a:off x="2156891" y="1114158"/>
        <a:ext cx="1782216" cy="570309"/>
      </dsp:txXfrm>
    </dsp:sp>
    <dsp:sp modelId="{C0B226CC-6BDF-4102-B4F8-6F95DA6606B1}">
      <dsp:nvSpPr>
        <dsp:cNvPr id="0" name=""/>
        <dsp:cNvSpPr/>
      </dsp:nvSpPr>
      <dsp:spPr>
        <a:xfrm>
          <a:off x="445963" y="2219132"/>
          <a:ext cx="891108" cy="891108"/>
        </a:xfrm>
        <a:prstGeom prst="arc">
          <a:avLst>
            <a:gd name="adj1" fmla="val 13200000"/>
            <a:gd name="adj2" fmla="val 1920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26EA710-2B8C-4B6D-B59C-D8E28EE38ADB}">
      <dsp:nvSpPr>
        <dsp:cNvPr id="0" name=""/>
        <dsp:cNvSpPr/>
      </dsp:nvSpPr>
      <dsp:spPr>
        <a:xfrm>
          <a:off x="445963" y="2219132"/>
          <a:ext cx="891108" cy="891108"/>
        </a:xfrm>
        <a:prstGeom prst="arc">
          <a:avLst>
            <a:gd name="adj1" fmla="val 2400000"/>
            <a:gd name="adj2" fmla="val 840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9C3B2F0-3057-4BFD-8B29-D6497CCBC17B}">
      <dsp:nvSpPr>
        <dsp:cNvPr id="0" name=""/>
        <dsp:cNvSpPr/>
      </dsp:nvSpPr>
      <dsp:spPr>
        <a:xfrm>
          <a:off x="409" y="2379532"/>
          <a:ext cx="1782216" cy="570309"/>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pt-BR" sz="2400" kern="1200" dirty="0">
              <a:solidFill>
                <a:schemeClr val="tx1"/>
              </a:solidFill>
              <a:latin typeface="Calibri" panose="020F0502020204030204" pitchFamily="34" charset="0"/>
              <a:cs typeface="Calibri" panose="020F0502020204030204" pitchFamily="34" charset="0"/>
            </a:rPr>
            <a:t>PRIVADA</a:t>
          </a:r>
        </a:p>
      </dsp:txBody>
      <dsp:txXfrm>
        <a:off x="409" y="2379532"/>
        <a:ext cx="1782216" cy="570309"/>
      </dsp:txXfrm>
    </dsp:sp>
    <dsp:sp modelId="{B025D7ED-C321-4FE0-95A1-D3B21EFBB7F8}">
      <dsp:nvSpPr>
        <dsp:cNvPr id="0" name=""/>
        <dsp:cNvSpPr/>
      </dsp:nvSpPr>
      <dsp:spPr>
        <a:xfrm>
          <a:off x="2602445" y="2219132"/>
          <a:ext cx="891108" cy="891108"/>
        </a:xfrm>
        <a:prstGeom prst="arc">
          <a:avLst>
            <a:gd name="adj1" fmla="val 13200000"/>
            <a:gd name="adj2" fmla="val 1920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98072D4-8657-473E-9DFE-6A9BB867F96A}">
      <dsp:nvSpPr>
        <dsp:cNvPr id="0" name=""/>
        <dsp:cNvSpPr/>
      </dsp:nvSpPr>
      <dsp:spPr>
        <a:xfrm>
          <a:off x="2602445" y="2219132"/>
          <a:ext cx="891108" cy="891108"/>
        </a:xfrm>
        <a:prstGeom prst="arc">
          <a:avLst>
            <a:gd name="adj1" fmla="val 2400000"/>
            <a:gd name="adj2" fmla="val 840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6AF55F6-5191-4317-BB81-0DBB29D4F4A1}">
      <dsp:nvSpPr>
        <dsp:cNvPr id="0" name=""/>
        <dsp:cNvSpPr/>
      </dsp:nvSpPr>
      <dsp:spPr>
        <a:xfrm>
          <a:off x="2156891" y="2379532"/>
          <a:ext cx="1782216" cy="570309"/>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pt-BR" sz="2400" kern="1200" dirty="0">
              <a:solidFill>
                <a:schemeClr val="tx1"/>
              </a:solidFill>
              <a:latin typeface="Calibri" panose="020F0502020204030204" pitchFamily="34" charset="0"/>
              <a:cs typeface="Calibri" panose="020F0502020204030204" pitchFamily="34" charset="0"/>
            </a:rPr>
            <a:t>HÍBRIDA</a:t>
          </a:r>
        </a:p>
      </dsp:txBody>
      <dsp:txXfrm>
        <a:off x="2156891" y="2379532"/>
        <a:ext cx="1782216" cy="570309"/>
      </dsp:txXfrm>
    </dsp:sp>
    <dsp:sp modelId="{D64902AE-5378-4B2F-A77F-385341E8DC0B}">
      <dsp:nvSpPr>
        <dsp:cNvPr id="0" name=""/>
        <dsp:cNvSpPr/>
      </dsp:nvSpPr>
      <dsp:spPr>
        <a:xfrm>
          <a:off x="4758928" y="2219132"/>
          <a:ext cx="891108" cy="891108"/>
        </a:xfrm>
        <a:prstGeom prst="arc">
          <a:avLst>
            <a:gd name="adj1" fmla="val 13200000"/>
            <a:gd name="adj2" fmla="val 1920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EA1EF34-CDBE-4607-8132-2A0B147BF61D}">
      <dsp:nvSpPr>
        <dsp:cNvPr id="0" name=""/>
        <dsp:cNvSpPr/>
      </dsp:nvSpPr>
      <dsp:spPr>
        <a:xfrm>
          <a:off x="4758928" y="2219132"/>
          <a:ext cx="891108" cy="891108"/>
        </a:xfrm>
        <a:prstGeom prst="arc">
          <a:avLst>
            <a:gd name="adj1" fmla="val 2400000"/>
            <a:gd name="adj2" fmla="val 840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4C79A2C-FCCD-49AA-BD81-0B6B866BFF7B}">
      <dsp:nvSpPr>
        <dsp:cNvPr id="0" name=""/>
        <dsp:cNvSpPr/>
      </dsp:nvSpPr>
      <dsp:spPr>
        <a:xfrm>
          <a:off x="4313373" y="2379532"/>
          <a:ext cx="1782216" cy="570309"/>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pt-BR" sz="2400" kern="1200" dirty="0">
              <a:solidFill>
                <a:schemeClr val="tx1"/>
              </a:solidFill>
              <a:latin typeface="Calibri" panose="020F0502020204030204" pitchFamily="34" charset="0"/>
              <a:cs typeface="Calibri" panose="020F0502020204030204" pitchFamily="34" charset="0"/>
            </a:rPr>
            <a:t>CONSÓRCIO</a:t>
          </a:r>
        </a:p>
      </dsp:txBody>
      <dsp:txXfrm>
        <a:off x="4313373" y="2379532"/>
        <a:ext cx="1782216" cy="570309"/>
      </dsp:txXfrm>
    </dsp:sp>
  </dsp:spTree>
</dsp:drawing>
</file>

<file path=ppt/diagrams/layout1.xml><?xml version="1.0" encoding="utf-8"?>
<dgm:layoutDef xmlns:dgm="http://schemas.openxmlformats.org/drawingml/2006/diagram" xmlns:a="http://schemas.openxmlformats.org/drawingml/2006/main" uniqueId="urn:microsoft.com/office/officeart/2008/layout/HalfCircleOrganizationChart">
  <dgm:title val=""/>
  <dgm:desc val=""/>
  <dgm:catLst>
    <dgm:cat type="hierarchy" pri="1500"/>
  </dgm:catLst>
  <dgm:samp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Name0">
    <dgm:varLst>
      <dgm:orgChart val="1"/>
      <dgm:chPref val="1"/>
      <dgm:dir/>
      <dgm:animOne val="branch"/>
      <dgm:animLvl val="lvl"/>
      <dgm:resizeHandles/>
    </dgm:varLst>
    <dgm:choose name="Name1">
      <dgm:if name="Name2" func="var" arg="dir" op="equ" val="norm">
        <dgm:alg type="hierChild">
          <dgm:param type="linDir" val="fromL"/>
        </dgm:alg>
      </dgm:if>
      <dgm:else name="Name3">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2" refType="w" fact="10"/>
      <dgm:constr type="h" for="des" forName="rootComposite2"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forEach name="Name4" axis="ch">
      <dgm:forEach name="Name5" axis="self" ptType="node">
        <dgm:layoutNode name="hierRoot1">
          <dgm:varLst>
            <dgm:hierBranch val="init"/>
          </dgm:varLst>
          <dgm:choose name="Name6">
            <dgm:if name="Name7" func="var" arg="hierBranch" op="equ" val="l">
              <dgm:alg type="hierRoot">
                <dgm:param type="hierAlign" val="tR"/>
              </dgm:alg>
              <dgm:constrLst>
                <dgm:constr type="alignOff" val="0.65"/>
              </dgm:constrLst>
            </dgm:if>
            <dgm:if name="Name8" func="var" arg="hierBranch" op="equ" val="r">
              <dgm:alg type="hierRoot">
                <dgm:param type="hierAlign" val="tL"/>
              </dgm:alg>
              <dgm:constrLst>
                <dgm:constr type="alignOff" val="0.65"/>
              </dgm:constrLst>
            </dgm:if>
            <dgm:if name="Name9" func="var" arg="hierBranch" op="equ" val="hang">
              <dgm:alg type="hierRoot"/>
              <dgm:constrLst>
                <dgm:constr type="alignOff" val="0.65"/>
              </dgm:constrLst>
            </dgm:if>
            <dgm:else name="Name10">
              <dgm:alg type="hierRoot"/>
              <dgm:constrLst>
                <dgm:constr type="alignOff"/>
                <dgm:constr type="bendDist" for="des" ptType="parTrans" refType="sp" fact="0.5"/>
              </dgm:constrLst>
            </dgm:else>
          </dgm:choose>
          <dgm:shape xmlns:r="http://schemas.openxmlformats.org/officeDocument/2006/relationships" r:blip="">
            <dgm:adjLst/>
          </dgm:shape>
          <dgm:presOf/>
          <dgm:layoutNode name="rootComposite1">
            <dgm:alg type="composite"/>
            <dgm:shape xmlns:r="http://schemas.openxmlformats.org/officeDocument/2006/relationships" r:blip="">
              <dgm:adjLst/>
            </dgm:shape>
            <dgm:presOf axis="self" ptType="node" cnt="1"/>
            <dgm:choose name="Name11">
              <dgm:if name="Name12" func="var" arg="hierBranch" op="equ" val="init">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3" func="var" arg="hierBranch" op="equ" val="l">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4" func="var" arg="hierBranch" op="equ" val="r">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else name="Name15">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else>
            </dgm:choose>
            <dgm:layoutNode name="rootText1"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1" styleLbl="parChTrans1D1" moveWith="rootText1">
              <dgm:alg type="sp"/>
              <dgm:shape xmlns:r="http://schemas.openxmlformats.org/officeDocument/2006/relationships" type="arc" r:blip="" zOrderOff="-2">
                <dgm:adjLst>
                  <dgm:adj idx="1" val="-140"/>
                  <dgm:adj idx="2" val="-40"/>
                </dgm:adjLst>
              </dgm:shape>
              <dgm:presOf/>
            </dgm:layoutNode>
            <dgm:layoutNode name="bottomArc1" styleLbl="parChTrans1D1" moveWith="rootText1">
              <dgm:alg type="sp"/>
              <dgm:shape xmlns:r="http://schemas.openxmlformats.org/officeDocument/2006/relationships" type="arc" r:blip="" zOrderOff="-2">
                <dgm:adjLst>
                  <dgm:adj idx="1" val="40"/>
                  <dgm:adj idx="2" val="140"/>
                </dgm:adjLst>
              </dgm:shape>
              <dgm:presOf/>
            </dgm:layoutNode>
            <dgm:layoutNode name="topConnNode1" moveWith="rootText1">
              <dgm:alg type="sp"/>
              <dgm:shape xmlns:r="http://schemas.openxmlformats.org/officeDocument/2006/relationships" type="rect" r:blip="" hideGeom="1">
                <dgm:adjLst/>
              </dgm:shape>
              <dgm:presOf axis="self" ptType="node" cnt="1"/>
            </dgm:layoutNode>
          </dgm:layoutNode>
          <dgm:layoutNode name="hierChild2">
            <dgm:choose name="Name16">
              <dgm:if name="Name17" func="var" arg="hierBranch" op="equ" val="l">
                <dgm:alg type="hierChild">
                  <dgm:param type="chAlign" val="r"/>
                  <dgm:param type="linDir" val="fromT"/>
                </dgm:alg>
              </dgm:if>
              <dgm:if name="Name18" func="var" arg="hierBranch" op="equ" val="r">
                <dgm:alg type="hierChild">
                  <dgm:param type="chAlign" val="l"/>
                  <dgm:param type="linDir" val="fromT"/>
                </dgm:alg>
              </dgm:if>
              <dgm:if name="Name19" func="var" arg="hierBranch" op="equ" val="hang">
                <dgm:choose name="Name20">
                  <dgm:if name="Name21" func="var" arg="dir" op="equ" val="norm">
                    <dgm:alg type="hierChild">
                      <dgm:param type="chAlign" val="l"/>
                      <dgm:param type="linDir" val="fromL"/>
                      <dgm:param type="secChAlign" val="t"/>
                      <dgm:param type="secLinDir" val="fromT"/>
                    </dgm:alg>
                  </dgm:if>
                  <dgm:else name="Name22">
                    <dgm:alg type="hierChild">
                      <dgm:param type="chAlign" val="l"/>
                      <dgm:param type="linDir" val="fromR"/>
                      <dgm:param type="secChAlign" val="t"/>
                      <dgm:param type="secLinDir" val="fromT"/>
                    </dgm:alg>
                  </dgm:else>
                </dgm:choose>
              </dgm:if>
              <dgm:else name="Name23">
                <dgm:choose name="Name24">
                  <dgm:if name="Name25" func="var" arg="dir" op="equ" val="norm">
                    <dgm:alg type="hierChild"/>
                  </dgm:if>
                  <dgm:else name="Name26">
                    <dgm:alg type="hierChild">
                      <dgm:param type="linDir" val="fromR"/>
                    </dgm:alg>
                  </dgm:else>
                </dgm:choose>
              </dgm:else>
            </dgm:choose>
            <dgm:shape xmlns:r="http://schemas.openxmlformats.org/officeDocument/2006/relationships" r:blip="">
              <dgm:adjLst/>
            </dgm:shape>
            <dgm:presOf/>
            <dgm:forEach name="rep2a" axis="ch" ptType="nonAsst">
              <dgm:forEach name="Name27" axis="precedSib" ptType="parTrans" st="-1" cnt="1">
                <dgm:layoutNode name="Name28">
                  <dgm:choose name="Name29">
                    <dgm:if name="Name30" func="var" arg="hierBranch" op="equ" val="std">
                      <dgm:choose name="Name31">
                        <dgm:if name="Name32"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33"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34">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if name="Name35" func="var" arg="hierBranch" op="equ" val="init">
                      <dgm:choose name="Name36">
                        <dgm:if name="Name37" axis="self" func="depth" op="lte" val="2">
                          <dgm:choose name="Name38">
                            <dgm:if name="Name39"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40"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41">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else name="Name42">
                          <dgm:choose name="Name43">
                            <dgm:if name="Name44" axis="par des" func="maxDepth" op="lte" val="1">
                              <dgm:choose name="Name45">
                                <dgm:if name="Name4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4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48">
                                  <dgm:alg type="conn">
                                    <dgm:param type="connRout" val="bend"/>
                                    <dgm:param type="dim" val="1D"/>
                                    <dgm:param type="endSty" val="noArr"/>
                                    <dgm:param type="begPts" val="bCtr"/>
                                    <dgm:param type="endPts" val="bL bR"/>
                                    <dgm:param type="srcNode" val="bottomArc2"/>
                                    <dgm:param type="dstNode" val="topConnNode2"/>
                                  </dgm:alg>
                                </dgm:else>
                              </dgm:choose>
                            </dgm:if>
                            <dgm:else name="Name49">
                              <dgm:choose name="Name50">
                                <dgm:if name="Name51"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52"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53">
                                  <dgm:alg type="conn">
                                    <dgm:param type="connRout" val="bend"/>
                                    <dgm:param type="dim" val="1D"/>
                                    <dgm:param type="endSty" val="noArr"/>
                                    <dgm:param type="begPts" val="bCtr"/>
                                    <dgm:param type="endPts" val="tCtr"/>
                                    <dgm:param type="bendPt" val="end"/>
                                    <dgm:param type="srcNode" val="bottomArc2"/>
                                    <dgm:param type="dstNode" val="topArc2"/>
                                  </dgm:alg>
                                </dgm:else>
                              </dgm:choose>
                            </dgm:else>
                          </dgm:choose>
                        </dgm:else>
                      </dgm:choose>
                    </dgm:if>
                    <dgm:else name="Name54">
                      <dgm:choose name="Name55">
                        <dgm:if name="Name5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5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58">
                          <dgm:alg type="conn">
                            <dgm:param type="connRout" val="bend"/>
                            <dgm:param type="dim" val="1D"/>
                            <dgm:param type="endSty" val="noArr"/>
                            <dgm:param type="begPts" val="bCtr"/>
                            <dgm:param type="endPts" val="bL bR"/>
                            <dgm:param type="srcNode" val="bottomArc2"/>
                            <dgm:param type="dstNode" val="topConnNode2"/>
                          </dgm:alg>
                        </dgm:else>
                      </dgm:choose>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2">
                <dgm:varLst>
                  <dgm:hierBranch val="init"/>
                </dgm:varLst>
                <dgm:choose name="Name59">
                  <dgm:if name="Name60" func="var" arg="hierBranch" op="equ" val="l">
                    <dgm:alg type="hierRoot">
                      <dgm:param type="hierAlign" val="tR"/>
                    </dgm:alg>
                    <dgm:shape xmlns:r="http://schemas.openxmlformats.org/officeDocument/2006/relationships" r:blip="">
                      <dgm:adjLst/>
                    </dgm:shape>
                    <dgm:presOf/>
                    <dgm:constrLst>
                      <dgm:constr type="alignOff" val="0.65"/>
                    </dgm:constrLst>
                  </dgm:if>
                  <dgm:if name="Name61" func="var" arg="hierBranch" op="equ" val="r">
                    <dgm:alg type="hierRoot">
                      <dgm:param type="hierAlign" val="tL"/>
                    </dgm:alg>
                    <dgm:shape xmlns:r="http://schemas.openxmlformats.org/officeDocument/2006/relationships" r:blip="">
                      <dgm:adjLst/>
                    </dgm:shape>
                    <dgm:presOf/>
                    <dgm:constrLst>
                      <dgm:constr type="alignOff" val="0.65"/>
                    </dgm:constrLst>
                  </dgm:if>
                  <dgm:if name="Name62"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3" func="var" arg="hierBranch" op="equ" val="init">
                    <dgm:choose name="Name64">
                      <dgm:if name="Name65" axis="des" func="maxDepth" op="lte" val="1">
                        <dgm:alg type="hierRoot">
                          <dgm:param type="hierAlign" val="tL"/>
                        </dgm:alg>
                        <dgm:shape xmlns:r="http://schemas.openxmlformats.org/officeDocument/2006/relationships" r:blip="">
                          <dgm:adjLst/>
                        </dgm:shape>
                        <dgm:presOf/>
                        <dgm:constrLst>
                          <dgm:constr type="alignOff" val="0.65"/>
                        </dgm:constrLst>
                      </dgm:if>
                      <dgm:else name="Name6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67">
                    <dgm:alg type="hierRoot"/>
                    <dgm:shape xmlns:r="http://schemas.openxmlformats.org/officeDocument/2006/relationships" r:blip="">
                      <dgm:adjLst/>
                    </dgm:shape>
                    <dgm:presOf/>
                    <dgm:constrLst>
                      <dgm:constr type="alignOff" val="0.65"/>
                    </dgm:constrLst>
                  </dgm:else>
                </dgm:choose>
                <dgm:layoutNode name="rootComposite2">
                  <dgm:alg type="composite"/>
                  <dgm:shape xmlns:r="http://schemas.openxmlformats.org/officeDocument/2006/relationships" r:blip="">
                    <dgm:adjLst/>
                  </dgm:shape>
                  <dgm:presOf axis="self" ptType="node" cnt="1"/>
                  <dgm:choose name="Name68">
                    <dgm:if name="Name69" func="var" arg="hierBranch" op="equ" val="init">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0" func="var" arg="hierBranch" op="equ" val="l">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1" func="var" arg="hierBranch" op="equ" val="r">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else name="Name72">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else>
                  </dgm:choose>
                  <dgm:layoutNode name="rootText2"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2" styleLbl="parChTrans1D1" moveWith="rootText2">
                    <dgm:alg type="sp"/>
                    <dgm:shape xmlns:r="http://schemas.openxmlformats.org/officeDocument/2006/relationships" type="arc" r:blip="" zOrderOff="-2">
                      <dgm:adjLst>
                        <dgm:adj idx="1" val="-140"/>
                        <dgm:adj idx="2" val="-40"/>
                      </dgm:adjLst>
                    </dgm:shape>
                    <dgm:presOf/>
                  </dgm:layoutNode>
                  <dgm:layoutNode name="bottomArc2" styleLbl="parChTrans1D1" moveWith="rootText2">
                    <dgm:alg type="sp"/>
                    <dgm:shape xmlns:r="http://schemas.openxmlformats.org/officeDocument/2006/relationships" type="arc" r:blip="" zOrderOff="-2">
                      <dgm:adjLst>
                        <dgm:adj idx="1" val="40"/>
                        <dgm:adj idx="2" val="140"/>
                      </dgm:adjLst>
                    </dgm:shape>
                    <dgm:presOf/>
                  </dgm:layoutNode>
                  <dgm:layoutNode name="topConnNode2" moveWith="rootText2">
                    <dgm:alg type="sp"/>
                    <dgm:shape xmlns:r="http://schemas.openxmlformats.org/officeDocument/2006/relationships" type="rect" r:blip="" hideGeom="1">
                      <dgm:adjLst/>
                    </dgm:shape>
                    <dgm:presOf axis="self" ptType="node" cnt="1"/>
                  </dgm:layoutNode>
                </dgm:layoutNode>
                <dgm:layoutNode name="hierChild4">
                  <dgm:choose name="Name73">
                    <dgm:if name="Name74" func="var" arg="hierBranch" op="equ" val="l">
                      <dgm:alg type="hierChild">
                        <dgm:param type="chAlign" val="r"/>
                        <dgm:param type="linDir" val="fromT"/>
                      </dgm:alg>
                    </dgm:if>
                    <dgm:if name="Name75" func="var" arg="hierBranch" op="equ" val="r">
                      <dgm:alg type="hierChild">
                        <dgm:param type="chAlign" val="l"/>
                        <dgm:param type="linDir" val="fromT"/>
                      </dgm:alg>
                    </dgm:if>
                    <dgm:if name="Name76" func="var" arg="hierBranch" op="equ" val="hang">
                      <dgm:choose name="Name77">
                        <dgm:if name="Name78" func="var" arg="dir" op="equ" val="norm">
                          <dgm:alg type="hierChild">
                            <dgm:param type="chAlign" val="l"/>
                            <dgm:param type="linDir" val="fromL"/>
                            <dgm:param type="secChAlign" val="t"/>
                            <dgm:param type="secLinDir" val="fromT"/>
                          </dgm:alg>
                        </dgm:if>
                        <dgm:else name="Name79">
                          <dgm:alg type="hierChild">
                            <dgm:param type="chAlign" val="l"/>
                            <dgm:param type="linDir" val="fromR"/>
                            <dgm:param type="secChAlign" val="t"/>
                            <dgm:param type="secLinDir" val="fromT"/>
                          </dgm:alg>
                        </dgm:else>
                      </dgm:choose>
                    </dgm:if>
                    <dgm:if name="Name80" func="var" arg="hierBranch" op="equ" val="std">
                      <dgm:choose name="Name81">
                        <dgm:if name="Name82" func="var" arg="dir" op="equ" val="norm">
                          <dgm:alg type="hierChild"/>
                        </dgm:if>
                        <dgm:else name="Name83">
                          <dgm:alg type="hierChild">
                            <dgm:param type="linDir" val="fromR"/>
                          </dgm:alg>
                        </dgm:else>
                      </dgm:choose>
                    </dgm:if>
                    <dgm:if name="Name84" func="var" arg="hierBranch" op="equ" val="init">
                      <dgm:choose name="Name85">
                        <dgm:if name="Name86" axis="des" func="maxDepth" op="lte" val="1">
                          <dgm:alg type="hierChild">
                            <dgm:param type="chAlign" val="l"/>
                            <dgm:param type="linDir" val="fromT"/>
                          </dgm:alg>
                        </dgm:if>
                        <dgm:else name="Name87">
                          <dgm:choose name="Name88">
                            <dgm:if name="Name89" func="var" arg="dir" op="equ" val="norm">
                              <dgm:alg type="hierChild"/>
                            </dgm:if>
                            <dgm:else name="Name90">
                              <dgm:alg type="hierChild">
                                <dgm:param type="linDir" val="fromR"/>
                              </dgm:alg>
                            </dgm:else>
                          </dgm:choose>
                        </dgm:else>
                      </dgm:choose>
                    </dgm:if>
                    <dgm:else name="Name91"/>
                  </dgm:choose>
                  <dgm:shape xmlns:r="http://schemas.openxmlformats.org/officeDocument/2006/relationships" r:blip="">
                    <dgm:adjLst/>
                  </dgm:shape>
                  <dgm:presOf/>
                  <dgm:forEach name="Name92" ref="rep2a"/>
                </dgm:layoutNode>
                <dgm:layoutNode name="hierChild5">
                  <dgm:choose name="Name93">
                    <dgm:if name="Name94" func="var" arg="dir" op="equ" val="norm">
                      <dgm:alg type="hierChild">
                        <dgm:param type="chAlign" val="l"/>
                        <dgm:param type="linDir" val="fromL"/>
                        <dgm:param type="secChAlign" val="t"/>
                        <dgm:param type="secLinDir" val="fromT"/>
                      </dgm:alg>
                    </dgm:if>
                    <dgm:else name="Name95">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96" ref="rep2b"/>
                </dgm:layoutNode>
              </dgm:layoutNode>
            </dgm:forEach>
          </dgm:layoutNode>
          <dgm:layoutNode name="hierChild3">
            <dgm:choose name="Name97">
              <dgm:if name="Name98" func="var" arg="dir" op="equ" val="norm">
                <dgm:alg type="hierChild">
                  <dgm:param type="chAlign" val="l"/>
                  <dgm:param type="linDir" val="fromL"/>
                  <dgm:param type="secChAlign" val="t"/>
                  <dgm:param type="secLinDir" val="fromT"/>
                </dgm:alg>
              </dgm:if>
              <dgm:else name="Name99">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rep2b" axis="ch" ptType="asst">
              <dgm:forEach name="Name100" axis="precedSib" ptType="parTrans" st="-1" cnt="1">
                <dgm:layoutNode name="Name101">
                  <dgm:choose name="Name102">
                    <dgm:if name="Name103" axis="self" func="depth" op="lte" val="2">
                      <dgm:alg type="conn">
                        <dgm:param type="connRout" val="bend"/>
                        <dgm:param type="dim" val="1D"/>
                        <dgm:param type="endSty" val="noArr"/>
                        <dgm:param type="begPts" val="bCtr"/>
                        <dgm:param type="endPts" val="bL bR"/>
                        <dgm:param type="srcNode" val="bottomArc1"/>
                        <dgm:param type="dstNode" val="topConnNode3"/>
                      </dgm:alg>
                    </dgm:if>
                    <dgm:if name="Name104" axis="par" ptType="asst" func="cnt" op="equ" val="1">
                      <dgm:alg type="conn">
                        <dgm:param type="connRout" val="bend"/>
                        <dgm:param type="dim" val="1D"/>
                        <dgm:param type="endSty" val="noArr"/>
                        <dgm:param type="begPts" val="bCtr"/>
                        <dgm:param type="endPts" val="bL bR"/>
                        <dgm:param type="srcNode" val="bottomArc3"/>
                        <dgm:param type="dstNode" val="topConnNode3"/>
                      </dgm:alg>
                    </dgm:if>
                    <dgm:else name="Name105">
                      <dgm:alg type="conn">
                        <dgm:param type="connRout" val="bend"/>
                        <dgm:param type="dim" val="1D"/>
                        <dgm:param type="endSty" val="noArr"/>
                        <dgm:param type="begPts" val="bCtr"/>
                        <dgm:param type="endPts" val="bL bR"/>
                        <dgm:param type="srcNode" val="bottomArc2"/>
                        <dgm:param type="dstNode" val="topConnNode3"/>
                      </dgm:alg>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3">
                <dgm:varLst>
                  <dgm:hierBranch val="init"/>
                </dgm:varLst>
                <dgm:choose name="Name106">
                  <dgm:if name="Name107" func="var" arg="hierBranch" op="equ" val="l">
                    <dgm:alg type="hierRoot">
                      <dgm:param type="hierAlign" val="tR"/>
                    </dgm:alg>
                    <dgm:shape xmlns:r="http://schemas.openxmlformats.org/officeDocument/2006/relationships" r:blip="">
                      <dgm:adjLst/>
                    </dgm:shape>
                    <dgm:presOf/>
                    <dgm:constrLst>
                      <dgm:constr type="alignOff" val="0.65"/>
                    </dgm:constrLst>
                  </dgm:if>
                  <dgm:if name="Name108" func="var" arg="hierBranch" op="equ" val="r">
                    <dgm:alg type="hierRoot">
                      <dgm:param type="hierAlign" val="tL"/>
                    </dgm:alg>
                    <dgm:shape xmlns:r="http://schemas.openxmlformats.org/officeDocument/2006/relationships" r:blip="">
                      <dgm:adjLst/>
                    </dgm:shape>
                    <dgm:presOf/>
                    <dgm:constrLst>
                      <dgm:constr type="alignOff" val="0.65"/>
                    </dgm:constrLst>
                  </dgm:if>
                  <dgm:if name="Name109" func="var" arg="hierBranch" op="equ" val="hang">
                    <dgm:alg type="hierRoot"/>
                    <dgm:shape xmlns:r="http://schemas.openxmlformats.org/officeDocument/2006/relationships" r:blip="">
                      <dgm:adjLst/>
                    </dgm:shape>
                    <dgm:presOf/>
                    <dgm:constrLst>
                      <dgm:constr type="alignOff" val="0.65"/>
                    </dgm:constrLst>
                  </dgm:if>
                  <dgm:if name="Name110"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1" func="var" arg="hierBranch" op="equ" val="init">
                    <dgm:choose name="Name112">
                      <dgm:if name="Name113" axis="des" func="maxDepth" op="lte" val="1">
                        <dgm:alg type="hierRoot">
                          <dgm:param type="hierAlign" val="tL"/>
                        </dgm:alg>
                        <dgm:shape xmlns:r="http://schemas.openxmlformats.org/officeDocument/2006/relationships" r:blip="">
                          <dgm:adjLst/>
                        </dgm:shape>
                        <dgm:presOf/>
                        <dgm:constrLst>
                          <dgm:constr type="alignOff" val="0.65"/>
                        </dgm:constrLst>
                      </dgm:if>
                      <dgm:else name="Name114">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15"/>
                </dgm:choose>
                <dgm:layoutNode name="rootComposite3">
                  <dgm:alg type="composite"/>
                  <dgm:shape xmlns:r="http://schemas.openxmlformats.org/officeDocument/2006/relationships" r:blip="">
                    <dgm:adjLst/>
                  </dgm:shape>
                  <dgm:presOf axis="self" ptType="node" cnt="1"/>
                  <dgm:choose name="Name116">
                    <dgm:if name="Name117" func="var" arg="hierBranch" op="equ" val="init">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8" func="var" arg="hierBranch" op="equ" val="l">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9" func="var" arg="hierBranch" op="equ" val="r">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else name="Name120">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else>
                  </dgm:choose>
                  <dgm:layoutNode name="rootText3"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3" styleLbl="parChTrans1D1" moveWith="rootText3">
                    <dgm:alg type="sp"/>
                    <dgm:shape xmlns:r="http://schemas.openxmlformats.org/officeDocument/2006/relationships" type="arc" r:blip="" zOrderOff="-2">
                      <dgm:adjLst>
                        <dgm:adj idx="1" val="-140"/>
                        <dgm:adj idx="2" val="-40"/>
                      </dgm:adjLst>
                    </dgm:shape>
                    <dgm:presOf/>
                  </dgm:layoutNode>
                  <dgm:layoutNode name="bottomArc3" styleLbl="parChTrans1D1" moveWith="rootText3">
                    <dgm:alg type="sp"/>
                    <dgm:shape xmlns:r="http://schemas.openxmlformats.org/officeDocument/2006/relationships" type="arc" r:blip="" zOrderOff="-2">
                      <dgm:adjLst>
                        <dgm:adj idx="1" val="40"/>
                        <dgm:adj idx="2" val="140"/>
                      </dgm:adjLst>
                    </dgm:shape>
                    <dgm:presOf/>
                  </dgm:layoutNode>
                  <dgm:layoutNode name="topConnNode3" moveWith="rootText3">
                    <dgm:alg type="sp"/>
                    <dgm:shape xmlns:r="http://schemas.openxmlformats.org/officeDocument/2006/relationships" type="rect" r:blip="" hideGeom="1">
                      <dgm:adjLst/>
                    </dgm:shape>
                    <dgm:presOf axis="self" ptType="node" cnt="1"/>
                  </dgm:layoutNode>
                </dgm:layoutNode>
                <dgm:layoutNode name="hierChild6">
                  <dgm:choose name="Name121">
                    <dgm:if name="Name122" func="var" arg="hierBranch" op="equ" val="l">
                      <dgm:alg type="hierChild">
                        <dgm:param type="chAlign" val="r"/>
                        <dgm:param type="linDir" val="fromT"/>
                      </dgm:alg>
                    </dgm:if>
                    <dgm:if name="Name123" func="var" arg="hierBranch" op="equ" val="r">
                      <dgm:alg type="hierChild">
                        <dgm:param type="chAlign" val="l"/>
                        <dgm:param type="linDir" val="fromT"/>
                      </dgm:alg>
                    </dgm:if>
                    <dgm:if name="Name124" func="var" arg="hierBranch" op="equ" val="hang">
                      <dgm:choose name="Name125">
                        <dgm:if name="Name126" func="var" arg="dir" op="equ" val="norm">
                          <dgm:alg type="hierChild">
                            <dgm:param type="chAlign" val="l"/>
                            <dgm:param type="linDir" val="fromL"/>
                            <dgm:param type="secChAlign" val="t"/>
                            <dgm:param type="secLinDir" val="fromT"/>
                          </dgm:alg>
                        </dgm:if>
                        <dgm:else name="Name127">
                          <dgm:alg type="hierChild">
                            <dgm:param type="chAlign" val="l"/>
                            <dgm:param type="linDir" val="fromR"/>
                            <dgm:param type="secChAlign" val="t"/>
                            <dgm:param type="secLinDir" val="fromT"/>
                          </dgm:alg>
                        </dgm:else>
                      </dgm:choose>
                    </dgm:if>
                    <dgm:if name="Name128" func="var" arg="hierBranch" op="equ" val="std">
                      <dgm:choose name="Name129">
                        <dgm:if name="Name130" func="var" arg="dir" op="equ" val="norm">
                          <dgm:alg type="hierChild"/>
                        </dgm:if>
                        <dgm:else name="Name131">
                          <dgm:alg type="hierChild">
                            <dgm:param type="linDir" val="fromR"/>
                          </dgm:alg>
                        </dgm:else>
                      </dgm:choose>
                    </dgm:if>
                    <dgm:if name="Name132" func="var" arg="hierBranch" op="equ" val="init">
                      <dgm:choose name="Name133">
                        <dgm:if name="Name134" axis="des" func="maxDepth" op="lte" val="1">
                          <dgm:alg type="hierChild">
                            <dgm:param type="chAlign" val="l"/>
                            <dgm:param type="linDir" val="fromT"/>
                          </dgm:alg>
                        </dgm:if>
                        <dgm:else name="Name135">
                          <dgm:alg type="hierChild"/>
                        </dgm:else>
                      </dgm:choose>
                    </dgm:if>
                    <dgm:else name="Name136"/>
                  </dgm:choose>
                  <dgm:shape xmlns:r="http://schemas.openxmlformats.org/officeDocument/2006/relationships" r:blip="">
                    <dgm:adjLst/>
                  </dgm:shape>
                  <dgm:presOf/>
                  <dgm:forEach name="Name137" ref="rep2a"/>
                </dgm:layoutNode>
                <dgm:layoutNode name="hierChild7">
                  <dgm:choose name="Name138">
                    <dgm:if name="Name139" func="var" arg="dir" op="equ" val="norm">
                      <dgm:alg type="hierChild">
                        <dgm:param type="chAlign" val="l"/>
                        <dgm:param type="linDir" val="fromL"/>
                        <dgm:param type="secChAlign" val="t"/>
                        <dgm:param type="secLinDir" val="fromT"/>
                      </dgm:alg>
                    </dgm:if>
                    <dgm:else name="Name140">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141"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3936422534"/>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2" name="Google Shape;15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6132441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6" name="Google Shape;166;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5429551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9" name="Google Shape;279;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2740302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2573511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117040352e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2" name="Google Shape;272;g117040352ea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8552320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9" name="Google Shape;279;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4630409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7881677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9" name="Google Shape;279;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3007563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3387153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9" name="Google Shape;279;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5137594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7604258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6" name="Google Shape;166;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0153229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0798915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9" name="Google Shape;279;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61311041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76535556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92963131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18737981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52300792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89649650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30182710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92604073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7869423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0" name="Google Shape;180;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42567286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72745291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1000" y="685800"/>
            <a:ext cx="6096000" cy="3429000"/>
          </a:xfrm>
        </p:spPr>
      </p:sp>
      <p:sp>
        <p:nvSpPr>
          <p:cNvPr id="3" name="Espaço Reservado para Anotações 2"/>
          <p:cNvSpPr>
            <a:spLocks noGrp="1"/>
          </p:cNvSpPr>
          <p:nvPr>
            <p:ph type="body" idx="1"/>
          </p:nvPr>
        </p:nvSpPr>
        <p:spPr/>
        <p:txBody>
          <a:bodyPr/>
          <a:lstStyle/>
          <a:p>
            <a:pPr marL="158750" indent="0">
              <a:buNone/>
            </a:pPr>
            <a:br>
              <a:rPr lang="pt-BR" b="0" dirty="0">
                <a:effectLst/>
              </a:rPr>
            </a:br>
            <a:br>
              <a:rPr lang="pt-BR" b="0" dirty="0">
                <a:effectLst/>
              </a:rPr>
            </a:br>
            <a:br>
              <a:rPr lang="pt-BR" b="0" dirty="0">
                <a:effectLst/>
              </a:rPr>
            </a:br>
            <a:endParaRPr lang="pt-BR" dirty="0"/>
          </a:p>
        </p:txBody>
      </p:sp>
    </p:spTree>
    <p:extLst>
      <p:ext uri="{BB962C8B-B14F-4D97-AF65-F5344CB8AC3E}">
        <p14:creationId xmlns:p14="http://schemas.microsoft.com/office/powerpoint/2010/main" val="72167913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1000" y="685800"/>
            <a:ext cx="6096000" cy="3429000"/>
          </a:xfrm>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671546E3-6039-48DA-B740-5A7850C174AA}" type="slidenum">
              <a:rPr lang="pt-BR" smtClean="0"/>
              <a:t>168</a:t>
            </a:fld>
            <a:endParaRPr lang="pt-BR" dirty="0"/>
          </a:p>
        </p:txBody>
      </p:sp>
    </p:spTree>
    <p:extLst>
      <p:ext uri="{BB962C8B-B14F-4D97-AF65-F5344CB8AC3E}">
        <p14:creationId xmlns:p14="http://schemas.microsoft.com/office/powerpoint/2010/main" val="55100602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2817256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0" name="Google Shape;180;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5884054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0" name="Google Shape;180;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1372891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0789970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6" name="Google Shape;166;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4685283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9" name="Google Shape;279;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9697716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1509950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p:cSld name="TITLE_1">
    <p:spTree>
      <p:nvGrpSpPr>
        <p:cNvPr id="1" name="Shape 10"/>
        <p:cNvGrpSpPr/>
        <p:nvPr/>
      </p:nvGrpSpPr>
      <p:grpSpPr>
        <a:xfrm>
          <a:off x="0" y="0"/>
          <a:ext cx="0" cy="0"/>
          <a:chOff x="0" y="0"/>
          <a:chExt cx="0" cy="0"/>
        </a:xfrm>
      </p:grpSpPr>
      <p:sp>
        <p:nvSpPr>
          <p:cNvPr id="11" name="Google Shape;11;g109ffa863cd_0_28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9pPr>
          </a:lstStyle>
          <a:p>
            <a:pPr marL="0" lvl="0" indent="0" algn="r" rtl="0">
              <a:spcBef>
                <a:spcPts val="0"/>
              </a:spcBef>
              <a:spcAft>
                <a:spcPts val="0"/>
              </a:spcAft>
              <a:buNone/>
            </a:pPr>
            <a:r>
              <a:rPr lang="en-US"/>
              <a:t>[</a:t>
            </a:r>
            <a:fld id="{00000000-1234-1234-1234-123412341234}" type="slidenum">
              <a:rPr lang="en-US">
                <a:solidFill>
                  <a:srgbClr val="EA4E60"/>
                </a:solidFill>
              </a:rPr>
              <a:t>‹nº›</a:t>
            </a:fld>
            <a:r>
              <a:rPr lang="en-US"/>
              <a:t>]</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0"/>
        <p:cNvGrpSpPr/>
        <p:nvPr/>
      </p:nvGrpSpPr>
      <p:grpSpPr>
        <a:xfrm>
          <a:off x="0" y="0"/>
          <a:ext cx="0" cy="0"/>
          <a:chOff x="0" y="0"/>
          <a:chExt cx="0" cy="0"/>
        </a:xfrm>
      </p:grpSpPr>
      <p:sp>
        <p:nvSpPr>
          <p:cNvPr id="41" name="Google Shape;41;g109ffa863cd_0_270"/>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 name="Google Shape;42;g109ffa863cd_0_270"/>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43" name="Google Shape;43;g109ffa863cd_0_270"/>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4" name="Google Shape;44;g109ffa863cd_0_270"/>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45" name="Google Shape;45;g109ffa863cd_0_27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9pPr>
          </a:lstStyle>
          <a:p>
            <a:pPr marL="0" lvl="0" indent="0" algn="r" rtl="0">
              <a:spcBef>
                <a:spcPts val="0"/>
              </a:spcBef>
              <a:spcAft>
                <a:spcPts val="0"/>
              </a:spcAft>
              <a:buNone/>
            </a:pPr>
            <a:r>
              <a:rPr lang="en-US"/>
              <a:t>[</a:t>
            </a:r>
            <a:fld id="{00000000-1234-1234-1234-123412341234}" type="slidenum">
              <a:rPr lang="en-US">
                <a:solidFill>
                  <a:srgbClr val="EA4E60"/>
                </a:solidFill>
              </a:rPr>
              <a:t>‹nº›</a:t>
            </a:fld>
            <a:r>
              <a:rPr lang="en-US"/>
              <a:t>]</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6"/>
        <p:cNvGrpSpPr/>
        <p:nvPr/>
      </p:nvGrpSpPr>
      <p:grpSpPr>
        <a:xfrm>
          <a:off x="0" y="0"/>
          <a:ext cx="0" cy="0"/>
          <a:chOff x="0" y="0"/>
          <a:chExt cx="0" cy="0"/>
        </a:xfrm>
      </p:grpSpPr>
      <p:sp>
        <p:nvSpPr>
          <p:cNvPr id="47" name="Google Shape;47;g109ffa863cd_0_276"/>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rmAutofit/>
          </a:bodyPr>
          <a:lstStyle>
            <a:lvl1pPr marL="457200" lvl="0" indent="-228600" algn="l">
              <a:lnSpc>
                <a:spcPct val="100000"/>
              </a:lnSpc>
              <a:spcBef>
                <a:spcPts val="0"/>
              </a:spcBef>
              <a:spcAft>
                <a:spcPts val="0"/>
              </a:spcAft>
              <a:buSzPts val="1800"/>
              <a:buNone/>
              <a:defRPr/>
            </a:lvl1pPr>
          </a:lstStyle>
          <a:p>
            <a:endParaRPr/>
          </a:p>
        </p:txBody>
      </p:sp>
      <p:sp>
        <p:nvSpPr>
          <p:cNvPr id="48" name="Google Shape;48;g109ffa863cd_0_276"/>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9pPr>
          </a:lstStyle>
          <a:p>
            <a:pPr marL="0" lvl="0" indent="0" algn="r" rtl="0">
              <a:spcBef>
                <a:spcPts val="0"/>
              </a:spcBef>
              <a:spcAft>
                <a:spcPts val="0"/>
              </a:spcAft>
              <a:buNone/>
            </a:pPr>
            <a:r>
              <a:rPr lang="en-US"/>
              <a:t>[</a:t>
            </a:r>
            <a:fld id="{00000000-1234-1234-1234-123412341234}" type="slidenum">
              <a:rPr lang="en-US">
                <a:solidFill>
                  <a:srgbClr val="EA4E60"/>
                </a:solidFill>
              </a:rPr>
              <a:t>‹nº›</a:t>
            </a:fld>
            <a:r>
              <a:rPr lang="en-US"/>
              <a:t>]</a:t>
            </a: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9"/>
        <p:cNvGrpSpPr/>
        <p:nvPr/>
      </p:nvGrpSpPr>
      <p:grpSpPr>
        <a:xfrm>
          <a:off x="0" y="0"/>
          <a:ext cx="0" cy="0"/>
          <a:chOff x="0" y="0"/>
          <a:chExt cx="0" cy="0"/>
        </a:xfrm>
      </p:grpSpPr>
      <p:sp>
        <p:nvSpPr>
          <p:cNvPr id="50" name="Google Shape;50;g109ffa863cd_0_279"/>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51" name="Google Shape;51;g109ffa863cd_0_279"/>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norm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0"/>
              </a:spcBef>
              <a:spcAft>
                <a:spcPts val="0"/>
              </a:spcAft>
              <a:buSzPts val="1400"/>
              <a:buChar char="○"/>
              <a:defRPr/>
            </a:lvl2pPr>
            <a:lvl3pPr marL="1371600" lvl="2" indent="-317500" algn="ctr">
              <a:lnSpc>
                <a:spcPct val="115000"/>
              </a:lnSpc>
              <a:spcBef>
                <a:spcPts val="0"/>
              </a:spcBef>
              <a:spcAft>
                <a:spcPts val="0"/>
              </a:spcAft>
              <a:buSzPts val="1400"/>
              <a:buChar char="■"/>
              <a:defRPr/>
            </a:lvl3pPr>
            <a:lvl4pPr marL="1828800" lvl="3" indent="-317500" algn="ctr">
              <a:lnSpc>
                <a:spcPct val="115000"/>
              </a:lnSpc>
              <a:spcBef>
                <a:spcPts val="0"/>
              </a:spcBef>
              <a:spcAft>
                <a:spcPts val="0"/>
              </a:spcAft>
              <a:buSzPts val="1400"/>
              <a:buChar char="●"/>
              <a:defRPr/>
            </a:lvl4pPr>
            <a:lvl5pPr marL="2286000" lvl="4" indent="-317500" algn="ctr">
              <a:lnSpc>
                <a:spcPct val="115000"/>
              </a:lnSpc>
              <a:spcBef>
                <a:spcPts val="0"/>
              </a:spcBef>
              <a:spcAft>
                <a:spcPts val="0"/>
              </a:spcAft>
              <a:buSzPts val="1400"/>
              <a:buChar char="○"/>
              <a:defRPr/>
            </a:lvl5pPr>
            <a:lvl6pPr marL="2743200" lvl="5" indent="-317500" algn="ctr">
              <a:lnSpc>
                <a:spcPct val="115000"/>
              </a:lnSpc>
              <a:spcBef>
                <a:spcPts val="0"/>
              </a:spcBef>
              <a:spcAft>
                <a:spcPts val="0"/>
              </a:spcAft>
              <a:buSzPts val="1400"/>
              <a:buChar char="■"/>
              <a:defRPr/>
            </a:lvl6pPr>
            <a:lvl7pPr marL="3200400" lvl="6" indent="-317500" algn="ctr">
              <a:lnSpc>
                <a:spcPct val="115000"/>
              </a:lnSpc>
              <a:spcBef>
                <a:spcPts val="0"/>
              </a:spcBef>
              <a:spcAft>
                <a:spcPts val="0"/>
              </a:spcAft>
              <a:buSzPts val="1400"/>
              <a:buChar char="●"/>
              <a:defRPr/>
            </a:lvl7pPr>
            <a:lvl8pPr marL="3657600" lvl="7" indent="-317500" algn="ctr">
              <a:lnSpc>
                <a:spcPct val="115000"/>
              </a:lnSpc>
              <a:spcBef>
                <a:spcPts val="0"/>
              </a:spcBef>
              <a:spcAft>
                <a:spcPts val="0"/>
              </a:spcAft>
              <a:buSzPts val="1400"/>
              <a:buChar char="○"/>
              <a:defRPr/>
            </a:lvl8pPr>
            <a:lvl9pPr marL="4114800" lvl="8" indent="-317500" algn="ctr">
              <a:lnSpc>
                <a:spcPct val="115000"/>
              </a:lnSpc>
              <a:spcBef>
                <a:spcPts val="0"/>
              </a:spcBef>
              <a:spcAft>
                <a:spcPts val="0"/>
              </a:spcAft>
              <a:buSzPts val="1400"/>
              <a:buChar char="■"/>
              <a:defRPr/>
            </a:lvl9pPr>
          </a:lstStyle>
          <a:p>
            <a:endParaRPr/>
          </a:p>
        </p:txBody>
      </p:sp>
      <p:sp>
        <p:nvSpPr>
          <p:cNvPr id="52" name="Google Shape;52;g109ffa863cd_0_279"/>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9pPr>
          </a:lstStyle>
          <a:p>
            <a:pPr marL="0" lvl="0" indent="0" algn="r" rtl="0">
              <a:spcBef>
                <a:spcPts val="0"/>
              </a:spcBef>
              <a:spcAft>
                <a:spcPts val="0"/>
              </a:spcAft>
              <a:buNone/>
            </a:pPr>
            <a:r>
              <a:rPr lang="en-US"/>
              <a:t>[</a:t>
            </a:r>
            <a:fld id="{00000000-1234-1234-1234-123412341234}" type="slidenum">
              <a:rPr lang="en-US">
                <a:solidFill>
                  <a:srgbClr val="EA4E60"/>
                </a:solidFill>
              </a:rPr>
              <a:t>‹nº›</a:t>
            </a:fld>
            <a:r>
              <a:rPr lang="en-US"/>
              <a:t>]</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Título 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t>Clique para editar o título mestre</a:t>
            </a:r>
          </a:p>
        </p:txBody>
      </p:sp>
      <p:sp>
        <p:nvSpPr>
          <p:cNvPr id="3" name="Espaço Reservado para Conteúdo 2"/>
          <p:cNvSpPr>
            <a:spLocks noGrp="1"/>
          </p:cNvSpPr>
          <p:nvPr>
            <p:ph idx="1"/>
          </p:nvPr>
        </p:nvSpPr>
        <p:spPr/>
        <p:txBody>
          <a:bodyPr/>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p:cNvSpPr>
            <a:spLocks noGrp="1"/>
          </p:cNvSpPr>
          <p:nvPr>
            <p:ph type="dt" sz="half" idx="10"/>
          </p:nvPr>
        </p:nvSpPr>
        <p:spPr/>
        <p:txBody>
          <a:bodyPr/>
          <a:lstStyle/>
          <a:p>
            <a:fld id="{38E27250-9A12-40F7-9FE8-0176FD149BB3}" type="datetimeFigureOut">
              <a:rPr lang="pt-BR" smtClean="0"/>
              <a:t>13/10/2022</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21BEC332-9A5A-4E74-8F70-87FA9DDC2C7B}" type="slidenum">
              <a:rPr lang="pt-BR" smtClean="0"/>
              <a:t>‹nº›</a:t>
            </a:fld>
            <a:endParaRPr lang="pt-BR"/>
          </a:p>
        </p:txBody>
      </p:sp>
    </p:spTree>
    <p:extLst>
      <p:ext uri="{BB962C8B-B14F-4D97-AF65-F5344CB8AC3E}">
        <p14:creationId xmlns:p14="http://schemas.microsoft.com/office/powerpoint/2010/main" val="38132205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2"/>
        <p:cNvGrpSpPr/>
        <p:nvPr/>
      </p:nvGrpSpPr>
      <p:grpSpPr>
        <a:xfrm>
          <a:off x="0" y="0"/>
          <a:ext cx="0" cy="0"/>
          <a:chOff x="0" y="0"/>
          <a:chExt cx="0" cy="0"/>
        </a:xfrm>
      </p:grpSpPr>
      <p:sp>
        <p:nvSpPr>
          <p:cNvPr id="13" name="Google Shape;13;g109ffa863cd_0_26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4" name="Google Shape;14;g109ffa863cd_0_26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9pPr>
          </a:lstStyle>
          <a:p>
            <a:pPr marL="0" lvl="0" indent="0" algn="r" rtl="0">
              <a:spcBef>
                <a:spcPts val="0"/>
              </a:spcBef>
              <a:spcAft>
                <a:spcPts val="0"/>
              </a:spcAft>
              <a:buNone/>
            </a:pPr>
            <a:r>
              <a:rPr lang="en-US"/>
              <a:t>[</a:t>
            </a:r>
            <a:fld id="{00000000-1234-1234-1234-123412341234}" type="slidenum">
              <a:rPr lang="en-US">
                <a:solidFill>
                  <a:srgbClr val="EA4E60"/>
                </a:solidFill>
              </a:rPr>
              <a:t>‹nº›</a:t>
            </a:fld>
            <a:r>
              <a:rPr lang="en-US"/>
              <a:t>]</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5"/>
        <p:cNvGrpSpPr/>
        <p:nvPr/>
      </p:nvGrpSpPr>
      <p:grpSpPr>
        <a:xfrm>
          <a:off x="0" y="0"/>
          <a:ext cx="0" cy="0"/>
          <a:chOff x="0" y="0"/>
          <a:chExt cx="0" cy="0"/>
        </a:xfrm>
      </p:grpSpPr>
      <p:sp>
        <p:nvSpPr>
          <p:cNvPr id="16" name="Google Shape;16;g109ffa863cd_0_28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9pPr>
          </a:lstStyle>
          <a:p>
            <a:pPr marL="0" lvl="0" indent="0" algn="r" rtl="0">
              <a:spcBef>
                <a:spcPts val="0"/>
              </a:spcBef>
              <a:spcAft>
                <a:spcPts val="0"/>
              </a:spcAft>
              <a:buNone/>
            </a:pPr>
            <a:r>
              <a:rPr lang="en-US"/>
              <a:t>[</a:t>
            </a:r>
            <a:fld id="{00000000-1234-1234-1234-123412341234}" type="slidenum">
              <a:rPr lang="en-US">
                <a:solidFill>
                  <a:srgbClr val="EA4E60"/>
                </a:solidFill>
              </a:rPr>
              <a:t>‹nº›</a:t>
            </a:fld>
            <a:r>
              <a:rPr lang="en-US"/>
              <a:t>]</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7"/>
        <p:cNvGrpSpPr/>
        <p:nvPr/>
      </p:nvGrpSpPr>
      <p:grpSpPr>
        <a:xfrm>
          <a:off x="0" y="0"/>
          <a:ext cx="0" cy="0"/>
          <a:chOff x="0" y="0"/>
          <a:chExt cx="0" cy="0"/>
        </a:xfrm>
      </p:grpSpPr>
      <p:sp>
        <p:nvSpPr>
          <p:cNvPr id="18" name="Google Shape;18;g109ffa863cd_0_244"/>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9" name="Google Shape;19;g109ffa863cd_0_244"/>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20" name="Google Shape;20;g109ffa863cd_0_24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9pPr>
          </a:lstStyle>
          <a:p>
            <a:pPr marL="0" lvl="0" indent="0" algn="r" rtl="0">
              <a:spcBef>
                <a:spcPts val="0"/>
              </a:spcBef>
              <a:spcAft>
                <a:spcPts val="0"/>
              </a:spcAft>
              <a:buNone/>
            </a:pPr>
            <a:r>
              <a:rPr lang="en-US"/>
              <a:t>[</a:t>
            </a:r>
            <a:fld id="{00000000-1234-1234-1234-123412341234}" type="slidenum">
              <a:rPr lang="en-US">
                <a:solidFill>
                  <a:srgbClr val="EA4E60"/>
                </a:solidFill>
              </a:rPr>
              <a:t>‹nº›</a:t>
            </a:fld>
            <a:r>
              <a:rPr lang="en-US"/>
              <a:t>]</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1"/>
        <p:cNvGrpSpPr/>
        <p:nvPr/>
      </p:nvGrpSpPr>
      <p:grpSpPr>
        <a:xfrm>
          <a:off x="0" y="0"/>
          <a:ext cx="0" cy="0"/>
          <a:chOff x="0" y="0"/>
          <a:chExt cx="0" cy="0"/>
        </a:xfrm>
      </p:grpSpPr>
      <p:sp>
        <p:nvSpPr>
          <p:cNvPr id="22" name="Google Shape;22;g109ffa863cd_0_248"/>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23" name="Google Shape;23;g109ffa863cd_0_24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9pPr>
          </a:lstStyle>
          <a:p>
            <a:pPr marL="0" lvl="0" indent="0" algn="r" rtl="0">
              <a:spcBef>
                <a:spcPts val="0"/>
              </a:spcBef>
              <a:spcAft>
                <a:spcPts val="0"/>
              </a:spcAft>
              <a:buNone/>
            </a:pPr>
            <a:r>
              <a:rPr lang="en-US"/>
              <a:t>[</a:t>
            </a:r>
            <a:fld id="{00000000-1234-1234-1234-123412341234}" type="slidenum">
              <a:rPr lang="en-US">
                <a:solidFill>
                  <a:srgbClr val="EA4E60"/>
                </a:solidFill>
              </a:rPr>
              <a:t>‹nº›</a:t>
            </a:fld>
            <a:r>
              <a:rPr lang="en-US"/>
              <a:t>]</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4"/>
        <p:cNvGrpSpPr/>
        <p:nvPr/>
      </p:nvGrpSpPr>
      <p:grpSpPr>
        <a:xfrm>
          <a:off x="0" y="0"/>
          <a:ext cx="0" cy="0"/>
          <a:chOff x="0" y="0"/>
          <a:chExt cx="0" cy="0"/>
        </a:xfrm>
      </p:grpSpPr>
      <p:sp>
        <p:nvSpPr>
          <p:cNvPr id="25" name="Google Shape;25;g109ffa863cd_0_25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6" name="Google Shape;26;g109ffa863cd_0_25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27" name="Google Shape;27;g109ffa863cd_0_25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9pPr>
          </a:lstStyle>
          <a:p>
            <a:pPr marL="0" lvl="0" indent="0" algn="r" rtl="0">
              <a:spcBef>
                <a:spcPts val="0"/>
              </a:spcBef>
              <a:spcAft>
                <a:spcPts val="0"/>
              </a:spcAft>
              <a:buNone/>
            </a:pPr>
            <a:r>
              <a:rPr lang="en-US"/>
              <a:t>[</a:t>
            </a:r>
            <a:fld id="{00000000-1234-1234-1234-123412341234}" type="slidenum">
              <a:rPr lang="en-US">
                <a:solidFill>
                  <a:srgbClr val="EA4E60"/>
                </a:solidFill>
              </a:rPr>
              <a:t>‹nº›</a:t>
            </a:fld>
            <a:r>
              <a:rPr lang="en-US"/>
              <a:t>]</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8"/>
        <p:cNvGrpSpPr/>
        <p:nvPr/>
      </p:nvGrpSpPr>
      <p:grpSpPr>
        <a:xfrm>
          <a:off x="0" y="0"/>
          <a:ext cx="0" cy="0"/>
          <a:chOff x="0" y="0"/>
          <a:chExt cx="0" cy="0"/>
        </a:xfrm>
      </p:grpSpPr>
      <p:sp>
        <p:nvSpPr>
          <p:cNvPr id="29" name="Google Shape;29;g109ffa863cd_0_25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30" name="Google Shape;30;g109ffa863cd_0_255"/>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31" name="Google Shape;31;g109ffa863cd_0_255"/>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32" name="Google Shape;32;g109ffa863cd_0_25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9pPr>
          </a:lstStyle>
          <a:p>
            <a:pPr marL="0" lvl="0" indent="0" algn="r" rtl="0">
              <a:spcBef>
                <a:spcPts val="0"/>
              </a:spcBef>
              <a:spcAft>
                <a:spcPts val="0"/>
              </a:spcAft>
              <a:buNone/>
            </a:pPr>
            <a:r>
              <a:rPr lang="en-US"/>
              <a:t>[</a:t>
            </a:r>
            <a:fld id="{00000000-1234-1234-1234-123412341234}" type="slidenum">
              <a:rPr lang="en-US">
                <a:solidFill>
                  <a:srgbClr val="EA4E60"/>
                </a:solidFill>
              </a:rPr>
              <a:t>‹nº›</a:t>
            </a:fld>
            <a:r>
              <a:rPr lang="en-US"/>
              <a:t>]</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3"/>
        <p:cNvGrpSpPr/>
        <p:nvPr/>
      </p:nvGrpSpPr>
      <p:grpSpPr>
        <a:xfrm>
          <a:off x="0" y="0"/>
          <a:ext cx="0" cy="0"/>
          <a:chOff x="0" y="0"/>
          <a:chExt cx="0" cy="0"/>
        </a:xfrm>
      </p:grpSpPr>
      <p:sp>
        <p:nvSpPr>
          <p:cNvPr id="34" name="Google Shape;34;g109ffa863cd_0_263"/>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5" name="Google Shape;35;g109ffa863cd_0_263"/>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rm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36" name="Google Shape;36;g109ffa863cd_0_26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9pPr>
          </a:lstStyle>
          <a:p>
            <a:pPr marL="0" lvl="0" indent="0" algn="r" rtl="0">
              <a:spcBef>
                <a:spcPts val="0"/>
              </a:spcBef>
              <a:spcAft>
                <a:spcPts val="0"/>
              </a:spcAft>
              <a:buNone/>
            </a:pPr>
            <a:r>
              <a:rPr lang="en-US"/>
              <a:t>[</a:t>
            </a:r>
            <a:fld id="{00000000-1234-1234-1234-123412341234}" type="slidenum">
              <a:rPr lang="en-US">
                <a:solidFill>
                  <a:srgbClr val="EA4E60"/>
                </a:solidFill>
              </a:rPr>
              <a:t>‹nº›</a:t>
            </a:fld>
            <a:r>
              <a:rPr lang="en-US"/>
              <a:t>]</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7"/>
        <p:cNvGrpSpPr/>
        <p:nvPr/>
      </p:nvGrpSpPr>
      <p:grpSpPr>
        <a:xfrm>
          <a:off x="0" y="0"/>
          <a:ext cx="0" cy="0"/>
          <a:chOff x="0" y="0"/>
          <a:chExt cx="0" cy="0"/>
        </a:xfrm>
      </p:grpSpPr>
      <p:sp>
        <p:nvSpPr>
          <p:cNvPr id="38" name="Google Shape;38;g109ffa863cd_0_267"/>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9" name="Google Shape;39;g109ffa863cd_0_267"/>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9pPr>
          </a:lstStyle>
          <a:p>
            <a:pPr marL="0" lvl="0" indent="0" algn="r" rtl="0">
              <a:spcBef>
                <a:spcPts val="0"/>
              </a:spcBef>
              <a:spcAft>
                <a:spcPts val="0"/>
              </a:spcAft>
              <a:buNone/>
            </a:pPr>
            <a:r>
              <a:rPr lang="en-US"/>
              <a:t>[</a:t>
            </a:r>
            <a:fld id="{00000000-1234-1234-1234-123412341234}" type="slidenum">
              <a:rPr lang="en-US">
                <a:solidFill>
                  <a:srgbClr val="EA4E60"/>
                </a:solidFill>
              </a:rPr>
              <a:t>‹nº›</a:t>
            </a:fld>
            <a:r>
              <a:rPr lang="en-US"/>
              <a:t>]</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g109ffa863cd_0_24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 name="Google Shape;7;g109ffa863cd_0_240"/>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pic>
        <p:nvPicPr>
          <p:cNvPr id="8" name="Google Shape;8;g109ffa863cd_0_240"/>
          <p:cNvPicPr preferRelativeResize="0"/>
          <p:nvPr/>
        </p:nvPicPr>
        <p:blipFill rotWithShape="1">
          <a:blip r:embed="rId15">
            <a:alphaModFix/>
          </a:blip>
          <a:srcRect/>
          <a:stretch/>
        </p:blipFill>
        <p:spPr>
          <a:xfrm>
            <a:off x="8127425" y="119987"/>
            <a:ext cx="851525" cy="331425"/>
          </a:xfrm>
          <a:prstGeom prst="rect">
            <a:avLst/>
          </a:prstGeom>
          <a:noFill/>
          <a:ln>
            <a:noFill/>
          </a:ln>
        </p:spPr>
      </p:pic>
      <p:sp>
        <p:nvSpPr>
          <p:cNvPr id="9" name="Google Shape;9;g109ffa863cd_0_24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rtl="0">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9pPr>
          </a:lstStyle>
          <a:p>
            <a:pPr marL="0" lvl="0" indent="0" algn="r" rtl="0">
              <a:spcBef>
                <a:spcPts val="0"/>
              </a:spcBef>
              <a:spcAft>
                <a:spcPts val="0"/>
              </a:spcAft>
              <a:buNone/>
            </a:pPr>
            <a:r>
              <a:rPr lang="en-US"/>
              <a:t>[</a:t>
            </a:r>
            <a:fld id="{00000000-1234-1234-1234-123412341234}" type="slidenum">
              <a:rPr lang="en-US">
                <a:solidFill>
                  <a:srgbClr val="EA4E60"/>
                </a:solidFill>
              </a:rPr>
              <a:t>‹nº›</a:t>
            </a:fld>
            <a:r>
              <a:rPr lang="en-US"/>
              <a:t>]</a:t>
            </a:r>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tif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3.xml"/></Relationships>
</file>

<file path=ppt/slides/_rels/slide10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119.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Layout" Target="../slideLayouts/slideLayout13.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136.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image" Target="../media/image77.png"/><Relationship Id="rId1" Type="http://schemas.openxmlformats.org/officeDocument/2006/relationships/slideLayout" Target="../slideLayouts/slideLayout2.xml"/><Relationship Id="rId5" Type="http://schemas.openxmlformats.org/officeDocument/2006/relationships/image" Target="../media/image80.jpeg"/><Relationship Id="rId4" Type="http://schemas.openxmlformats.org/officeDocument/2006/relationships/image" Target="../media/image79.jpe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81.png"/></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 Id="rId4" Type="http://schemas.openxmlformats.org/officeDocument/2006/relationships/image" Target="../media/image84.png"/></Relationships>
</file>

<file path=ppt/slides/_rels/slide152.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jpe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3" Type="http://schemas.openxmlformats.org/officeDocument/2006/relationships/hyperlink" Target="https://etherscan.io/" TargetMode="External"/><Relationship Id="rId2" Type="http://schemas.openxmlformats.org/officeDocument/2006/relationships/hyperlink" Target="https://blockchain.coinmarketcap.com/" TargetMode="External"/><Relationship Id="rId1" Type="http://schemas.openxmlformats.org/officeDocument/2006/relationships/slideLayout" Target="../slideLayouts/slideLayout2.xml"/><Relationship Id="rId5" Type="http://schemas.openxmlformats.org/officeDocument/2006/relationships/hyperlink" Target="https://www.blockchain.com/explorer" TargetMode="External"/><Relationship Id="rId4" Type="http://schemas.openxmlformats.org/officeDocument/2006/relationships/hyperlink" Target="https://www.bscscan.com/" TargetMode="Externa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31.xml"/><Relationship Id="rId1" Type="http://schemas.openxmlformats.org/officeDocument/2006/relationships/slideLayout" Target="../slideLayouts/slideLayout4.xml"/><Relationship Id="rId5" Type="http://schemas.openxmlformats.org/officeDocument/2006/relationships/image" Target="../media/image7.png"/><Relationship Id="rId4" Type="http://schemas.openxmlformats.org/officeDocument/2006/relationships/image" Target="../media/image6.png"/></Relationships>
</file>

<file path=ppt/slides/_rels/slide16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4.xml.rels><?xml version="1.0" encoding="UTF-8" standalone="yes"?>
<Relationships xmlns="http://schemas.openxmlformats.org/package/2006/relationships"><Relationship Id="rId3" Type="http://schemas.openxmlformats.org/officeDocument/2006/relationships/image" Target="../media/image69.png"/><Relationship Id="rId7" Type="http://schemas.openxmlformats.org/officeDocument/2006/relationships/image" Target="../media/image93.png"/><Relationship Id="rId2" Type="http://schemas.openxmlformats.org/officeDocument/2006/relationships/image" Target="../media/image67.png"/><Relationship Id="rId1" Type="http://schemas.openxmlformats.org/officeDocument/2006/relationships/slideLayout" Target="../slideLayouts/slideLayout3.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90.png"/></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6.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3.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3.xml"/></Relationships>
</file>

<file path=ppt/slides/_rels/slide171.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3.xml"/></Relationships>
</file>

<file path=ppt/slides/_rels/slide172.xml.rels><?xml version="1.0" encoding="UTF-8" standalone="yes"?>
<Relationships xmlns="http://schemas.openxmlformats.org/package/2006/relationships"><Relationship Id="rId3" Type="http://schemas.openxmlformats.org/officeDocument/2006/relationships/image" Target="../media/image98.png"/><Relationship Id="rId7" Type="http://schemas.openxmlformats.org/officeDocument/2006/relationships/image" Target="../media/image102.png"/><Relationship Id="rId2" Type="http://schemas.openxmlformats.org/officeDocument/2006/relationships/image" Target="../media/image97.jpg"/><Relationship Id="rId1" Type="http://schemas.openxmlformats.org/officeDocument/2006/relationships/slideLayout" Target="../slideLayouts/slideLayout3.xml"/><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image" Target="../media/image99.png"/></Relationships>
</file>

<file path=ppt/slides/_rels/slide17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10" Type="http://schemas.openxmlformats.org/officeDocument/2006/relationships/image" Target="../media/image29.png"/><Relationship Id="rId4" Type="http://schemas.openxmlformats.org/officeDocument/2006/relationships/image" Target="../media/image23.png"/><Relationship Id="rId9" Type="http://schemas.openxmlformats.org/officeDocument/2006/relationships/image" Target="../media/image28.png"/></Relationships>
</file>

<file path=ppt/slides/_rels/slide5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5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4.xml"/><Relationship Id="rId5" Type="http://schemas.openxmlformats.org/officeDocument/2006/relationships/image" Target="../media/image43.png"/><Relationship Id="rId4" Type="http://schemas.openxmlformats.org/officeDocument/2006/relationships/image" Target="../media/image42.png"/></Relationships>
</file>

<file path=ppt/slides/_rels/slide7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jpeg"/><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3" Type="http://schemas.openxmlformats.org/officeDocument/2006/relationships/image" Target="../media/image48.svg"/><Relationship Id="rId2" Type="http://schemas.openxmlformats.org/officeDocument/2006/relationships/image" Target="../media/image47.png"/><Relationship Id="rId1" Type="http://schemas.openxmlformats.org/officeDocument/2006/relationships/slideLayout" Target="../slideLayouts/slideLayout4.xml"/><Relationship Id="rId5" Type="http://schemas.openxmlformats.org/officeDocument/2006/relationships/image" Target="../media/image50.jpg"/><Relationship Id="rId4" Type="http://schemas.openxmlformats.org/officeDocument/2006/relationships/image" Target="../media/image49.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hyperlink" Target="https://www.linkedin.com/feed/hashtag/?keywords=bitcoin&amp;highlightedUpdateUrns=urn:li:activity:6977593548153999360" TargetMode="External"/><Relationship Id="rId1" Type="http://schemas.openxmlformats.org/officeDocument/2006/relationships/slideLayout" Target="../slideLayouts/slideLayout4.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4.xml"/></Relationships>
</file>

<file path=ppt/slides/_rels/slide9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4.xml"/></Relationships>
</file>

<file path=ppt/slides/_rels/slide9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2"/>
          <p:cNvSpPr txBox="1"/>
          <p:nvPr/>
        </p:nvSpPr>
        <p:spPr>
          <a:xfrm>
            <a:off x="565525" y="3011225"/>
            <a:ext cx="6761700" cy="118264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pt-BR" sz="2000" b="1" dirty="0">
                <a:solidFill>
                  <a:srgbClr val="040A24"/>
                </a:solidFill>
                <a:latin typeface="Calibri"/>
                <a:ea typeface="Calibri"/>
                <a:cs typeface="Calibri"/>
                <a:sym typeface="Calibri"/>
              </a:rPr>
              <a:t>Ricardo Zago</a:t>
            </a:r>
            <a:endParaRPr sz="2000" b="0" i="0" u="none" strike="noStrike" cap="none" dirty="0">
              <a:solidFill>
                <a:srgbClr val="040A24"/>
              </a:solidFill>
              <a:latin typeface="Calibri"/>
              <a:ea typeface="Calibri"/>
              <a:cs typeface="Calibri"/>
              <a:sym typeface="Calibri"/>
            </a:endParaRPr>
          </a:p>
          <a:p>
            <a:pPr lvl="0">
              <a:spcBef>
                <a:spcPts val="1000"/>
              </a:spcBef>
              <a:buSzPts val="1600"/>
            </a:pPr>
            <a:r>
              <a:rPr lang="pt-BR" sz="2000" dirty="0">
                <a:solidFill>
                  <a:srgbClr val="040A24"/>
                </a:solidFill>
                <a:latin typeface="Calibri"/>
                <a:ea typeface="Calibri"/>
                <a:cs typeface="Calibri"/>
                <a:sym typeface="Calibri"/>
              </a:rPr>
              <a:t>Avalon Blockchain Consulting (</a:t>
            </a:r>
            <a:r>
              <a:rPr lang="pt-BR" sz="2000" dirty="0" err="1">
                <a:solidFill>
                  <a:srgbClr val="040A24"/>
                </a:solidFill>
                <a:latin typeface="Calibri"/>
                <a:ea typeface="Calibri"/>
                <a:cs typeface="Calibri"/>
                <a:sym typeface="Calibri"/>
              </a:rPr>
              <a:t>Founder</a:t>
            </a:r>
            <a:r>
              <a:rPr lang="pt-BR" sz="2000" dirty="0">
                <a:solidFill>
                  <a:srgbClr val="040A24"/>
                </a:solidFill>
                <a:latin typeface="Calibri"/>
                <a:ea typeface="Calibri"/>
                <a:cs typeface="Calibri"/>
                <a:sym typeface="Calibri"/>
              </a:rPr>
              <a:t>)</a:t>
            </a:r>
            <a:br>
              <a:rPr lang="pt-BR" sz="2000" dirty="0">
                <a:solidFill>
                  <a:srgbClr val="040A24"/>
                </a:solidFill>
                <a:latin typeface="Calibri"/>
                <a:ea typeface="Calibri"/>
                <a:cs typeface="Calibri"/>
                <a:sym typeface="Calibri"/>
              </a:rPr>
            </a:br>
            <a:r>
              <a:rPr lang="pt-BR" sz="2000" dirty="0" err="1">
                <a:solidFill>
                  <a:srgbClr val="040A24"/>
                </a:solidFill>
                <a:latin typeface="Calibri"/>
                <a:ea typeface="Calibri"/>
                <a:cs typeface="Calibri"/>
                <a:sym typeface="Calibri"/>
              </a:rPr>
              <a:t>Stonoex</a:t>
            </a:r>
            <a:r>
              <a:rPr lang="pt-BR" sz="2000" dirty="0">
                <a:solidFill>
                  <a:srgbClr val="040A24"/>
                </a:solidFill>
                <a:latin typeface="Calibri"/>
                <a:ea typeface="Calibri"/>
                <a:cs typeface="Calibri"/>
                <a:sym typeface="Calibri"/>
              </a:rPr>
              <a:t> (CMO)</a:t>
            </a:r>
            <a:endParaRPr sz="2000" dirty="0">
              <a:solidFill>
                <a:srgbClr val="040A24"/>
              </a:solidFill>
              <a:latin typeface="Calibri"/>
              <a:ea typeface="Calibri"/>
              <a:cs typeface="Calibri"/>
              <a:sym typeface="Calibri"/>
            </a:endParaRPr>
          </a:p>
        </p:txBody>
      </p:sp>
      <p:sp>
        <p:nvSpPr>
          <p:cNvPr id="155" name="Google Shape;155;p2"/>
          <p:cNvSpPr txBox="1"/>
          <p:nvPr/>
        </p:nvSpPr>
        <p:spPr>
          <a:xfrm>
            <a:off x="565525" y="636550"/>
            <a:ext cx="7991400" cy="19353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3200"/>
              <a:buFont typeface="Arial"/>
              <a:buNone/>
            </a:pPr>
            <a:r>
              <a:rPr lang="pt-BR" sz="4000" b="1" dirty="0">
                <a:solidFill>
                  <a:srgbClr val="EA4E60"/>
                </a:solidFill>
                <a:latin typeface="Century Gothic"/>
                <a:ea typeface="Century Gothic"/>
                <a:cs typeface="Century Gothic"/>
                <a:sym typeface="Century Gothic"/>
              </a:rPr>
              <a:t>Blockchain</a:t>
            </a:r>
            <a:endParaRPr sz="4000" b="1" dirty="0">
              <a:solidFill>
                <a:srgbClr val="EA4E60"/>
              </a:solidFill>
              <a:latin typeface="Century Gothic"/>
              <a:ea typeface="Century Gothic"/>
              <a:cs typeface="Century Gothic"/>
              <a:sym typeface="Century Gothic"/>
            </a:endParaRPr>
          </a:p>
          <a:p>
            <a:pPr marL="0" marR="0" lvl="0" indent="0" algn="l" rtl="0">
              <a:lnSpc>
                <a:spcPct val="115000"/>
              </a:lnSpc>
              <a:spcBef>
                <a:spcPts val="0"/>
              </a:spcBef>
              <a:spcAft>
                <a:spcPts val="0"/>
              </a:spcAft>
              <a:buClr>
                <a:srgbClr val="000000"/>
              </a:buClr>
              <a:buSzPts val="3200"/>
              <a:buFont typeface="Arial"/>
              <a:buNone/>
            </a:pPr>
            <a:r>
              <a:rPr lang="en-US" sz="2400" i="1" dirty="0" err="1">
                <a:solidFill>
                  <a:srgbClr val="EA4E60"/>
                </a:solidFill>
                <a:latin typeface="Century Gothic"/>
                <a:ea typeface="Century Gothic"/>
                <a:cs typeface="Century Gothic"/>
                <a:sym typeface="Century Gothic"/>
              </a:rPr>
              <a:t>Visão</a:t>
            </a:r>
            <a:r>
              <a:rPr lang="en-US" sz="2400" i="1" dirty="0">
                <a:solidFill>
                  <a:srgbClr val="EA4E60"/>
                </a:solidFill>
                <a:latin typeface="Century Gothic"/>
                <a:ea typeface="Century Gothic"/>
                <a:cs typeface="Century Gothic"/>
                <a:sym typeface="Century Gothic"/>
              </a:rPr>
              <a:t> </a:t>
            </a:r>
            <a:r>
              <a:rPr lang="en-US" sz="2400" i="1" dirty="0" err="1">
                <a:solidFill>
                  <a:srgbClr val="EA4E60"/>
                </a:solidFill>
                <a:latin typeface="Century Gothic"/>
                <a:ea typeface="Century Gothic"/>
                <a:cs typeface="Century Gothic"/>
                <a:sym typeface="Century Gothic"/>
              </a:rPr>
              <a:t>Geral</a:t>
            </a:r>
            <a:r>
              <a:rPr lang="en-US" sz="2400" i="1" dirty="0">
                <a:solidFill>
                  <a:srgbClr val="EA4E60"/>
                </a:solidFill>
                <a:latin typeface="Century Gothic"/>
                <a:ea typeface="Century Gothic"/>
                <a:cs typeface="Century Gothic"/>
                <a:sym typeface="Century Gothic"/>
              </a:rPr>
              <a:t> </a:t>
            </a:r>
            <a:endParaRPr sz="2400" i="1" dirty="0">
              <a:solidFill>
                <a:srgbClr val="EA4E60"/>
              </a:solidFill>
              <a:latin typeface="Century Gothic"/>
              <a:ea typeface="Century Gothic"/>
              <a:cs typeface="Century Gothic"/>
              <a:sym typeface="Century Gothic"/>
            </a:endParaRPr>
          </a:p>
        </p:txBody>
      </p:sp>
      <p:sp>
        <p:nvSpPr>
          <p:cNvPr id="156" name="Google Shape;156;p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a:t>
            </a:fld>
            <a:r>
              <a:rPr lang="en-US"/>
              <a:t>]</a:t>
            </a:r>
            <a:endParaRPr/>
          </a:p>
        </p:txBody>
      </p:sp>
      <p:pic>
        <p:nvPicPr>
          <p:cNvPr id="5" name="Picture 2" descr="LinkedIn - Reclame Aqui"/>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4277" y="4372838"/>
            <a:ext cx="403877" cy="403877"/>
          </a:xfrm>
          <a:prstGeom prst="rect">
            <a:avLst/>
          </a:prstGeom>
          <a:noFill/>
          <a:extLst>
            <a:ext uri="{909E8E84-426E-40DD-AFC4-6F175D3DCCD1}">
              <a14:hiddenFill xmlns:a14="http://schemas.microsoft.com/office/drawing/2010/main">
                <a:solidFill>
                  <a:srgbClr val="FFFFFF"/>
                </a:solidFill>
              </a14:hiddenFill>
            </a:ext>
          </a:extLst>
        </p:spPr>
      </p:pic>
      <p:sp>
        <p:nvSpPr>
          <p:cNvPr id="6" name="CaixaDeTexto 5"/>
          <p:cNvSpPr txBox="1"/>
          <p:nvPr/>
        </p:nvSpPr>
        <p:spPr>
          <a:xfrm>
            <a:off x="1038154" y="4420887"/>
            <a:ext cx="1076287" cy="307777"/>
          </a:xfrm>
          <a:prstGeom prst="rect">
            <a:avLst/>
          </a:prstGeom>
          <a:noFill/>
        </p:spPr>
        <p:txBody>
          <a:bodyPr wrap="square" rtlCol="0">
            <a:spAutoFit/>
          </a:bodyPr>
          <a:lstStyle/>
          <a:p>
            <a:r>
              <a:rPr lang="pt-BR" dirty="0" err="1">
                <a:solidFill>
                  <a:srgbClr val="040A24"/>
                </a:solidFill>
                <a:latin typeface="Calibri"/>
                <a:ea typeface="Calibri"/>
                <a:cs typeface="Calibri"/>
                <a:sym typeface="Calibri"/>
              </a:rPr>
              <a:t>ricardozago</a:t>
            </a:r>
            <a:endParaRPr lang="pt-BR" dirty="0">
              <a:solidFill>
                <a:srgbClr val="040A24"/>
              </a:solidFill>
              <a:latin typeface="Calibri"/>
              <a:ea typeface="Calibri"/>
              <a:cs typeface="Calibri"/>
              <a:sym typeface="Calibri"/>
            </a:endParaRPr>
          </a:p>
        </p:txBody>
      </p:sp>
      <p:pic>
        <p:nvPicPr>
          <p:cNvPr id="7" name="Imagem 6">
            <a:extLst>
              <a:ext uri="{FF2B5EF4-FFF2-40B4-BE49-F238E27FC236}">
                <a16:creationId xmlns:a16="http://schemas.microsoft.com/office/drawing/2014/main" id="{17C961C0-B482-F54D-889E-1E1D9A935C04}"/>
              </a:ext>
            </a:extLst>
          </p:cNvPr>
          <p:cNvPicPr>
            <a:picLocks noChangeAspect="1"/>
          </p:cNvPicPr>
          <p:nvPr/>
        </p:nvPicPr>
        <p:blipFill>
          <a:blip r:embed="rId4"/>
          <a:stretch>
            <a:fillRect/>
          </a:stretch>
        </p:blipFill>
        <p:spPr>
          <a:xfrm>
            <a:off x="2056639" y="4316291"/>
            <a:ext cx="528431" cy="527109"/>
          </a:xfrm>
          <a:prstGeom prst="rect">
            <a:avLst/>
          </a:prstGeom>
        </p:spPr>
      </p:pic>
      <p:sp>
        <p:nvSpPr>
          <p:cNvPr id="8" name="CaixaDeTexto 7"/>
          <p:cNvSpPr txBox="1"/>
          <p:nvPr/>
        </p:nvSpPr>
        <p:spPr>
          <a:xfrm>
            <a:off x="2518318" y="4453722"/>
            <a:ext cx="2024956" cy="307777"/>
          </a:xfrm>
          <a:prstGeom prst="rect">
            <a:avLst/>
          </a:prstGeom>
          <a:noFill/>
        </p:spPr>
        <p:txBody>
          <a:bodyPr wrap="square" rtlCol="0">
            <a:spAutoFit/>
          </a:bodyPr>
          <a:lstStyle/>
          <a:p>
            <a:r>
              <a:rPr lang="pt-BR" sz="1350" dirty="0">
                <a:solidFill>
                  <a:schemeClr val="tx1"/>
                </a:solidFill>
              </a:rPr>
              <a:t>@</a:t>
            </a:r>
            <a:r>
              <a:rPr lang="pt-BR" dirty="0" err="1">
                <a:solidFill>
                  <a:schemeClr val="tx1"/>
                </a:solidFill>
                <a:latin typeface="Calibri" panose="020F0502020204030204" pitchFamily="34" charset="0"/>
                <a:cs typeface="Calibri" panose="020F0502020204030204" pitchFamily="34" charset="0"/>
              </a:rPr>
              <a:t>ricardozagodigital</a:t>
            </a:r>
            <a:endParaRPr lang="pt-BR" dirty="0">
              <a:solidFill>
                <a:schemeClr val="tx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5167705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2AECBF77-02C9-D7BE-8C3B-64531CF1EAFD}"/>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smtClean="0">
                <a:solidFill>
                  <a:srgbClr val="EA4E60"/>
                </a:solidFill>
              </a:rPr>
              <a:t>10</a:t>
            </a:fld>
            <a:r>
              <a:rPr lang="en-US"/>
              <a:t>]</a:t>
            </a:r>
            <a:endParaRPr/>
          </a:p>
        </p:txBody>
      </p:sp>
      <p:sp>
        <p:nvSpPr>
          <p:cNvPr id="5" name="CaixaDeTexto 4">
            <a:extLst>
              <a:ext uri="{FF2B5EF4-FFF2-40B4-BE49-F238E27FC236}">
                <a16:creationId xmlns:a16="http://schemas.microsoft.com/office/drawing/2014/main" id="{81F420E8-3F79-25CD-9EED-854178720362}"/>
              </a:ext>
            </a:extLst>
          </p:cNvPr>
          <p:cNvSpPr txBox="1"/>
          <p:nvPr/>
        </p:nvSpPr>
        <p:spPr>
          <a:xfrm>
            <a:off x="1097279" y="1727667"/>
            <a:ext cx="7240693" cy="1569660"/>
          </a:xfrm>
          <a:prstGeom prst="rect">
            <a:avLst/>
          </a:prstGeom>
          <a:noFill/>
        </p:spPr>
        <p:txBody>
          <a:bodyPr wrap="square">
            <a:spAutoFit/>
          </a:bodyPr>
          <a:lstStyle/>
          <a:p>
            <a:r>
              <a:rPr lang="pt-BR" sz="2400" dirty="0">
                <a:latin typeface="Calibri" panose="020F0502020204030204" pitchFamily="34" charset="0"/>
                <a:cs typeface="Calibri" panose="020F0502020204030204" pitchFamily="34" charset="0"/>
              </a:rPr>
              <a:t>Como este é um curso de tecnologia, falarei sobre o infeliz caso do 11 de setembro. Mas devo enfatizar que, como em qualquer cenário de desastre, as pessoas são o bem mais precioso.</a:t>
            </a:r>
          </a:p>
        </p:txBody>
      </p:sp>
    </p:spTree>
    <p:extLst>
      <p:ext uri="{BB962C8B-B14F-4D97-AF65-F5344CB8AC3E}">
        <p14:creationId xmlns:p14="http://schemas.microsoft.com/office/powerpoint/2010/main" val="179019020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6">
            <a:extLst>
              <a:ext uri="{FF2B5EF4-FFF2-40B4-BE49-F238E27FC236}">
                <a16:creationId xmlns:a16="http://schemas.microsoft.com/office/drawing/2014/main" id="{F0674B78-32D5-4A04-B742-A066517046CC}"/>
              </a:ext>
            </a:extLst>
          </p:cNvPr>
          <p:cNvSpPr txBox="1"/>
          <p:nvPr/>
        </p:nvSpPr>
        <p:spPr>
          <a:xfrm>
            <a:off x="609601" y="245995"/>
            <a:ext cx="6546011" cy="707886"/>
          </a:xfrm>
          <a:prstGeom prst="rect">
            <a:avLst/>
          </a:prstGeom>
          <a:noFill/>
        </p:spPr>
        <p:txBody>
          <a:bodyPr wrap="square" rtlCol="0">
            <a:spAutoFit/>
          </a:bodyPr>
          <a:lstStyle/>
          <a:p>
            <a:r>
              <a:rPr lang="pt-BR" sz="4000" dirty="0" err="1">
                <a:solidFill>
                  <a:srgbClr val="EA4E60"/>
                </a:solidFill>
                <a:latin typeface="Calibri" panose="020F0502020204030204" pitchFamily="34" charset="0"/>
                <a:cs typeface="Calibri" panose="020F0502020204030204" pitchFamily="34" charset="0"/>
              </a:rPr>
              <a:t>PoS</a:t>
            </a:r>
            <a:r>
              <a:rPr lang="pt-BR" sz="4000" dirty="0">
                <a:solidFill>
                  <a:srgbClr val="EA4E60"/>
                </a:solidFill>
                <a:latin typeface="Calibri" panose="020F0502020204030204" pitchFamily="34" charset="0"/>
                <a:cs typeface="Calibri" panose="020F0502020204030204" pitchFamily="34" charset="0"/>
              </a:rPr>
              <a:t> – </a:t>
            </a:r>
            <a:r>
              <a:rPr lang="pt-BR" sz="4000" dirty="0" err="1">
                <a:solidFill>
                  <a:srgbClr val="EA4E60"/>
                </a:solidFill>
                <a:latin typeface="Calibri" panose="020F0502020204030204" pitchFamily="34" charset="0"/>
                <a:cs typeface="Calibri" panose="020F0502020204030204" pitchFamily="34" charset="0"/>
              </a:rPr>
              <a:t>Proof</a:t>
            </a:r>
            <a:r>
              <a:rPr lang="pt-BR" sz="4000" dirty="0">
                <a:solidFill>
                  <a:srgbClr val="EA4E60"/>
                </a:solidFill>
                <a:latin typeface="Calibri" panose="020F0502020204030204" pitchFamily="34" charset="0"/>
                <a:cs typeface="Calibri" panose="020F0502020204030204" pitchFamily="34" charset="0"/>
              </a:rPr>
              <a:t> </a:t>
            </a:r>
            <a:r>
              <a:rPr lang="pt-BR" sz="4000" dirty="0" err="1">
                <a:solidFill>
                  <a:srgbClr val="EA4E60"/>
                </a:solidFill>
                <a:latin typeface="Calibri" panose="020F0502020204030204" pitchFamily="34" charset="0"/>
                <a:cs typeface="Calibri" panose="020F0502020204030204" pitchFamily="34" charset="0"/>
              </a:rPr>
              <a:t>of</a:t>
            </a:r>
            <a:r>
              <a:rPr lang="pt-BR" sz="4000" dirty="0">
                <a:solidFill>
                  <a:srgbClr val="EA4E60"/>
                </a:solidFill>
                <a:latin typeface="Calibri" panose="020F0502020204030204" pitchFamily="34" charset="0"/>
                <a:cs typeface="Calibri" panose="020F0502020204030204" pitchFamily="34" charset="0"/>
              </a:rPr>
              <a:t> </a:t>
            </a:r>
            <a:r>
              <a:rPr lang="pt-BR" sz="4000" dirty="0" err="1">
                <a:solidFill>
                  <a:srgbClr val="EA4E60"/>
                </a:solidFill>
                <a:latin typeface="Calibri" panose="020F0502020204030204" pitchFamily="34" charset="0"/>
                <a:cs typeface="Calibri" panose="020F0502020204030204" pitchFamily="34" charset="0"/>
              </a:rPr>
              <a:t>Stake</a:t>
            </a:r>
            <a:endParaRPr lang="en-US" sz="4000" dirty="0">
              <a:solidFill>
                <a:srgbClr val="EA4E60"/>
              </a:solidFill>
              <a:latin typeface="Calibri" panose="020F0502020204030204" pitchFamily="34" charset="0"/>
              <a:cs typeface="Calibri" panose="020F0502020204030204" pitchFamily="34" charset="0"/>
            </a:endParaRPr>
          </a:p>
        </p:txBody>
      </p:sp>
      <p:sp>
        <p:nvSpPr>
          <p:cNvPr id="2" name="CaixaDeTexto 1"/>
          <p:cNvSpPr txBox="1"/>
          <p:nvPr/>
        </p:nvSpPr>
        <p:spPr>
          <a:xfrm>
            <a:off x="609601" y="1237422"/>
            <a:ext cx="7874754" cy="3416320"/>
          </a:xfrm>
          <a:prstGeom prst="rect">
            <a:avLst/>
          </a:prstGeom>
          <a:noFill/>
        </p:spPr>
        <p:txBody>
          <a:bodyPr wrap="square" rtlCol="0">
            <a:spAutoFit/>
          </a:bodyPr>
          <a:lstStyle/>
          <a:p>
            <a:r>
              <a:rPr lang="pt-BR" sz="2400" dirty="0">
                <a:solidFill>
                  <a:schemeClr val="tx1"/>
                </a:solidFill>
                <a:latin typeface="Calibri" panose="020F0502020204030204" pitchFamily="34" charset="0"/>
                <a:cs typeface="Calibri" panose="020F0502020204030204" pitchFamily="34" charset="0"/>
              </a:rPr>
              <a:t>A </a:t>
            </a:r>
            <a:r>
              <a:rPr lang="pt-BR" sz="2400" dirty="0">
                <a:solidFill>
                  <a:srgbClr val="EA4E60"/>
                </a:solidFill>
                <a:latin typeface="Calibri" panose="020F0502020204030204" pitchFamily="34" charset="0"/>
                <a:cs typeface="Calibri" panose="020F0502020204030204" pitchFamily="34" charset="0"/>
              </a:rPr>
              <a:t>prova de participação reduz a quantidade de trabalho computacional</a:t>
            </a:r>
            <a:r>
              <a:rPr lang="pt-BR" sz="2400" dirty="0">
                <a:solidFill>
                  <a:schemeClr val="tx1"/>
                </a:solidFill>
                <a:latin typeface="Calibri" panose="020F0502020204030204" pitchFamily="34" charset="0"/>
                <a:cs typeface="Calibri" panose="020F0502020204030204" pitchFamily="34" charset="0"/>
              </a:rPr>
              <a:t> necessário para verificar blocos e transações.</a:t>
            </a:r>
          </a:p>
          <a:p>
            <a:endParaRPr lang="pt-BR" sz="2400" dirty="0">
              <a:solidFill>
                <a:schemeClr val="tx1"/>
              </a:solidFill>
              <a:latin typeface="Calibri" panose="020F0502020204030204" pitchFamily="34" charset="0"/>
              <a:cs typeface="Calibri" panose="020F0502020204030204" pitchFamily="34" charset="0"/>
            </a:endParaRPr>
          </a:p>
          <a:p>
            <a:r>
              <a:rPr lang="pt-BR" sz="2400" dirty="0">
                <a:solidFill>
                  <a:schemeClr val="tx1"/>
                </a:solidFill>
                <a:latin typeface="Calibri" panose="020F0502020204030204" pitchFamily="34" charset="0"/>
                <a:cs typeface="Calibri" panose="020F0502020204030204" pitchFamily="34" charset="0"/>
              </a:rPr>
              <a:t>A prova de participação altera a forma como os blocos são verificados usando as máquinas </a:t>
            </a:r>
            <a:r>
              <a:rPr lang="pt-BR" sz="2400" dirty="0">
                <a:solidFill>
                  <a:srgbClr val="EA4E60"/>
                </a:solidFill>
                <a:latin typeface="Calibri" panose="020F0502020204030204" pitchFamily="34" charset="0"/>
                <a:cs typeface="Calibri" panose="020F0502020204030204" pitchFamily="34" charset="0"/>
              </a:rPr>
              <a:t>dos proprietários de moedas</a:t>
            </a:r>
            <a:r>
              <a:rPr lang="pt-BR" sz="2400" dirty="0">
                <a:solidFill>
                  <a:schemeClr val="tx1"/>
                </a:solidFill>
                <a:latin typeface="Calibri" panose="020F0502020204030204" pitchFamily="34" charset="0"/>
                <a:cs typeface="Calibri" panose="020F0502020204030204" pitchFamily="34" charset="0"/>
              </a:rPr>
              <a:t>. </a:t>
            </a:r>
          </a:p>
          <a:p>
            <a:endParaRPr lang="pt-BR" sz="2400" dirty="0">
              <a:solidFill>
                <a:schemeClr val="tx1"/>
              </a:solidFill>
              <a:latin typeface="Calibri" panose="020F0502020204030204" pitchFamily="34" charset="0"/>
              <a:cs typeface="Calibri" panose="020F0502020204030204" pitchFamily="34" charset="0"/>
            </a:endParaRPr>
          </a:p>
          <a:p>
            <a:r>
              <a:rPr lang="pt-BR" sz="2400" dirty="0">
                <a:solidFill>
                  <a:schemeClr val="tx1"/>
                </a:solidFill>
                <a:latin typeface="Calibri" panose="020F0502020204030204" pitchFamily="34" charset="0"/>
                <a:cs typeface="Calibri" panose="020F0502020204030204" pitchFamily="34" charset="0"/>
              </a:rPr>
              <a:t>Os proprietários oferecem suas moedas como garantia para a chance de validar blocos. Os proprietários de moedas com moedas “travadas” (</a:t>
            </a:r>
            <a:r>
              <a:rPr lang="pt-BR" sz="2400" dirty="0" err="1">
                <a:solidFill>
                  <a:schemeClr val="tx1"/>
                </a:solidFill>
                <a:latin typeface="Calibri" panose="020F0502020204030204" pitchFamily="34" charset="0"/>
                <a:cs typeface="Calibri" panose="020F0502020204030204" pitchFamily="34" charset="0"/>
              </a:rPr>
              <a:t>stake</a:t>
            </a:r>
            <a:r>
              <a:rPr lang="pt-BR" sz="2400" dirty="0">
                <a:solidFill>
                  <a:schemeClr val="tx1"/>
                </a:solidFill>
                <a:latin typeface="Calibri" panose="020F0502020204030204" pitchFamily="34" charset="0"/>
                <a:cs typeface="Calibri" panose="020F0502020204030204" pitchFamily="34" charset="0"/>
              </a:rPr>
              <a:t>) tornam-se "validadores".</a:t>
            </a:r>
          </a:p>
        </p:txBody>
      </p:sp>
    </p:spTree>
    <p:extLst>
      <p:ext uri="{BB962C8B-B14F-4D97-AF65-F5344CB8AC3E}">
        <p14:creationId xmlns:p14="http://schemas.microsoft.com/office/powerpoint/2010/main" val="2077942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p:cNvSpPr txBox="1"/>
          <p:nvPr/>
        </p:nvSpPr>
        <p:spPr>
          <a:xfrm>
            <a:off x="609601" y="1095790"/>
            <a:ext cx="7874754" cy="2308324"/>
          </a:xfrm>
          <a:prstGeom prst="rect">
            <a:avLst/>
          </a:prstGeom>
          <a:noFill/>
        </p:spPr>
        <p:txBody>
          <a:bodyPr wrap="square" rtlCol="0">
            <a:spAutoFit/>
          </a:bodyPr>
          <a:lstStyle/>
          <a:p>
            <a:r>
              <a:rPr lang="pt-BR" sz="2400" dirty="0">
                <a:solidFill>
                  <a:schemeClr val="tx1"/>
                </a:solidFill>
                <a:latin typeface="Calibri" panose="020F0502020204030204" pitchFamily="34" charset="0"/>
                <a:cs typeface="Calibri" panose="020F0502020204030204" pitchFamily="34" charset="0"/>
              </a:rPr>
              <a:t>Os validadores são selecionados </a:t>
            </a:r>
            <a:r>
              <a:rPr lang="pt-BR" sz="2400" dirty="0">
                <a:solidFill>
                  <a:srgbClr val="EA4E60"/>
                </a:solidFill>
                <a:latin typeface="Calibri" panose="020F0502020204030204" pitchFamily="34" charset="0"/>
                <a:cs typeface="Calibri" panose="020F0502020204030204" pitchFamily="34" charset="0"/>
              </a:rPr>
              <a:t>aleatoriamente para "minerar" ou validar o bloco (forjar). </a:t>
            </a:r>
          </a:p>
          <a:p>
            <a:endParaRPr lang="pt-BR" sz="2400" dirty="0">
              <a:solidFill>
                <a:schemeClr val="tx1"/>
              </a:solidFill>
              <a:latin typeface="Calibri" panose="020F0502020204030204" pitchFamily="34" charset="0"/>
              <a:cs typeface="Calibri" panose="020F0502020204030204" pitchFamily="34" charset="0"/>
            </a:endParaRPr>
          </a:p>
          <a:p>
            <a:r>
              <a:rPr lang="pt-BR" sz="2400" dirty="0">
                <a:solidFill>
                  <a:schemeClr val="tx1"/>
                </a:solidFill>
                <a:latin typeface="Calibri" panose="020F0502020204030204" pitchFamily="34" charset="0"/>
                <a:cs typeface="Calibri" panose="020F0502020204030204" pitchFamily="34" charset="0"/>
              </a:rPr>
              <a:t>Esse </a:t>
            </a:r>
            <a:r>
              <a:rPr lang="pt-BR" sz="2400" dirty="0">
                <a:solidFill>
                  <a:srgbClr val="EA4E60"/>
                </a:solidFill>
                <a:latin typeface="Calibri" panose="020F0502020204030204" pitchFamily="34" charset="0"/>
                <a:cs typeface="Calibri" panose="020F0502020204030204" pitchFamily="34" charset="0"/>
              </a:rPr>
              <a:t>sistema escolhe quem pode "minerar" </a:t>
            </a:r>
            <a:r>
              <a:rPr lang="pt-BR" sz="2400" dirty="0">
                <a:solidFill>
                  <a:schemeClr val="tx1"/>
                </a:solidFill>
                <a:latin typeface="Calibri" panose="020F0502020204030204" pitchFamily="34" charset="0"/>
                <a:cs typeface="Calibri" panose="020F0502020204030204" pitchFamily="34" charset="0"/>
              </a:rPr>
              <a:t>em vez de usar um mecanismo baseado em competição, como prova de trabalho.</a:t>
            </a:r>
          </a:p>
        </p:txBody>
      </p:sp>
    </p:spTree>
    <p:extLst>
      <p:ext uri="{BB962C8B-B14F-4D97-AF65-F5344CB8AC3E}">
        <p14:creationId xmlns:p14="http://schemas.microsoft.com/office/powerpoint/2010/main" val="1741317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3"/>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smtClean="0">
                <a:solidFill>
                  <a:srgbClr val="EA4E60"/>
                </a:solidFill>
              </a:rPr>
              <a:t>102</a:t>
            </a:fld>
            <a:r>
              <a:rPr lang="en-US"/>
              <a:t>]</a:t>
            </a:r>
            <a:endParaRPr/>
          </a:p>
        </p:txBody>
      </p:sp>
      <p:sp>
        <p:nvSpPr>
          <p:cNvPr id="5" name="CaixaDeTexto 4"/>
          <p:cNvSpPr txBox="1"/>
          <p:nvPr/>
        </p:nvSpPr>
        <p:spPr>
          <a:xfrm>
            <a:off x="682030" y="674258"/>
            <a:ext cx="7874754" cy="3416320"/>
          </a:xfrm>
          <a:prstGeom prst="rect">
            <a:avLst/>
          </a:prstGeom>
          <a:noFill/>
        </p:spPr>
        <p:txBody>
          <a:bodyPr wrap="square" rtlCol="0">
            <a:spAutoFit/>
          </a:bodyPr>
          <a:lstStyle/>
          <a:p>
            <a:endParaRPr lang="pt-BR" sz="2400" dirty="0">
              <a:solidFill>
                <a:schemeClr val="tx1"/>
              </a:solidFill>
              <a:latin typeface="Calibri" panose="020F0502020204030204" pitchFamily="34" charset="0"/>
              <a:cs typeface="Calibri" panose="020F0502020204030204" pitchFamily="34" charset="0"/>
            </a:endParaRPr>
          </a:p>
          <a:p>
            <a:r>
              <a:rPr lang="pt-BR" sz="2400" dirty="0">
                <a:solidFill>
                  <a:schemeClr val="tx1"/>
                </a:solidFill>
                <a:latin typeface="Calibri" panose="020F0502020204030204" pitchFamily="34" charset="0"/>
                <a:cs typeface="Calibri" panose="020F0502020204030204" pitchFamily="34" charset="0"/>
              </a:rPr>
              <a:t>Imagina que o seu banco vai fazer um sorteio para quem tem dinheiro na conta.</a:t>
            </a:r>
          </a:p>
          <a:p>
            <a:endParaRPr lang="pt-BR" sz="2400" dirty="0">
              <a:solidFill>
                <a:schemeClr val="tx1"/>
              </a:solidFill>
              <a:latin typeface="Calibri" panose="020F0502020204030204" pitchFamily="34" charset="0"/>
              <a:cs typeface="Calibri" panose="020F0502020204030204" pitchFamily="34" charset="0"/>
            </a:endParaRPr>
          </a:p>
          <a:p>
            <a:r>
              <a:rPr lang="pt-BR" sz="2400" dirty="0">
                <a:solidFill>
                  <a:schemeClr val="tx1"/>
                </a:solidFill>
                <a:latin typeface="Calibri" panose="020F0502020204030204" pitchFamily="34" charset="0"/>
                <a:cs typeface="Calibri" panose="020F0502020204030204" pitchFamily="34" charset="0"/>
              </a:rPr>
              <a:t>Calma, há mais uma regra. Quanto mais dinheiro você tiver mais chances você tem de ganhar. </a:t>
            </a:r>
          </a:p>
          <a:p>
            <a:endParaRPr lang="pt-BR" sz="2400" dirty="0">
              <a:solidFill>
                <a:schemeClr val="tx1"/>
              </a:solidFill>
              <a:latin typeface="Calibri" panose="020F0502020204030204" pitchFamily="34" charset="0"/>
              <a:cs typeface="Calibri" panose="020F0502020204030204" pitchFamily="34" charset="0"/>
            </a:endParaRPr>
          </a:p>
          <a:p>
            <a:r>
              <a:rPr lang="pt-BR" sz="2400" dirty="0">
                <a:solidFill>
                  <a:schemeClr val="tx1"/>
                </a:solidFill>
                <a:latin typeface="Calibri" panose="020F0502020204030204" pitchFamily="34" charset="0"/>
                <a:cs typeface="Calibri" panose="020F0502020204030204" pitchFamily="34" charset="0"/>
              </a:rPr>
              <a:t>Mas uma regrinha. Quanto tempo que você tem dinheiro nessa conta? Quanto mais tempo, mais chances. </a:t>
            </a:r>
          </a:p>
        </p:txBody>
      </p:sp>
    </p:spTree>
    <p:extLst>
      <p:ext uri="{BB962C8B-B14F-4D97-AF65-F5344CB8AC3E}">
        <p14:creationId xmlns:p14="http://schemas.microsoft.com/office/powerpoint/2010/main" val="118698086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p:cNvSpPr txBox="1"/>
          <p:nvPr/>
        </p:nvSpPr>
        <p:spPr>
          <a:xfrm>
            <a:off x="634623" y="1088336"/>
            <a:ext cx="7874754" cy="1200329"/>
          </a:xfrm>
          <a:prstGeom prst="rect">
            <a:avLst/>
          </a:prstGeom>
          <a:noFill/>
        </p:spPr>
        <p:txBody>
          <a:bodyPr wrap="square" rtlCol="0">
            <a:spAutoFit/>
          </a:bodyPr>
          <a:lstStyle/>
          <a:p>
            <a:r>
              <a:rPr lang="pt-BR" sz="2400" dirty="0">
                <a:solidFill>
                  <a:schemeClr val="tx1"/>
                </a:solidFill>
                <a:latin typeface="Calibri" panose="020F0502020204030204" pitchFamily="34" charset="0"/>
                <a:cs typeface="Calibri" panose="020F0502020204030204" pitchFamily="34" charset="0"/>
              </a:rPr>
              <a:t>Os blocos são </a:t>
            </a:r>
            <a:r>
              <a:rPr lang="pt-BR" sz="2400" dirty="0">
                <a:solidFill>
                  <a:srgbClr val="EA4E60"/>
                </a:solidFill>
                <a:latin typeface="Calibri" panose="020F0502020204030204" pitchFamily="34" charset="0"/>
                <a:cs typeface="Calibri" panose="020F0502020204030204" pitchFamily="34" charset="0"/>
              </a:rPr>
              <a:t>validados por mais de um validador</a:t>
            </a:r>
            <a:r>
              <a:rPr lang="pt-BR" sz="2400" dirty="0">
                <a:solidFill>
                  <a:schemeClr val="tx1"/>
                </a:solidFill>
                <a:latin typeface="Calibri" panose="020F0502020204030204" pitchFamily="34" charset="0"/>
                <a:cs typeface="Calibri" panose="020F0502020204030204" pitchFamily="34" charset="0"/>
              </a:rPr>
              <a:t>, e quando um número específico de validadores verifica se o bloco está correto, </a:t>
            </a:r>
            <a:r>
              <a:rPr lang="pt-BR" sz="2400" dirty="0">
                <a:solidFill>
                  <a:srgbClr val="EA4E60"/>
                </a:solidFill>
                <a:latin typeface="Calibri" panose="020F0502020204030204" pitchFamily="34" charset="0"/>
                <a:cs typeface="Calibri" panose="020F0502020204030204" pitchFamily="34" charset="0"/>
              </a:rPr>
              <a:t>ele é finalizado e fechado.</a:t>
            </a:r>
          </a:p>
        </p:txBody>
      </p:sp>
    </p:spTree>
    <p:extLst>
      <p:ext uri="{BB962C8B-B14F-4D97-AF65-F5344CB8AC3E}">
        <p14:creationId xmlns:p14="http://schemas.microsoft.com/office/powerpoint/2010/main" val="653421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3"/>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smtClean="0">
                <a:solidFill>
                  <a:srgbClr val="EA4E60"/>
                </a:solidFill>
              </a:rPr>
              <a:t>104</a:t>
            </a:fld>
            <a:r>
              <a:rPr lang="en-US"/>
              <a:t>]</a:t>
            </a:r>
            <a:endParaRPr/>
          </a:p>
        </p:txBody>
      </p:sp>
      <p:sp>
        <p:nvSpPr>
          <p:cNvPr id="5" name="CaixaDeTexto 4"/>
          <p:cNvSpPr txBox="1"/>
          <p:nvPr/>
        </p:nvSpPr>
        <p:spPr>
          <a:xfrm>
            <a:off x="534848" y="614924"/>
            <a:ext cx="7874754" cy="1938992"/>
          </a:xfrm>
          <a:prstGeom prst="rect">
            <a:avLst/>
          </a:prstGeom>
          <a:noFill/>
        </p:spPr>
        <p:txBody>
          <a:bodyPr wrap="square" rtlCol="0">
            <a:spAutoFit/>
          </a:bodyPr>
          <a:lstStyle/>
          <a:p>
            <a:pPr algn="ctr"/>
            <a:r>
              <a:rPr lang="pt-BR" sz="4000" dirty="0">
                <a:solidFill>
                  <a:schemeClr val="tx1"/>
                </a:solidFill>
                <a:latin typeface="Calibri" panose="020F0502020204030204" pitchFamily="34" charset="0"/>
                <a:cs typeface="Calibri" panose="020F0502020204030204" pitchFamily="34" charset="0"/>
              </a:rPr>
              <a:t>Caso façam “</a:t>
            </a:r>
            <a:r>
              <a:rPr lang="pt-BR" sz="4000" dirty="0" err="1">
                <a:solidFill>
                  <a:schemeClr val="tx1"/>
                </a:solidFill>
                <a:latin typeface="Calibri" panose="020F0502020204030204" pitchFamily="34" charset="0"/>
                <a:cs typeface="Calibri" panose="020F0502020204030204" pitchFamily="34" charset="0"/>
              </a:rPr>
              <a:t>maracutaias</a:t>
            </a:r>
            <a:r>
              <a:rPr lang="pt-BR" sz="4000" dirty="0">
                <a:solidFill>
                  <a:schemeClr val="tx1"/>
                </a:solidFill>
                <a:latin typeface="Calibri" panose="020F0502020204030204" pitchFamily="34" charset="0"/>
                <a:cs typeface="Calibri" panose="020F0502020204030204" pitchFamily="34" charset="0"/>
              </a:rPr>
              <a:t>” na validação...</a:t>
            </a:r>
          </a:p>
          <a:p>
            <a:pPr algn="ctr"/>
            <a:r>
              <a:rPr lang="pt-BR" sz="4000" b="1" dirty="0">
                <a:solidFill>
                  <a:schemeClr val="tx1"/>
                </a:solidFill>
                <a:latin typeface="Calibri" panose="020F0502020204030204" pitchFamily="34" charset="0"/>
                <a:cs typeface="Calibri" panose="020F0502020204030204" pitchFamily="34" charset="0"/>
              </a:rPr>
              <a:t>Perde tudo!</a:t>
            </a:r>
            <a:endParaRPr lang="pt-BR" sz="4000" b="1" dirty="0">
              <a:solidFill>
                <a:srgbClr val="EA4E60"/>
              </a:solidFill>
              <a:latin typeface="Calibri" panose="020F0502020204030204" pitchFamily="34" charset="0"/>
              <a:cs typeface="Calibri" panose="020F0502020204030204" pitchFamily="34" charset="0"/>
            </a:endParaRPr>
          </a:p>
        </p:txBody>
      </p:sp>
      <p:pic>
        <p:nvPicPr>
          <p:cNvPr id="6" name="Imagem 5"/>
          <p:cNvPicPr>
            <a:picLocks noChangeAspect="1"/>
          </p:cNvPicPr>
          <p:nvPr/>
        </p:nvPicPr>
        <p:blipFill>
          <a:blip r:embed="rId2"/>
          <a:stretch>
            <a:fillRect/>
          </a:stretch>
        </p:blipFill>
        <p:spPr>
          <a:xfrm>
            <a:off x="3279706" y="2916002"/>
            <a:ext cx="1977950" cy="2030649"/>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383972865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6">
            <a:extLst>
              <a:ext uri="{FF2B5EF4-FFF2-40B4-BE49-F238E27FC236}">
                <a16:creationId xmlns:a16="http://schemas.microsoft.com/office/drawing/2014/main" id="{F0674B78-32D5-4A04-B742-A066517046CC}"/>
              </a:ext>
            </a:extLst>
          </p:cNvPr>
          <p:cNvSpPr txBox="1"/>
          <p:nvPr/>
        </p:nvSpPr>
        <p:spPr>
          <a:xfrm>
            <a:off x="356153" y="181003"/>
            <a:ext cx="6546011" cy="707886"/>
          </a:xfrm>
          <a:prstGeom prst="rect">
            <a:avLst/>
          </a:prstGeom>
          <a:noFill/>
        </p:spPr>
        <p:txBody>
          <a:bodyPr wrap="square" rtlCol="0">
            <a:spAutoFit/>
          </a:bodyPr>
          <a:lstStyle/>
          <a:p>
            <a:r>
              <a:rPr lang="pt-BR" sz="4000" dirty="0" err="1">
                <a:solidFill>
                  <a:srgbClr val="EA4E60"/>
                </a:solidFill>
                <a:latin typeface="Calibri" panose="020F0502020204030204" pitchFamily="34" charset="0"/>
                <a:cs typeface="Calibri" panose="020F0502020204030204" pitchFamily="34" charset="0"/>
              </a:rPr>
              <a:t>PoS</a:t>
            </a:r>
            <a:r>
              <a:rPr lang="pt-BR" sz="4000" dirty="0">
                <a:solidFill>
                  <a:srgbClr val="EA4E60"/>
                </a:solidFill>
                <a:latin typeface="Calibri" panose="020F0502020204030204" pitchFamily="34" charset="0"/>
                <a:cs typeface="Calibri" panose="020F0502020204030204" pitchFamily="34" charset="0"/>
              </a:rPr>
              <a:t> </a:t>
            </a:r>
            <a:r>
              <a:rPr lang="pt-BR" sz="4000" dirty="0" err="1">
                <a:solidFill>
                  <a:srgbClr val="EA4E60"/>
                </a:solidFill>
                <a:latin typeface="Calibri" panose="020F0502020204030204" pitchFamily="34" charset="0"/>
                <a:cs typeface="Calibri" panose="020F0502020204030204" pitchFamily="34" charset="0"/>
              </a:rPr>
              <a:t>vs</a:t>
            </a:r>
            <a:r>
              <a:rPr lang="pt-BR" sz="4000" dirty="0">
                <a:solidFill>
                  <a:srgbClr val="EA4E60"/>
                </a:solidFill>
                <a:latin typeface="Calibri" panose="020F0502020204030204" pitchFamily="34" charset="0"/>
                <a:cs typeface="Calibri" panose="020F0502020204030204" pitchFamily="34" charset="0"/>
              </a:rPr>
              <a:t> </a:t>
            </a:r>
            <a:r>
              <a:rPr lang="pt-BR" sz="4000" dirty="0" err="1">
                <a:solidFill>
                  <a:srgbClr val="EA4E60"/>
                </a:solidFill>
                <a:latin typeface="Calibri" panose="020F0502020204030204" pitchFamily="34" charset="0"/>
                <a:cs typeface="Calibri" panose="020F0502020204030204" pitchFamily="34" charset="0"/>
              </a:rPr>
              <a:t>PoW</a:t>
            </a:r>
            <a:endParaRPr lang="en-US" sz="4000" dirty="0">
              <a:solidFill>
                <a:srgbClr val="EA4E60"/>
              </a:solidFill>
              <a:latin typeface="Calibri" panose="020F0502020204030204" pitchFamily="34" charset="0"/>
              <a:cs typeface="Calibri" panose="020F0502020204030204" pitchFamily="34" charset="0"/>
            </a:endParaRPr>
          </a:p>
        </p:txBody>
      </p:sp>
      <p:graphicFrame>
        <p:nvGraphicFramePr>
          <p:cNvPr id="3" name="Tabela 3">
            <a:extLst>
              <a:ext uri="{FF2B5EF4-FFF2-40B4-BE49-F238E27FC236}">
                <a16:creationId xmlns:a16="http://schemas.microsoft.com/office/drawing/2014/main" id="{F394DBEE-F2A8-C697-2C0C-22A0B64709C4}"/>
              </a:ext>
            </a:extLst>
          </p:cNvPr>
          <p:cNvGraphicFramePr>
            <a:graphicFrameLocks noGrp="1"/>
          </p:cNvGraphicFramePr>
          <p:nvPr>
            <p:extLst>
              <p:ext uri="{D42A27DB-BD31-4B8C-83A1-F6EECF244321}">
                <p14:modId xmlns:p14="http://schemas.microsoft.com/office/powerpoint/2010/main" val="4196918637"/>
              </p:ext>
            </p:extLst>
          </p:nvPr>
        </p:nvGraphicFramePr>
        <p:xfrm>
          <a:off x="447262" y="904958"/>
          <a:ext cx="8632544" cy="3771900"/>
        </p:xfrm>
        <a:graphic>
          <a:graphicData uri="http://schemas.openxmlformats.org/drawingml/2006/table">
            <a:tbl>
              <a:tblPr firstRow="1" bandRow="1">
                <a:tableStyleId>{5C22544A-7EE6-4342-B048-85BDC9FD1C3A}</a:tableStyleId>
              </a:tblPr>
              <a:tblGrid>
                <a:gridCol w="4243751">
                  <a:extLst>
                    <a:ext uri="{9D8B030D-6E8A-4147-A177-3AD203B41FA5}">
                      <a16:colId xmlns:a16="http://schemas.microsoft.com/office/drawing/2014/main" val="2567199663"/>
                    </a:ext>
                  </a:extLst>
                </a:gridCol>
                <a:gridCol w="4388793">
                  <a:extLst>
                    <a:ext uri="{9D8B030D-6E8A-4147-A177-3AD203B41FA5}">
                      <a16:colId xmlns:a16="http://schemas.microsoft.com/office/drawing/2014/main" val="3326379497"/>
                    </a:ext>
                  </a:extLst>
                </a:gridCol>
              </a:tblGrid>
              <a:tr h="342900">
                <a:tc>
                  <a:txBody>
                    <a:bodyPr/>
                    <a:lstStyle/>
                    <a:p>
                      <a:r>
                        <a:rPr lang="pt-BR" sz="1800" dirty="0">
                          <a:solidFill>
                            <a:schemeClr val="bg1"/>
                          </a:solidFill>
                          <a:latin typeface="Calibri" panose="020F0502020204030204" pitchFamily="34" charset="0"/>
                          <a:cs typeface="Calibri" panose="020F0502020204030204" pitchFamily="34" charset="0"/>
                        </a:rPr>
                        <a:t>Prova de Participação (</a:t>
                      </a:r>
                      <a:r>
                        <a:rPr lang="pt-BR" sz="1800" dirty="0" err="1">
                          <a:solidFill>
                            <a:schemeClr val="bg1"/>
                          </a:solidFill>
                          <a:latin typeface="Calibri" panose="020F0502020204030204" pitchFamily="34" charset="0"/>
                          <a:cs typeface="Calibri" panose="020F0502020204030204" pitchFamily="34" charset="0"/>
                        </a:rPr>
                        <a:t>PoS</a:t>
                      </a:r>
                      <a:r>
                        <a:rPr lang="pt-BR" sz="1800" dirty="0">
                          <a:solidFill>
                            <a:schemeClr val="bg1"/>
                          </a:solidFill>
                          <a:latin typeface="Calibri" panose="020F0502020204030204" pitchFamily="34" charset="0"/>
                          <a:cs typeface="Calibri" panose="020F0502020204030204" pitchFamily="34" charset="0"/>
                        </a:rPr>
                        <a:t>)</a:t>
                      </a:r>
                    </a:p>
                  </a:txBody>
                  <a:tcPr marL="68580" marR="68580" marT="34290" marB="34290">
                    <a:solidFill>
                      <a:schemeClr val="tx1"/>
                    </a:solidFill>
                  </a:tcPr>
                </a:tc>
                <a:tc>
                  <a:txBody>
                    <a:bodyPr/>
                    <a:lstStyle/>
                    <a:p>
                      <a:r>
                        <a:rPr lang="pt-BR" sz="1800" dirty="0">
                          <a:solidFill>
                            <a:srgbClr val="EA4E60"/>
                          </a:solidFill>
                          <a:latin typeface="Calibri" panose="020F0502020204030204" pitchFamily="34" charset="0"/>
                          <a:cs typeface="Calibri" panose="020F0502020204030204" pitchFamily="34" charset="0"/>
                        </a:rPr>
                        <a:t>Prova de Trabalho (</a:t>
                      </a:r>
                      <a:r>
                        <a:rPr lang="pt-BR" sz="1800" dirty="0" err="1">
                          <a:solidFill>
                            <a:srgbClr val="EA4E60"/>
                          </a:solidFill>
                          <a:latin typeface="Calibri" panose="020F0502020204030204" pitchFamily="34" charset="0"/>
                          <a:cs typeface="Calibri" panose="020F0502020204030204" pitchFamily="34" charset="0"/>
                        </a:rPr>
                        <a:t>PoW</a:t>
                      </a:r>
                      <a:r>
                        <a:rPr lang="pt-BR" sz="1800" dirty="0">
                          <a:solidFill>
                            <a:srgbClr val="EA4E60"/>
                          </a:solidFill>
                          <a:latin typeface="Calibri" panose="020F0502020204030204" pitchFamily="34" charset="0"/>
                          <a:cs typeface="Calibri" panose="020F0502020204030204" pitchFamily="34" charset="0"/>
                        </a:rPr>
                        <a:t>)</a:t>
                      </a:r>
                    </a:p>
                  </a:txBody>
                  <a:tcPr marL="68580" marR="68580" marT="34290" marB="34290">
                    <a:solidFill>
                      <a:schemeClr val="tx1"/>
                    </a:solidFill>
                  </a:tcPr>
                </a:tc>
                <a:extLst>
                  <a:ext uri="{0D108BD9-81ED-4DB2-BD59-A6C34878D82A}">
                    <a16:rowId xmlns:a16="http://schemas.microsoft.com/office/drawing/2014/main" val="1078900274"/>
                  </a:ext>
                </a:extLst>
              </a:tr>
              <a:tr h="61722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800" b="0" i="0" kern="1200" dirty="0">
                          <a:solidFill>
                            <a:schemeClr val="bg1"/>
                          </a:solidFill>
                          <a:effectLst/>
                          <a:latin typeface="Calibri" panose="020F0502020204030204" pitchFamily="34" charset="0"/>
                          <a:ea typeface="+mn-ea"/>
                          <a:cs typeface="Calibri" panose="020F0502020204030204" pitchFamily="34" charset="0"/>
                        </a:rPr>
                        <a:t>Os criadores de blocos são chamados de validadores.</a:t>
                      </a:r>
                    </a:p>
                  </a:txBody>
                  <a:tcPr marL="68580" marR="68580" marT="34290" marB="34290">
                    <a:solidFill>
                      <a:schemeClr val="tx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800" b="0" i="0" kern="1200" dirty="0">
                          <a:solidFill>
                            <a:srgbClr val="EA4E60"/>
                          </a:solidFill>
                          <a:effectLst/>
                          <a:latin typeface="Calibri" panose="020F0502020204030204" pitchFamily="34" charset="0"/>
                          <a:ea typeface="+mn-ea"/>
                          <a:cs typeface="Calibri" panose="020F0502020204030204" pitchFamily="34" charset="0"/>
                        </a:rPr>
                        <a:t>Os criadores de blocos são chamados de mineradores.</a:t>
                      </a:r>
                    </a:p>
                  </a:txBody>
                  <a:tcPr marL="68580" marR="68580" marT="34290" marB="34290">
                    <a:solidFill>
                      <a:schemeClr val="tx1"/>
                    </a:solidFill>
                  </a:tcPr>
                </a:tc>
                <a:extLst>
                  <a:ext uri="{0D108BD9-81ED-4DB2-BD59-A6C34878D82A}">
                    <a16:rowId xmlns:a16="http://schemas.microsoft.com/office/drawing/2014/main" val="1226974657"/>
                  </a:ext>
                </a:extLst>
              </a:tr>
              <a:tr h="8915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800" b="0" i="0" kern="1200" dirty="0">
                          <a:solidFill>
                            <a:schemeClr val="bg1"/>
                          </a:solidFill>
                          <a:effectLst/>
                          <a:latin typeface="Calibri" panose="020F0502020204030204" pitchFamily="34" charset="0"/>
                          <a:ea typeface="+mn-ea"/>
                          <a:cs typeface="Calibri" panose="020F0502020204030204" pitchFamily="34" charset="0"/>
                        </a:rPr>
                        <a:t>Os participantes devem comprar moedas ou fichas para se tornar um validador.</a:t>
                      </a:r>
                    </a:p>
                  </a:txBody>
                  <a:tcPr marL="68580" marR="68580" marT="34290" marB="34290">
                    <a:solidFill>
                      <a:schemeClr val="tx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800" b="0" i="0" kern="1200" dirty="0">
                          <a:solidFill>
                            <a:srgbClr val="EA4E60"/>
                          </a:solidFill>
                          <a:effectLst/>
                          <a:latin typeface="Calibri" panose="020F0502020204030204" pitchFamily="34" charset="0"/>
                          <a:ea typeface="+mn-ea"/>
                          <a:cs typeface="Calibri" panose="020F0502020204030204" pitchFamily="34" charset="0"/>
                        </a:rPr>
                        <a:t>Os participantes devem comprar equipamentos e energia para se tornar um minero.</a:t>
                      </a:r>
                    </a:p>
                  </a:txBody>
                  <a:tcPr marL="68580" marR="68580" marT="34290" marB="34290">
                    <a:solidFill>
                      <a:schemeClr val="tx1"/>
                    </a:solidFill>
                  </a:tcPr>
                </a:tc>
                <a:extLst>
                  <a:ext uri="{0D108BD9-81ED-4DB2-BD59-A6C34878D82A}">
                    <a16:rowId xmlns:a16="http://schemas.microsoft.com/office/drawing/2014/main" val="3759265992"/>
                  </a:ext>
                </a:extLst>
              </a:tr>
              <a:tr h="3429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800" b="0" i="0" kern="1200" dirty="0">
                          <a:solidFill>
                            <a:schemeClr val="bg1"/>
                          </a:solidFill>
                          <a:effectLst/>
                          <a:latin typeface="Calibri" panose="020F0502020204030204" pitchFamily="34" charset="0"/>
                          <a:ea typeface="+mn-ea"/>
                          <a:cs typeface="Calibri" panose="020F0502020204030204" pitchFamily="34" charset="0"/>
                        </a:rPr>
                        <a:t>Eficiência energética.</a:t>
                      </a:r>
                    </a:p>
                  </a:txBody>
                  <a:tcPr marL="68580" marR="68580" marT="34290" marB="34290">
                    <a:solidFill>
                      <a:schemeClr val="tx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800" b="0" i="0" kern="1200" dirty="0">
                          <a:solidFill>
                            <a:srgbClr val="EA4E60"/>
                          </a:solidFill>
                          <a:effectLst/>
                          <a:latin typeface="Calibri" panose="020F0502020204030204" pitchFamily="34" charset="0"/>
                          <a:ea typeface="+mn-ea"/>
                          <a:cs typeface="Calibri" panose="020F0502020204030204" pitchFamily="34" charset="0"/>
                        </a:rPr>
                        <a:t>Não energeticamente eficiente.</a:t>
                      </a:r>
                    </a:p>
                  </a:txBody>
                  <a:tcPr marL="68580" marR="68580" marT="34290" marB="34290">
                    <a:solidFill>
                      <a:schemeClr val="tx1"/>
                    </a:solidFill>
                  </a:tcPr>
                </a:tc>
                <a:extLst>
                  <a:ext uri="{0D108BD9-81ED-4DB2-BD59-A6C34878D82A}">
                    <a16:rowId xmlns:a16="http://schemas.microsoft.com/office/drawing/2014/main" val="278899072"/>
                  </a:ext>
                </a:extLst>
              </a:tr>
              <a:tr h="3429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800" b="0" i="0" kern="1200" dirty="0">
                          <a:solidFill>
                            <a:schemeClr val="bg1"/>
                          </a:solidFill>
                          <a:effectLst/>
                          <a:latin typeface="Calibri" panose="020F0502020204030204" pitchFamily="34" charset="0"/>
                          <a:ea typeface="+mn-ea"/>
                          <a:cs typeface="Calibri" panose="020F0502020204030204" pitchFamily="34" charset="0"/>
                        </a:rPr>
                        <a:t>Permite mais escalabilidade.</a:t>
                      </a:r>
                    </a:p>
                  </a:txBody>
                  <a:tcPr marL="68580" marR="68580" marT="34290" marB="34290">
                    <a:solidFill>
                      <a:schemeClr val="tx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800" b="0" i="0" kern="1200" dirty="0">
                          <a:solidFill>
                            <a:srgbClr val="EA4E60"/>
                          </a:solidFill>
                          <a:effectLst/>
                          <a:latin typeface="Calibri" panose="020F0502020204030204" pitchFamily="34" charset="0"/>
                          <a:ea typeface="+mn-ea"/>
                          <a:cs typeface="Calibri" panose="020F0502020204030204" pitchFamily="34" charset="0"/>
                        </a:rPr>
                        <a:t>Não permite mais escalabilidade.</a:t>
                      </a:r>
                    </a:p>
                  </a:txBody>
                  <a:tcPr marL="68580" marR="68580" marT="34290" marB="34290">
                    <a:solidFill>
                      <a:schemeClr val="tx1"/>
                    </a:solidFill>
                  </a:tcPr>
                </a:tc>
                <a:extLst>
                  <a:ext uri="{0D108BD9-81ED-4DB2-BD59-A6C34878D82A}">
                    <a16:rowId xmlns:a16="http://schemas.microsoft.com/office/drawing/2014/main" val="4060805103"/>
                  </a:ext>
                </a:extLst>
              </a:tr>
              <a:tr h="61722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800" b="0" i="0" kern="1200" dirty="0">
                          <a:solidFill>
                            <a:schemeClr val="bg1"/>
                          </a:solidFill>
                          <a:effectLst/>
                          <a:latin typeface="Calibri" panose="020F0502020204030204" pitchFamily="34" charset="0"/>
                          <a:ea typeface="+mn-ea"/>
                          <a:cs typeface="Calibri" panose="020F0502020204030204" pitchFamily="34" charset="0"/>
                        </a:rPr>
                        <a:t>O controle de rede pode ser comprado.</a:t>
                      </a:r>
                    </a:p>
                  </a:txBody>
                  <a:tcPr marL="68580" marR="68580" marT="34290" marB="34290">
                    <a:solidFill>
                      <a:schemeClr val="tx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800" b="0" i="0" kern="1200" dirty="0">
                          <a:solidFill>
                            <a:srgbClr val="EA4E60"/>
                          </a:solidFill>
                          <a:effectLst/>
                          <a:latin typeface="Calibri" panose="020F0502020204030204" pitchFamily="34" charset="0"/>
                          <a:ea typeface="+mn-ea"/>
                          <a:cs typeface="Calibri" panose="020F0502020204030204" pitchFamily="34" charset="0"/>
                        </a:rPr>
                        <a:t>Segurança robusta devido ao requisito inicial caro.</a:t>
                      </a:r>
                    </a:p>
                  </a:txBody>
                  <a:tcPr marL="68580" marR="68580" marT="34290" marB="34290">
                    <a:solidFill>
                      <a:schemeClr val="tx1"/>
                    </a:solidFill>
                  </a:tcPr>
                </a:tc>
                <a:extLst>
                  <a:ext uri="{0D108BD9-81ED-4DB2-BD59-A6C34878D82A}">
                    <a16:rowId xmlns:a16="http://schemas.microsoft.com/office/drawing/2014/main" val="1701679685"/>
                  </a:ext>
                </a:extLst>
              </a:tr>
              <a:tr h="61722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800" b="0" i="0" kern="1200" dirty="0">
                          <a:solidFill>
                            <a:schemeClr val="bg1"/>
                          </a:solidFill>
                          <a:effectLst/>
                          <a:latin typeface="Calibri" panose="020F0502020204030204" pitchFamily="34" charset="0"/>
                          <a:ea typeface="+mn-ea"/>
                          <a:cs typeface="Calibri" panose="020F0502020204030204" pitchFamily="34" charset="0"/>
                        </a:rPr>
                        <a:t>Os validadores recebem taxas de transação como recompensas.</a:t>
                      </a:r>
                    </a:p>
                  </a:txBody>
                  <a:tcPr marL="68580" marR="68580" marT="34290" marB="34290">
                    <a:solidFill>
                      <a:schemeClr val="tx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800" b="0" i="0" kern="1200" dirty="0">
                          <a:solidFill>
                            <a:srgbClr val="EA4E60"/>
                          </a:solidFill>
                          <a:effectLst/>
                          <a:latin typeface="Calibri" panose="020F0502020204030204" pitchFamily="34" charset="0"/>
                          <a:ea typeface="+mn-ea"/>
                          <a:cs typeface="Calibri" panose="020F0502020204030204" pitchFamily="34" charset="0"/>
                        </a:rPr>
                        <a:t>Mineradores recebem recompensas em bloco.</a:t>
                      </a:r>
                    </a:p>
                  </a:txBody>
                  <a:tcPr marL="68580" marR="68580" marT="34290" marB="34290">
                    <a:solidFill>
                      <a:schemeClr val="tx1"/>
                    </a:solidFill>
                  </a:tcPr>
                </a:tc>
                <a:extLst>
                  <a:ext uri="{0D108BD9-81ED-4DB2-BD59-A6C34878D82A}">
                    <a16:rowId xmlns:a16="http://schemas.microsoft.com/office/drawing/2014/main" val="1425260552"/>
                  </a:ext>
                </a:extLst>
              </a:tr>
            </a:tbl>
          </a:graphicData>
        </a:graphic>
      </p:graphicFrame>
    </p:spTree>
    <p:extLst>
      <p:ext uri="{BB962C8B-B14F-4D97-AF65-F5344CB8AC3E}">
        <p14:creationId xmlns:p14="http://schemas.microsoft.com/office/powerpoint/2010/main" val="636391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p:cNvSpPr/>
          <p:nvPr/>
        </p:nvSpPr>
        <p:spPr>
          <a:xfrm>
            <a:off x="781506" y="3231353"/>
            <a:ext cx="7471742" cy="253916"/>
          </a:xfrm>
          <a:prstGeom prst="rect">
            <a:avLst/>
          </a:prstGeom>
        </p:spPr>
        <p:txBody>
          <a:bodyPr wrap="square">
            <a:spAutoFit/>
          </a:bodyPr>
          <a:lstStyle/>
          <a:p>
            <a:r>
              <a:rPr lang="pt-BR" sz="1050" dirty="0">
                <a:solidFill>
                  <a:schemeClr val="bg1"/>
                </a:solidFill>
              </a:rPr>
              <a:t>https://www.linkedin.com/pulse/blockchain-101-explaining-legos-brett-gray/</a:t>
            </a:r>
          </a:p>
        </p:txBody>
      </p:sp>
      <p:sp>
        <p:nvSpPr>
          <p:cNvPr id="2" name="Retângulo 1"/>
          <p:cNvSpPr/>
          <p:nvPr/>
        </p:nvSpPr>
        <p:spPr>
          <a:xfrm>
            <a:off x="717041" y="693993"/>
            <a:ext cx="7795724" cy="707886"/>
          </a:xfrm>
          <a:prstGeom prst="rect">
            <a:avLst/>
          </a:prstGeom>
        </p:spPr>
        <p:txBody>
          <a:bodyPr wrap="none">
            <a:spAutoFit/>
          </a:bodyPr>
          <a:lstStyle/>
          <a:p>
            <a:r>
              <a:rPr lang="pt-BR" sz="4000" dirty="0">
                <a:latin typeface="Calibri" panose="020F0502020204030204" pitchFamily="34" charset="0"/>
                <a:cs typeface="Calibri" panose="020F0502020204030204" pitchFamily="34" charset="0"/>
              </a:rPr>
              <a:t>https://ethereum.org/pt-br/staking</a:t>
            </a:r>
            <a:endParaRPr lang="pt-BR" dirty="0">
              <a:latin typeface="Calibri" panose="020F0502020204030204" pitchFamily="34" charset="0"/>
              <a:cs typeface="Calibri" panose="020F0502020204030204" pitchFamily="34" charset="0"/>
            </a:endParaRPr>
          </a:p>
        </p:txBody>
      </p:sp>
      <p:pic>
        <p:nvPicPr>
          <p:cNvPr id="1026" name="Picture 2" descr="Imagem da mascote Rhino para a plataforma de stak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66232" y="2025371"/>
            <a:ext cx="3127270" cy="26143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317166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193"/>
        <p:cNvGrpSpPr/>
        <p:nvPr/>
      </p:nvGrpSpPr>
      <p:grpSpPr>
        <a:xfrm>
          <a:off x="0" y="0"/>
          <a:ext cx="0" cy="0"/>
          <a:chOff x="0" y="0"/>
          <a:chExt cx="0" cy="0"/>
        </a:xfrm>
      </p:grpSpPr>
      <p:sp>
        <p:nvSpPr>
          <p:cNvPr id="196" name="Google Shape;196;p5"/>
          <p:cNvSpPr txBox="1"/>
          <p:nvPr/>
        </p:nvSpPr>
        <p:spPr>
          <a:xfrm>
            <a:off x="565525" y="1785563"/>
            <a:ext cx="7410300" cy="16137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dirty="0">
                <a:solidFill>
                  <a:srgbClr val="EA4E60"/>
                </a:solidFill>
                <a:latin typeface="Century Gothic"/>
                <a:ea typeface="Century Gothic"/>
                <a:cs typeface="Century Gothic"/>
                <a:sym typeface="Century Gothic"/>
              </a:rPr>
              <a:t>GAS FEE</a:t>
            </a:r>
          </a:p>
          <a:p>
            <a:pPr marL="0" marR="0" lvl="0" indent="0" algn="l" rtl="0">
              <a:lnSpc>
                <a:spcPct val="115000"/>
              </a:lnSpc>
              <a:spcBef>
                <a:spcPts val="0"/>
              </a:spcBef>
              <a:spcAft>
                <a:spcPts val="0"/>
              </a:spcAft>
              <a:buClr>
                <a:srgbClr val="000000"/>
              </a:buClr>
              <a:buSzPts val="3200"/>
              <a:buFont typeface="Arial"/>
              <a:buNone/>
            </a:pPr>
            <a:r>
              <a:rPr lang="en-US" b="1" i="0" u="none" strike="noStrike" cap="none" dirty="0">
                <a:solidFill>
                  <a:srgbClr val="EA4E60"/>
                </a:solidFill>
                <a:latin typeface="Century Gothic"/>
                <a:ea typeface="Century Gothic"/>
                <a:cs typeface="Century Gothic"/>
                <a:sym typeface="Century Gothic"/>
              </a:rPr>
              <a:t>(Aula </a:t>
            </a:r>
            <a:r>
              <a:rPr lang="en-US" b="1" i="0" u="none" strike="noStrike" cap="none" dirty="0" err="1">
                <a:solidFill>
                  <a:srgbClr val="EA4E60"/>
                </a:solidFill>
                <a:latin typeface="Century Gothic"/>
                <a:ea typeface="Century Gothic"/>
                <a:cs typeface="Century Gothic"/>
                <a:sym typeface="Century Gothic"/>
              </a:rPr>
              <a:t>baseada</a:t>
            </a:r>
            <a:r>
              <a:rPr lang="en-US" b="1" i="0" u="none" strike="noStrike" cap="none" dirty="0">
                <a:solidFill>
                  <a:srgbClr val="EA4E60"/>
                </a:solidFill>
                <a:latin typeface="Century Gothic"/>
                <a:ea typeface="Century Gothic"/>
                <a:cs typeface="Century Gothic"/>
                <a:sym typeface="Century Gothic"/>
              </a:rPr>
              <a:t> </a:t>
            </a:r>
            <a:r>
              <a:rPr lang="en-US" b="1" i="0" u="none" strike="noStrike" cap="none" dirty="0" err="1">
                <a:solidFill>
                  <a:srgbClr val="EA4E60"/>
                </a:solidFill>
                <a:latin typeface="Century Gothic"/>
                <a:ea typeface="Century Gothic"/>
                <a:cs typeface="Century Gothic"/>
                <a:sym typeface="Century Gothic"/>
              </a:rPr>
              <a:t>na</a:t>
            </a:r>
            <a:r>
              <a:rPr lang="en-US" b="1" i="0" u="none" strike="noStrike" cap="none" dirty="0">
                <a:solidFill>
                  <a:srgbClr val="EA4E60"/>
                </a:solidFill>
                <a:latin typeface="Century Gothic"/>
                <a:ea typeface="Century Gothic"/>
                <a:cs typeface="Century Gothic"/>
                <a:sym typeface="Century Gothic"/>
              </a:rPr>
              <a:t> blockchain Ethereum)</a:t>
            </a:r>
            <a:endParaRPr b="0" i="0" u="none" strike="noStrike" cap="none" dirty="0">
              <a:solidFill>
                <a:srgbClr val="EA4E60"/>
              </a:solidFill>
              <a:latin typeface="Century Gothic"/>
              <a:ea typeface="Century Gothic"/>
              <a:cs typeface="Century Gothic"/>
              <a:sym typeface="Century Gothic"/>
            </a:endParaRPr>
          </a:p>
        </p:txBody>
      </p:sp>
      <p:pic>
        <p:nvPicPr>
          <p:cNvPr id="197" name="Google Shape;197;p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198" name="Google Shape;198;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a:solidFill>
                  <a:srgbClr val="EA4E60"/>
                </a:solidFill>
              </a:rPr>
              <a:t>107</a:t>
            </a:fld>
            <a:r>
              <a:rPr lang="en-US">
                <a:solidFill>
                  <a:srgbClr val="EA4E60"/>
                </a:solidFill>
              </a:rPr>
              <a:t>]</a:t>
            </a:r>
            <a:endParaRPr>
              <a:solidFill>
                <a:srgbClr val="EA4E60"/>
              </a:solidFill>
            </a:endParaRPr>
          </a:p>
        </p:txBody>
      </p:sp>
    </p:spTree>
    <p:extLst>
      <p:ext uri="{BB962C8B-B14F-4D97-AF65-F5344CB8AC3E}">
        <p14:creationId xmlns:p14="http://schemas.microsoft.com/office/powerpoint/2010/main" val="327454185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smtClean="0">
                <a:solidFill>
                  <a:srgbClr val="EA4E60"/>
                </a:solidFill>
              </a:rPr>
              <a:t>108</a:t>
            </a:fld>
            <a:r>
              <a:rPr lang="en-US"/>
              <a:t>]</a:t>
            </a:r>
            <a:endParaRPr/>
          </a:p>
        </p:txBody>
      </p:sp>
      <p:sp>
        <p:nvSpPr>
          <p:cNvPr id="4" name="TextBox 6">
            <a:extLst>
              <a:ext uri="{FF2B5EF4-FFF2-40B4-BE49-F238E27FC236}">
                <a16:creationId xmlns:a16="http://schemas.microsoft.com/office/drawing/2014/main" id="{F0674B78-32D5-4A04-B742-A066517046CC}"/>
              </a:ext>
            </a:extLst>
          </p:cNvPr>
          <p:cNvSpPr txBox="1"/>
          <p:nvPr/>
        </p:nvSpPr>
        <p:spPr>
          <a:xfrm>
            <a:off x="609601" y="245995"/>
            <a:ext cx="6546011" cy="707886"/>
          </a:xfrm>
          <a:prstGeom prst="rect">
            <a:avLst/>
          </a:prstGeom>
          <a:noFill/>
        </p:spPr>
        <p:txBody>
          <a:bodyPr wrap="square" rtlCol="0">
            <a:spAutoFit/>
          </a:bodyPr>
          <a:lstStyle/>
          <a:p>
            <a:r>
              <a:rPr lang="pt-BR" sz="4000" dirty="0">
                <a:solidFill>
                  <a:srgbClr val="EA4E60"/>
                </a:solidFill>
                <a:latin typeface="Calibri" panose="020F0502020204030204" pitchFamily="34" charset="0"/>
                <a:cs typeface="Calibri" panose="020F0502020204030204" pitchFamily="34" charset="0"/>
              </a:rPr>
              <a:t>O que é GAS FEE?</a:t>
            </a:r>
            <a:endParaRPr lang="en-US" sz="4000" dirty="0">
              <a:solidFill>
                <a:srgbClr val="EA4E60"/>
              </a:solidFill>
              <a:latin typeface="Calibri" panose="020F0502020204030204" pitchFamily="34" charset="0"/>
              <a:cs typeface="Calibri" panose="020F0502020204030204" pitchFamily="34" charset="0"/>
            </a:endParaRPr>
          </a:p>
        </p:txBody>
      </p:sp>
      <p:sp>
        <p:nvSpPr>
          <p:cNvPr id="5" name="Retângulo 4"/>
          <p:cNvSpPr/>
          <p:nvPr/>
        </p:nvSpPr>
        <p:spPr>
          <a:xfrm>
            <a:off x="609602" y="1215858"/>
            <a:ext cx="7545048" cy="3785652"/>
          </a:xfrm>
          <a:prstGeom prst="rect">
            <a:avLst/>
          </a:prstGeom>
        </p:spPr>
        <p:txBody>
          <a:bodyPr wrap="square">
            <a:spAutoFit/>
          </a:bodyPr>
          <a:lstStyle/>
          <a:p>
            <a:r>
              <a:rPr lang="pt-BR" sz="2400" dirty="0">
                <a:latin typeface="Calibri" panose="020F0502020204030204" pitchFamily="34" charset="0"/>
                <a:cs typeface="Calibri" panose="020F0502020204030204" pitchFamily="34" charset="0"/>
              </a:rPr>
              <a:t>É a </a:t>
            </a:r>
            <a:r>
              <a:rPr lang="pt-BR" sz="2400" dirty="0">
                <a:solidFill>
                  <a:srgbClr val="EA4E60"/>
                </a:solidFill>
                <a:latin typeface="Calibri" panose="020F0502020204030204" pitchFamily="34" charset="0"/>
                <a:cs typeface="Calibri" panose="020F0502020204030204" pitchFamily="34" charset="0"/>
              </a:rPr>
              <a:t>taxa necessária</a:t>
            </a:r>
            <a:r>
              <a:rPr lang="pt-BR" sz="2400" dirty="0">
                <a:latin typeface="Calibri" panose="020F0502020204030204" pitchFamily="34" charset="0"/>
                <a:cs typeface="Calibri" panose="020F0502020204030204" pitchFamily="34" charset="0"/>
              </a:rPr>
              <a:t> para realizar uma transação ou executar um contrato inteligente na blockchain</a:t>
            </a:r>
          </a:p>
          <a:p>
            <a:endParaRPr lang="pt-BR" sz="2400" dirty="0">
              <a:latin typeface="Calibri" panose="020F0502020204030204" pitchFamily="34" charset="0"/>
              <a:cs typeface="Calibri" panose="020F0502020204030204" pitchFamily="34" charset="0"/>
            </a:endParaRPr>
          </a:p>
          <a:p>
            <a:r>
              <a:rPr lang="pt-BR" sz="2400" dirty="0">
                <a:latin typeface="Calibri" panose="020F0502020204030204" pitchFamily="34" charset="0"/>
                <a:cs typeface="Calibri" panose="020F0502020204030204" pitchFamily="34" charset="0"/>
              </a:rPr>
              <a:t>As taxas são </a:t>
            </a:r>
            <a:r>
              <a:rPr lang="pt-BR" sz="2400" dirty="0">
                <a:solidFill>
                  <a:srgbClr val="EA4E60"/>
                </a:solidFill>
                <a:latin typeface="Calibri" panose="020F0502020204030204" pitchFamily="34" charset="0"/>
                <a:cs typeface="Calibri" panose="020F0502020204030204" pitchFamily="34" charset="0"/>
              </a:rPr>
              <a:t>precificadas em pequenas frações do éter </a:t>
            </a:r>
            <a:r>
              <a:rPr lang="pt-BR" sz="2400" dirty="0">
                <a:latin typeface="Calibri" panose="020F0502020204030204" pitchFamily="34" charset="0"/>
                <a:cs typeface="Calibri" panose="020F0502020204030204" pitchFamily="34" charset="0"/>
              </a:rPr>
              <a:t>de criptomoeda (ETH). O gás </a:t>
            </a:r>
            <a:r>
              <a:rPr lang="pt-BR" sz="2400" dirty="0">
                <a:solidFill>
                  <a:srgbClr val="EA4E60"/>
                </a:solidFill>
                <a:latin typeface="Calibri" panose="020F0502020204030204" pitchFamily="34" charset="0"/>
                <a:cs typeface="Calibri" panose="020F0502020204030204" pitchFamily="34" charset="0"/>
              </a:rPr>
              <a:t>é usado para pagar aos validadores </a:t>
            </a:r>
            <a:r>
              <a:rPr lang="pt-BR" sz="2400" dirty="0">
                <a:latin typeface="Calibri" panose="020F0502020204030204" pitchFamily="34" charset="0"/>
                <a:cs typeface="Calibri" panose="020F0502020204030204" pitchFamily="34" charset="0"/>
              </a:rPr>
              <a:t>os recursos necessários para realizar as transações.</a:t>
            </a:r>
          </a:p>
          <a:p>
            <a:endParaRPr lang="pt-BR" sz="2400" dirty="0">
              <a:latin typeface="Calibri" panose="020F0502020204030204" pitchFamily="34" charset="0"/>
              <a:cs typeface="Calibri" panose="020F0502020204030204" pitchFamily="34" charset="0"/>
            </a:endParaRPr>
          </a:p>
          <a:p>
            <a:r>
              <a:rPr lang="pt-BR" sz="2400" dirty="0">
                <a:latin typeface="Calibri" panose="020F0502020204030204" pitchFamily="34" charset="0"/>
                <a:cs typeface="Calibri" panose="020F0502020204030204" pitchFamily="34" charset="0"/>
              </a:rPr>
              <a:t>O </a:t>
            </a:r>
            <a:r>
              <a:rPr lang="pt-BR" sz="2400" dirty="0">
                <a:solidFill>
                  <a:srgbClr val="EA4E60"/>
                </a:solidFill>
                <a:latin typeface="Calibri" panose="020F0502020204030204" pitchFamily="34" charset="0"/>
                <a:cs typeface="Calibri" panose="020F0502020204030204" pitchFamily="34" charset="0"/>
              </a:rPr>
              <a:t>preço exato do gás</a:t>
            </a:r>
            <a:r>
              <a:rPr lang="pt-BR" sz="2400" dirty="0">
                <a:latin typeface="Calibri" panose="020F0502020204030204" pitchFamily="34" charset="0"/>
                <a:cs typeface="Calibri" panose="020F0502020204030204" pitchFamily="34" charset="0"/>
              </a:rPr>
              <a:t> é determinado pela oferta, demanda e capacidade da rede no momento da transação.</a:t>
            </a:r>
          </a:p>
        </p:txBody>
      </p:sp>
    </p:spTree>
    <p:extLst>
      <p:ext uri="{BB962C8B-B14F-4D97-AF65-F5344CB8AC3E}">
        <p14:creationId xmlns:p14="http://schemas.microsoft.com/office/powerpoint/2010/main" val="109291299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smtClean="0">
                <a:solidFill>
                  <a:srgbClr val="EA4E60"/>
                </a:solidFill>
              </a:rPr>
              <a:t>109</a:t>
            </a:fld>
            <a:r>
              <a:rPr lang="en-US"/>
              <a:t>]</a:t>
            </a:r>
            <a:endParaRPr/>
          </a:p>
        </p:txBody>
      </p:sp>
      <p:sp>
        <p:nvSpPr>
          <p:cNvPr id="2" name="Retângulo 1"/>
          <p:cNvSpPr/>
          <p:nvPr/>
        </p:nvSpPr>
        <p:spPr>
          <a:xfrm>
            <a:off x="209861" y="818779"/>
            <a:ext cx="8791731" cy="3046988"/>
          </a:xfrm>
          <a:prstGeom prst="rect">
            <a:avLst/>
          </a:prstGeom>
        </p:spPr>
        <p:txBody>
          <a:bodyPr wrap="square">
            <a:spAutoFit/>
          </a:bodyPr>
          <a:lstStyle/>
          <a:p>
            <a:endParaRPr lang="pt-BR" sz="2400" dirty="0">
              <a:latin typeface="Calibri" panose="020F0502020204030204" pitchFamily="34" charset="0"/>
              <a:cs typeface="Calibri" panose="020F0502020204030204" pitchFamily="34" charset="0"/>
            </a:endParaRPr>
          </a:p>
          <a:p>
            <a:r>
              <a:rPr lang="pt-BR" sz="2400" dirty="0">
                <a:latin typeface="Calibri" panose="020F0502020204030204" pitchFamily="34" charset="0"/>
                <a:cs typeface="Calibri" panose="020F0502020204030204" pitchFamily="34" charset="0"/>
              </a:rPr>
              <a:t>Esse conceito foi introduzido para </a:t>
            </a:r>
            <a:r>
              <a:rPr lang="pt-BR" sz="2400" dirty="0">
                <a:solidFill>
                  <a:srgbClr val="EA4E60"/>
                </a:solidFill>
                <a:latin typeface="Calibri" panose="020F0502020204030204" pitchFamily="34" charset="0"/>
                <a:cs typeface="Calibri" panose="020F0502020204030204" pitchFamily="34" charset="0"/>
              </a:rPr>
              <a:t>compensar os mineradores </a:t>
            </a:r>
            <a:r>
              <a:rPr lang="pt-BR" sz="2400" dirty="0">
                <a:latin typeface="Calibri" panose="020F0502020204030204" pitchFamily="34" charset="0"/>
                <a:cs typeface="Calibri" panose="020F0502020204030204" pitchFamily="34" charset="0"/>
              </a:rPr>
              <a:t>pelo trabalho realizado na manutenção e segurança do blockchain. </a:t>
            </a:r>
          </a:p>
          <a:p>
            <a:endParaRPr lang="pt-BR" sz="2400" dirty="0">
              <a:latin typeface="Calibri" panose="020F0502020204030204" pitchFamily="34" charset="0"/>
              <a:cs typeface="Calibri" panose="020F0502020204030204" pitchFamily="34" charset="0"/>
            </a:endParaRPr>
          </a:p>
          <a:p>
            <a:r>
              <a:rPr lang="pt-BR" sz="2400" dirty="0">
                <a:solidFill>
                  <a:srgbClr val="EA4E60"/>
                </a:solidFill>
                <a:latin typeface="Calibri" panose="020F0502020204030204" pitchFamily="34" charset="0"/>
                <a:cs typeface="Calibri" panose="020F0502020204030204" pitchFamily="34" charset="0"/>
              </a:rPr>
              <a:t>Depois que o algoritmo de prova de participação (</a:t>
            </a:r>
            <a:r>
              <a:rPr lang="pt-BR" sz="2400" dirty="0" err="1">
                <a:solidFill>
                  <a:srgbClr val="EA4E60"/>
                </a:solidFill>
                <a:latin typeface="Calibri" panose="020F0502020204030204" pitchFamily="34" charset="0"/>
                <a:cs typeface="Calibri" panose="020F0502020204030204" pitchFamily="34" charset="0"/>
              </a:rPr>
              <a:t>PoS</a:t>
            </a:r>
            <a:r>
              <a:rPr lang="pt-BR" sz="2400" dirty="0">
                <a:solidFill>
                  <a:srgbClr val="EA4E60"/>
                </a:solidFill>
                <a:latin typeface="Calibri" panose="020F0502020204030204" pitchFamily="34" charset="0"/>
                <a:cs typeface="Calibri" panose="020F0502020204030204" pitchFamily="34" charset="0"/>
              </a:rPr>
              <a:t>) foi lançado </a:t>
            </a:r>
            <a:r>
              <a:rPr lang="pt-BR" sz="2400" dirty="0">
                <a:latin typeface="Calibri" panose="020F0502020204030204" pitchFamily="34" charset="0"/>
                <a:cs typeface="Calibri" panose="020F0502020204030204" pitchFamily="34" charset="0"/>
              </a:rPr>
              <a:t>em setembro de 2022, as taxas de gás se tornaram a recompensa por "travar" ETH e participar da validação, </a:t>
            </a:r>
            <a:r>
              <a:rPr lang="pt-BR" sz="2400" dirty="0">
                <a:solidFill>
                  <a:srgbClr val="EA4E60"/>
                </a:solidFill>
                <a:latin typeface="Calibri" panose="020F0502020204030204" pitchFamily="34" charset="0"/>
                <a:cs typeface="Calibri" panose="020F0502020204030204" pitchFamily="34" charset="0"/>
              </a:rPr>
              <a:t>quanto mais um usuário participar com seus ETH, mais ele pode ganhar.</a:t>
            </a:r>
          </a:p>
        </p:txBody>
      </p:sp>
    </p:spTree>
    <p:extLst>
      <p:ext uri="{BB962C8B-B14F-4D97-AF65-F5344CB8AC3E}">
        <p14:creationId xmlns:p14="http://schemas.microsoft.com/office/powerpoint/2010/main" val="42908002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BA44254E-C254-F6A7-FFD1-DC44208FBC84}"/>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smtClean="0">
                <a:solidFill>
                  <a:srgbClr val="EA4E60"/>
                </a:solidFill>
              </a:rPr>
              <a:t>11</a:t>
            </a:fld>
            <a:r>
              <a:rPr lang="en-US"/>
              <a:t>]</a:t>
            </a:r>
            <a:endParaRPr/>
          </a:p>
        </p:txBody>
      </p:sp>
      <p:sp>
        <p:nvSpPr>
          <p:cNvPr id="4" name="Google Shape;169;p3">
            <a:extLst>
              <a:ext uri="{FF2B5EF4-FFF2-40B4-BE49-F238E27FC236}">
                <a16:creationId xmlns:a16="http://schemas.microsoft.com/office/drawing/2014/main" id="{9B6B70CE-5DB6-D782-F594-A49310334176}"/>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dirty="0" err="1">
                <a:solidFill>
                  <a:srgbClr val="EA4E60"/>
                </a:solidFill>
                <a:latin typeface="Century Gothic"/>
                <a:ea typeface="Century Gothic"/>
                <a:cs typeface="Century Gothic"/>
                <a:sym typeface="Century Gothic"/>
              </a:rPr>
              <a:t>Centralização</a:t>
            </a:r>
            <a:r>
              <a:rPr lang="en-US" sz="4000" b="1" dirty="0">
                <a:solidFill>
                  <a:srgbClr val="EA4E60"/>
                </a:solidFill>
                <a:latin typeface="Century Gothic"/>
                <a:ea typeface="Century Gothic"/>
                <a:cs typeface="Century Gothic"/>
                <a:sym typeface="Century Gothic"/>
              </a:rPr>
              <a:t> e </a:t>
            </a:r>
            <a:r>
              <a:rPr lang="en-US" sz="4000" b="1" dirty="0" err="1">
                <a:solidFill>
                  <a:srgbClr val="EA4E60"/>
                </a:solidFill>
                <a:latin typeface="Century Gothic"/>
                <a:ea typeface="Century Gothic"/>
                <a:cs typeface="Century Gothic"/>
                <a:sym typeface="Century Gothic"/>
              </a:rPr>
              <a:t>seus</a:t>
            </a:r>
            <a:r>
              <a:rPr lang="en-US" sz="4000" b="1" dirty="0">
                <a:solidFill>
                  <a:srgbClr val="EA4E60"/>
                </a:solidFill>
                <a:latin typeface="Century Gothic"/>
                <a:ea typeface="Century Gothic"/>
                <a:cs typeface="Century Gothic"/>
                <a:sym typeface="Century Gothic"/>
              </a:rPr>
              <a:t> </a:t>
            </a:r>
            <a:r>
              <a:rPr lang="en-US" sz="4000" b="1" dirty="0" err="1">
                <a:solidFill>
                  <a:srgbClr val="EA4E60"/>
                </a:solidFill>
                <a:latin typeface="Century Gothic"/>
                <a:ea typeface="Century Gothic"/>
                <a:cs typeface="Century Gothic"/>
                <a:sym typeface="Century Gothic"/>
              </a:rPr>
              <a:t>problemas</a:t>
            </a:r>
            <a:endParaRPr sz="4000" b="0" i="0" u="none" strike="noStrike" cap="none" dirty="0">
              <a:solidFill>
                <a:srgbClr val="EA4E60"/>
              </a:solidFill>
              <a:latin typeface="Century Gothic"/>
              <a:ea typeface="Century Gothic"/>
              <a:cs typeface="Century Gothic"/>
              <a:sym typeface="Century Gothic"/>
            </a:endParaRPr>
          </a:p>
        </p:txBody>
      </p:sp>
      <p:sp>
        <p:nvSpPr>
          <p:cNvPr id="6" name="CaixaDeTexto 5">
            <a:extLst>
              <a:ext uri="{FF2B5EF4-FFF2-40B4-BE49-F238E27FC236}">
                <a16:creationId xmlns:a16="http://schemas.microsoft.com/office/drawing/2014/main" id="{60CBBFF1-1452-77E1-A65D-0DE938B4EE8E}"/>
              </a:ext>
            </a:extLst>
          </p:cNvPr>
          <p:cNvSpPr txBox="1"/>
          <p:nvPr/>
        </p:nvSpPr>
        <p:spPr>
          <a:xfrm>
            <a:off x="626485" y="1907529"/>
            <a:ext cx="8117888" cy="3046988"/>
          </a:xfrm>
          <a:prstGeom prst="rect">
            <a:avLst/>
          </a:prstGeom>
          <a:noFill/>
        </p:spPr>
        <p:txBody>
          <a:bodyPr wrap="square">
            <a:spAutoFit/>
          </a:bodyPr>
          <a:lstStyle/>
          <a:p>
            <a:r>
              <a:rPr lang="pt-BR" sz="2400" b="0" i="0" dirty="0">
                <a:solidFill>
                  <a:srgbClr val="333333"/>
                </a:solidFill>
                <a:effectLst/>
                <a:latin typeface="Calibri" panose="020F0502020204030204" pitchFamily="34" charset="0"/>
                <a:cs typeface="Calibri" panose="020F0502020204030204" pitchFamily="34" charset="0"/>
              </a:rPr>
              <a:t>Muitas empresas que atuavam nas torres gêmeas tinham site backup, entretanto estavam localizados na outra torre ou nas proximidades em áreas afetadas pela destruição. </a:t>
            </a:r>
          </a:p>
          <a:p>
            <a:endParaRPr lang="pt-BR" sz="2400" dirty="0">
              <a:solidFill>
                <a:srgbClr val="333333"/>
              </a:solidFill>
              <a:latin typeface="Calibri" panose="020F0502020204030204" pitchFamily="34" charset="0"/>
              <a:cs typeface="Calibri" panose="020F0502020204030204" pitchFamily="34" charset="0"/>
            </a:endParaRPr>
          </a:p>
          <a:p>
            <a:r>
              <a:rPr lang="pt-BR" sz="2400" b="0" i="0" dirty="0">
                <a:solidFill>
                  <a:srgbClr val="333333"/>
                </a:solidFill>
                <a:effectLst/>
                <a:latin typeface="Calibri" panose="020F0502020204030204" pitchFamily="34" charset="0"/>
                <a:cs typeface="Calibri" panose="020F0502020204030204" pitchFamily="34" charset="0"/>
              </a:rPr>
              <a:t>Essas organizações perderam toda sua informação. Isso afetou não só a vida de inúmeros clientes que dependiam desses dados como também a continuidade do negócio de muitas empresas.</a:t>
            </a:r>
            <a:endParaRPr lang="pt-BR" sz="2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45819080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smtClean="0">
                <a:solidFill>
                  <a:srgbClr val="EA4E60"/>
                </a:solidFill>
              </a:rPr>
              <a:t>110</a:t>
            </a:fld>
            <a:r>
              <a:rPr lang="en-US"/>
              <a:t>]</a:t>
            </a:r>
            <a:endParaRPr/>
          </a:p>
        </p:txBody>
      </p:sp>
      <p:sp>
        <p:nvSpPr>
          <p:cNvPr id="4" name="Retângulo 3"/>
          <p:cNvSpPr/>
          <p:nvPr/>
        </p:nvSpPr>
        <p:spPr>
          <a:xfrm>
            <a:off x="412229" y="1627211"/>
            <a:ext cx="8349521" cy="1569660"/>
          </a:xfrm>
          <a:prstGeom prst="rect">
            <a:avLst/>
          </a:prstGeom>
        </p:spPr>
        <p:txBody>
          <a:bodyPr wrap="square">
            <a:spAutoFit/>
          </a:bodyPr>
          <a:lstStyle/>
          <a:p>
            <a:r>
              <a:rPr lang="pt-BR" sz="2400" dirty="0">
                <a:latin typeface="Calibri" panose="020F0502020204030204" pitchFamily="34" charset="0"/>
                <a:cs typeface="Calibri" panose="020F0502020204030204" pitchFamily="34" charset="0"/>
              </a:rPr>
              <a:t>Ao contrário da rede do </a:t>
            </a:r>
            <a:r>
              <a:rPr lang="pt-BR" sz="2400" dirty="0" err="1">
                <a:latin typeface="Calibri" panose="020F0502020204030204" pitchFamily="34" charset="0"/>
                <a:cs typeface="Calibri" panose="020F0502020204030204" pitchFamily="34" charset="0"/>
              </a:rPr>
              <a:t>Bitcoin</a:t>
            </a:r>
            <a:r>
              <a:rPr lang="pt-BR" sz="2400" dirty="0">
                <a:latin typeface="Calibri" panose="020F0502020204030204" pitchFamily="34" charset="0"/>
                <a:cs typeface="Calibri" panose="020F0502020204030204" pitchFamily="34" charset="0"/>
              </a:rPr>
              <a:t>, a Ethereum faz outras transações além de apenas transferir valores. Além de transacionar a própria </a:t>
            </a:r>
            <a:r>
              <a:rPr lang="pt-BR" sz="2400" dirty="0" err="1">
                <a:latin typeface="Calibri" panose="020F0502020204030204" pitchFamily="34" charset="0"/>
                <a:cs typeface="Calibri" panose="020F0502020204030204" pitchFamily="34" charset="0"/>
              </a:rPr>
              <a:t>crypto</a:t>
            </a:r>
            <a:r>
              <a:rPr lang="pt-BR" sz="2400" dirty="0">
                <a:latin typeface="Calibri" panose="020F0502020204030204" pitchFamily="34" charset="0"/>
                <a:cs typeface="Calibri" panose="020F0502020204030204" pitchFamily="34" charset="0"/>
              </a:rPr>
              <a:t> (</a:t>
            </a:r>
            <a:r>
              <a:rPr lang="pt-BR" sz="2400" dirty="0" err="1">
                <a:latin typeface="Calibri" panose="020F0502020204030204" pitchFamily="34" charset="0"/>
                <a:cs typeface="Calibri" panose="020F0502020204030204" pitchFamily="34" charset="0"/>
              </a:rPr>
              <a:t>Ether</a:t>
            </a:r>
            <a:r>
              <a:rPr lang="pt-BR" sz="2400" dirty="0">
                <a:latin typeface="Calibri" panose="020F0502020204030204" pitchFamily="34" charset="0"/>
                <a:cs typeface="Calibri" panose="020F0502020204030204" pitchFamily="34" charset="0"/>
              </a:rPr>
              <a:t>-ETH), </a:t>
            </a:r>
            <a:r>
              <a:rPr lang="pt-BR" sz="2400" dirty="0">
                <a:solidFill>
                  <a:srgbClr val="EA4E60"/>
                </a:solidFill>
                <a:latin typeface="Calibri" panose="020F0502020204030204" pitchFamily="34" charset="0"/>
                <a:cs typeface="Calibri" panose="020F0502020204030204" pitchFamily="34" charset="0"/>
              </a:rPr>
              <a:t>há também os tokens ERC-20, NFTs e </a:t>
            </a:r>
            <a:r>
              <a:rPr lang="pt-BR" sz="2400" dirty="0" err="1">
                <a:solidFill>
                  <a:srgbClr val="EA4E60"/>
                </a:solidFill>
                <a:latin typeface="Calibri" panose="020F0502020204030204" pitchFamily="34" charset="0"/>
                <a:cs typeface="Calibri" panose="020F0502020204030204" pitchFamily="34" charset="0"/>
              </a:rPr>
              <a:t>smart</a:t>
            </a:r>
            <a:r>
              <a:rPr lang="pt-BR" sz="2400" dirty="0">
                <a:solidFill>
                  <a:srgbClr val="EA4E60"/>
                </a:solidFill>
                <a:latin typeface="Calibri" panose="020F0502020204030204" pitchFamily="34" charset="0"/>
                <a:cs typeface="Calibri" panose="020F0502020204030204" pitchFamily="34" charset="0"/>
              </a:rPr>
              <a:t> </a:t>
            </a:r>
            <a:r>
              <a:rPr lang="pt-BR" sz="2400" dirty="0" err="1">
                <a:solidFill>
                  <a:srgbClr val="EA4E60"/>
                </a:solidFill>
                <a:latin typeface="Calibri" panose="020F0502020204030204" pitchFamily="34" charset="0"/>
                <a:cs typeface="Calibri" panose="020F0502020204030204" pitchFamily="34" charset="0"/>
              </a:rPr>
              <a:t>contracts</a:t>
            </a:r>
            <a:r>
              <a:rPr lang="pt-BR" sz="2400" dirty="0">
                <a:solidFill>
                  <a:srgbClr val="EA4E60"/>
                </a:solidFill>
                <a:latin typeface="Calibri" panose="020F0502020204030204" pitchFamily="34" charset="0"/>
                <a:cs typeface="Calibri" panose="020F0502020204030204" pitchFamily="34" charset="0"/>
              </a:rPr>
              <a:t> em geral. E cada um desse tem um preço.</a:t>
            </a:r>
          </a:p>
        </p:txBody>
      </p:sp>
    </p:spTree>
    <p:extLst>
      <p:ext uri="{BB962C8B-B14F-4D97-AF65-F5344CB8AC3E}">
        <p14:creationId xmlns:p14="http://schemas.microsoft.com/office/powerpoint/2010/main" val="377766152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smtClean="0">
                <a:solidFill>
                  <a:srgbClr val="EA4E60"/>
                </a:solidFill>
              </a:rPr>
              <a:t>111</a:t>
            </a:fld>
            <a:r>
              <a:rPr lang="en-US"/>
              <a:t>]</a:t>
            </a:r>
            <a:endParaRPr/>
          </a:p>
        </p:txBody>
      </p:sp>
      <p:sp>
        <p:nvSpPr>
          <p:cNvPr id="2" name="Retângulo 1"/>
          <p:cNvSpPr/>
          <p:nvPr/>
        </p:nvSpPr>
        <p:spPr>
          <a:xfrm>
            <a:off x="419669" y="431665"/>
            <a:ext cx="3778599" cy="707886"/>
          </a:xfrm>
          <a:prstGeom prst="rect">
            <a:avLst/>
          </a:prstGeom>
        </p:spPr>
        <p:txBody>
          <a:bodyPr wrap="none">
            <a:spAutoFit/>
          </a:bodyPr>
          <a:lstStyle/>
          <a:p>
            <a:r>
              <a:rPr lang="pt-BR" sz="4000" dirty="0" err="1">
                <a:solidFill>
                  <a:srgbClr val="EA4E60"/>
                </a:solidFill>
                <a:latin typeface="Calibri" panose="020F0502020204030204" pitchFamily="34" charset="0"/>
                <a:cs typeface="Calibri" panose="020F0502020204030204" pitchFamily="34" charset="0"/>
              </a:rPr>
              <a:t>Gas</a:t>
            </a:r>
            <a:r>
              <a:rPr lang="pt-BR" sz="4000" dirty="0">
                <a:solidFill>
                  <a:srgbClr val="EA4E60"/>
                </a:solidFill>
                <a:latin typeface="Calibri" panose="020F0502020204030204" pitchFamily="34" charset="0"/>
                <a:cs typeface="Calibri" panose="020F0502020204030204" pitchFamily="34" charset="0"/>
              </a:rPr>
              <a:t>, </a:t>
            </a:r>
            <a:r>
              <a:rPr lang="pt-BR" sz="4000" dirty="0" err="1">
                <a:solidFill>
                  <a:srgbClr val="EA4E60"/>
                </a:solidFill>
                <a:latin typeface="Calibri" panose="020F0502020204030204" pitchFamily="34" charset="0"/>
                <a:cs typeface="Calibri" panose="020F0502020204030204" pitchFamily="34" charset="0"/>
              </a:rPr>
              <a:t>Gwei</a:t>
            </a:r>
            <a:r>
              <a:rPr lang="pt-BR" sz="4000" dirty="0">
                <a:solidFill>
                  <a:srgbClr val="EA4E60"/>
                </a:solidFill>
                <a:latin typeface="Calibri" panose="020F0502020204030204" pitchFamily="34" charset="0"/>
                <a:cs typeface="Calibri" panose="020F0502020204030204" pitchFamily="34" charset="0"/>
              </a:rPr>
              <a:t> e </a:t>
            </a:r>
            <a:r>
              <a:rPr lang="pt-BR" sz="4000" dirty="0" err="1">
                <a:solidFill>
                  <a:srgbClr val="EA4E60"/>
                </a:solidFill>
                <a:latin typeface="Calibri" panose="020F0502020204030204" pitchFamily="34" charset="0"/>
                <a:cs typeface="Calibri" panose="020F0502020204030204" pitchFamily="34" charset="0"/>
              </a:rPr>
              <a:t>Limit</a:t>
            </a:r>
            <a:endParaRPr lang="pt-BR" sz="4000" dirty="0">
              <a:solidFill>
                <a:srgbClr val="EA4E60"/>
              </a:solidFill>
              <a:latin typeface="Calibri" panose="020F0502020204030204" pitchFamily="34" charset="0"/>
              <a:cs typeface="Calibri" panose="020F0502020204030204" pitchFamily="34" charset="0"/>
            </a:endParaRPr>
          </a:p>
        </p:txBody>
      </p:sp>
      <p:sp>
        <p:nvSpPr>
          <p:cNvPr id="4" name="Retângulo 3"/>
          <p:cNvSpPr/>
          <p:nvPr/>
        </p:nvSpPr>
        <p:spPr>
          <a:xfrm>
            <a:off x="419669" y="1317122"/>
            <a:ext cx="8304551" cy="3046988"/>
          </a:xfrm>
          <a:prstGeom prst="rect">
            <a:avLst/>
          </a:prstGeom>
        </p:spPr>
        <p:txBody>
          <a:bodyPr wrap="square">
            <a:spAutoFit/>
          </a:bodyPr>
          <a:lstStyle/>
          <a:p>
            <a:r>
              <a:rPr lang="pt-BR" sz="2400" dirty="0" err="1">
                <a:solidFill>
                  <a:srgbClr val="EA4E60"/>
                </a:solidFill>
              </a:rPr>
              <a:t>Gas</a:t>
            </a:r>
            <a:r>
              <a:rPr lang="pt-BR" sz="2400" dirty="0">
                <a:solidFill>
                  <a:srgbClr val="EA4E60"/>
                </a:solidFill>
              </a:rPr>
              <a:t>: </a:t>
            </a:r>
            <a:r>
              <a:rPr lang="pt-BR" sz="2400" dirty="0"/>
              <a:t>é o valor cobrado cada vez que uma transação ou contrato inteligente são executados no Ethereum;</a:t>
            </a:r>
          </a:p>
          <a:p>
            <a:endParaRPr lang="pt-BR" sz="2400" dirty="0"/>
          </a:p>
          <a:p>
            <a:r>
              <a:rPr lang="pt-BR" sz="2400" dirty="0" err="1">
                <a:solidFill>
                  <a:srgbClr val="EA4E60"/>
                </a:solidFill>
              </a:rPr>
              <a:t>Gwei</a:t>
            </a:r>
            <a:r>
              <a:rPr lang="pt-BR" sz="2400" dirty="0">
                <a:solidFill>
                  <a:srgbClr val="EA4E60"/>
                </a:solidFill>
              </a:rPr>
              <a:t>: </a:t>
            </a:r>
            <a:r>
              <a:rPr lang="pt-BR" sz="2400" dirty="0"/>
              <a:t>É a unidade de medida na qual o </a:t>
            </a:r>
            <a:r>
              <a:rPr lang="pt-BR" sz="2400" dirty="0" err="1"/>
              <a:t>gas</a:t>
            </a:r>
            <a:r>
              <a:rPr lang="pt-BR" sz="2400" dirty="0"/>
              <a:t> é contabilizado;</a:t>
            </a:r>
          </a:p>
          <a:p>
            <a:endParaRPr lang="pt-BR" sz="2400" dirty="0"/>
          </a:p>
          <a:p>
            <a:r>
              <a:rPr lang="pt-BR" sz="2400" dirty="0" err="1">
                <a:solidFill>
                  <a:srgbClr val="EA4E60"/>
                </a:solidFill>
              </a:rPr>
              <a:t>Gas</a:t>
            </a:r>
            <a:r>
              <a:rPr lang="pt-BR" sz="2400" dirty="0">
                <a:solidFill>
                  <a:srgbClr val="EA4E60"/>
                </a:solidFill>
              </a:rPr>
              <a:t> </a:t>
            </a:r>
            <a:r>
              <a:rPr lang="pt-BR" sz="2400" dirty="0" err="1">
                <a:solidFill>
                  <a:srgbClr val="EA4E60"/>
                </a:solidFill>
              </a:rPr>
              <a:t>limit</a:t>
            </a:r>
            <a:r>
              <a:rPr lang="pt-BR" sz="2400" dirty="0">
                <a:solidFill>
                  <a:srgbClr val="EA4E60"/>
                </a:solidFill>
              </a:rPr>
              <a:t>: </a:t>
            </a:r>
            <a:r>
              <a:rPr lang="pt-BR" sz="2400" dirty="0"/>
              <a:t>é a quantidade máxima que uma transação exige para ser executada na rede.</a:t>
            </a:r>
          </a:p>
        </p:txBody>
      </p:sp>
    </p:spTree>
    <p:extLst>
      <p:ext uri="{BB962C8B-B14F-4D97-AF65-F5344CB8AC3E}">
        <p14:creationId xmlns:p14="http://schemas.microsoft.com/office/powerpoint/2010/main" val="146809015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smtClean="0">
                <a:solidFill>
                  <a:srgbClr val="EA4E60"/>
                </a:solidFill>
              </a:rPr>
              <a:t>112</a:t>
            </a:fld>
            <a:r>
              <a:rPr lang="en-US"/>
              <a:t>]</a:t>
            </a:r>
            <a:endParaRPr/>
          </a:p>
        </p:txBody>
      </p:sp>
      <p:sp>
        <p:nvSpPr>
          <p:cNvPr id="4" name="Retângulo 3"/>
          <p:cNvSpPr/>
          <p:nvPr/>
        </p:nvSpPr>
        <p:spPr>
          <a:xfrm>
            <a:off x="419669" y="431665"/>
            <a:ext cx="954107" cy="707886"/>
          </a:xfrm>
          <a:prstGeom prst="rect">
            <a:avLst/>
          </a:prstGeom>
        </p:spPr>
        <p:txBody>
          <a:bodyPr wrap="none">
            <a:spAutoFit/>
          </a:bodyPr>
          <a:lstStyle/>
          <a:p>
            <a:r>
              <a:rPr lang="pt-BR" sz="4000" dirty="0" err="1">
                <a:solidFill>
                  <a:srgbClr val="EA4E60"/>
                </a:solidFill>
                <a:latin typeface="Calibri" panose="020F0502020204030204" pitchFamily="34" charset="0"/>
                <a:cs typeface="Calibri" panose="020F0502020204030204" pitchFamily="34" charset="0"/>
              </a:rPr>
              <a:t>Gas</a:t>
            </a:r>
            <a:endParaRPr lang="pt-BR" sz="4000" dirty="0">
              <a:solidFill>
                <a:srgbClr val="EA4E60"/>
              </a:solidFill>
              <a:latin typeface="Calibri" panose="020F0502020204030204" pitchFamily="34" charset="0"/>
              <a:cs typeface="Calibri" panose="020F0502020204030204" pitchFamily="34" charset="0"/>
            </a:endParaRPr>
          </a:p>
        </p:txBody>
      </p:sp>
      <p:sp>
        <p:nvSpPr>
          <p:cNvPr id="2" name="Retângulo 1"/>
          <p:cNvSpPr/>
          <p:nvPr/>
        </p:nvSpPr>
        <p:spPr>
          <a:xfrm>
            <a:off x="502169" y="1879253"/>
            <a:ext cx="8109679" cy="1938992"/>
          </a:xfrm>
          <a:prstGeom prst="rect">
            <a:avLst/>
          </a:prstGeom>
        </p:spPr>
        <p:txBody>
          <a:bodyPr wrap="square">
            <a:spAutoFit/>
          </a:bodyPr>
          <a:lstStyle/>
          <a:p>
            <a:r>
              <a:rPr lang="pt-BR" sz="2400" dirty="0">
                <a:latin typeface="Calibri" panose="020F0502020204030204" pitchFamily="34" charset="0"/>
                <a:cs typeface="Calibri" panose="020F0502020204030204" pitchFamily="34" charset="0"/>
              </a:rPr>
              <a:t>O valor cobrado cada vez que uma transação ou contrato inteligente são executados no Ethereum;</a:t>
            </a:r>
          </a:p>
          <a:p>
            <a:endParaRPr lang="pt-BR" sz="2400" dirty="0">
              <a:latin typeface="Calibri" panose="020F0502020204030204" pitchFamily="34" charset="0"/>
              <a:cs typeface="Calibri" panose="020F0502020204030204" pitchFamily="34" charset="0"/>
            </a:endParaRPr>
          </a:p>
          <a:p>
            <a:r>
              <a:rPr lang="pt-BR" sz="2400" dirty="0">
                <a:latin typeface="Calibri" panose="020F0502020204030204" pitchFamily="34" charset="0"/>
                <a:cs typeface="Calibri" panose="020F0502020204030204" pitchFamily="34" charset="0"/>
              </a:rPr>
              <a:t>Exemplo: Uma transação de ETH consumirá uma quantidade de gás, já um </a:t>
            </a:r>
            <a:r>
              <a:rPr lang="pt-BR" sz="2400" dirty="0" err="1">
                <a:latin typeface="Calibri" panose="020F0502020204030204" pitchFamily="34" charset="0"/>
                <a:cs typeface="Calibri" panose="020F0502020204030204" pitchFamily="34" charset="0"/>
              </a:rPr>
              <a:t>token</a:t>
            </a:r>
            <a:r>
              <a:rPr lang="pt-BR" sz="2400" dirty="0">
                <a:latin typeface="Calibri" panose="020F0502020204030204" pitchFamily="34" charset="0"/>
                <a:cs typeface="Calibri" panose="020F0502020204030204" pitchFamily="34" charset="0"/>
              </a:rPr>
              <a:t> será outra e assim por diante.</a:t>
            </a:r>
          </a:p>
        </p:txBody>
      </p:sp>
    </p:spTree>
    <p:extLst>
      <p:ext uri="{BB962C8B-B14F-4D97-AF65-F5344CB8AC3E}">
        <p14:creationId xmlns:p14="http://schemas.microsoft.com/office/powerpoint/2010/main" val="186894510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smtClean="0">
                <a:solidFill>
                  <a:srgbClr val="EA4E60"/>
                </a:solidFill>
              </a:rPr>
              <a:t>113</a:t>
            </a:fld>
            <a:r>
              <a:rPr lang="en-US"/>
              <a:t>]</a:t>
            </a:r>
            <a:endParaRPr/>
          </a:p>
        </p:txBody>
      </p:sp>
      <p:sp>
        <p:nvSpPr>
          <p:cNvPr id="4" name="Retângulo 3"/>
          <p:cNvSpPr/>
          <p:nvPr/>
        </p:nvSpPr>
        <p:spPr>
          <a:xfrm>
            <a:off x="419669" y="431665"/>
            <a:ext cx="3587842" cy="707886"/>
          </a:xfrm>
          <a:prstGeom prst="rect">
            <a:avLst/>
          </a:prstGeom>
        </p:spPr>
        <p:txBody>
          <a:bodyPr wrap="none">
            <a:spAutoFit/>
          </a:bodyPr>
          <a:lstStyle/>
          <a:p>
            <a:r>
              <a:rPr lang="pt-BR" sz="4000" dirty="0" err="1">
                <a:solidFill>
                  <a:srgbClr val="EA4E60"/>
                </a:solidFill>
                <a:latin typeface="Calibri" panose="020F0502020204030204" pitchFamily="34" charset="0"/>
                <a:cs typeface="Calibri" panose="020F0502020204030204" pitchFamily="34" charset="0"/>
              </a:rPr>
              <a:t>Gwei</a:t>
            </a:r>
            <a:r>
              <a:rPr lang="pt-BR" sz="4000" dirty="0">
                <a:solidFill>
                  <a:srgbClr val="EA4E60"/>
                </a:solidFill>
                <a:latin typeface="Calibri" panose="020F0502020204030204" pitchFamily="34" charset="0"/>
                <a:cs typeface="Calibri" panose="020F0502020204030204" pitchFamily="34" charset="0"/>
              </a:rPr>
              <a:t> (Giga-</a:t>
            </a:r>
            <a:r>
              <a:rPr lang="pt-BR" sz="4000" dirty="0" err="1">
                <a:solidFill>
                  <a:srgbClr val="EA4E60"/>
                </a:solidFill>
                <a:latin typeface="Calibri" panose="020F0502020204030204" pitchFamily="34" charset="0"/>
                <a:cs typeface="Calibri" panose="020F0502020204030204" pitchFamily="34" charset="0"/>
              </a:rPr>
              <a:t>Wei</a:t>
            </a:r>
            <a:r>
              <a:rPr lang="pt-BR" sz="4000" dirty="0">
                <a:solidFill>
                  <a:srgbClr val="EA4E60"/>
                </a:solidFill>
                <a:latin typeface="Calibri" panose="020F0502020204030204" pitchFamily="34" charset="0"/>
                <a:cs typeface="Calibri" panose="020F0502020204030204" pitchFamily="34" charset="0"/>
              </a:rPr>
              <a:t>)</a:t>
            </a:r>
          </a:p>
        </p:txBody>
      </p:sp>
      <p:sp>
        <p:nvSpPr>
          <p:cNvPr id="2" name="Retângulo 1"/>
          <p:cNvSpPr/>
          <p:nvPr/>
        </p:nvSpPr>
        <p:spPr>
          <a:xfrm>
            <a:off x="419669" y="1292006"/>
            <a:ext cx="7007958" cy="3785652"/>
          </a:xfrm>
          <a:prstGeom prst="rect">
            <a:avLst/>
          </a:prstGeom>
        </p:spPr>
        <p:txBody>
          <a:bodyPr wrap="square">
            <a:spAutoFit/>
          </a:bodyPr>
          <a:lstStyle/>
          <a:p>
            <a:r>
              <a:rPr lang="pt-BR" sz="2000" dirty="0">
                <a:latin typeface="Calibri" panose="020F0502020204030204" pitchFamily="34" charset="0"/>
                <a:cs typeface="Calibri" panose="020F0502020204030204" pitchFamily="34" charset="0"/>
              </a:rPr>
              <a:t>Assim como o </a:t>
            </a:r>
            <a:r>
              <a:rPr lang="pt-BR" sz="2000" dirty="0" err="1">
                <a:latin typeface="Calibri" panose="020F0502020204030204" pitchFamily="34" charset="0"/>
                <a:cs typeface="Calibri" panose="020F0502020204030204" pitchFamily="34" charset="0"/>
              </a:rPr>
              <a:t>Bitcoin</a:t>
            </a:r>
            <a:r>
              <a:rPr lang="pt-BR" sz="2000" dirty="0">
                <a:latin typeface="Calibri" panose="020F0502020204030204" pitchFamily="34" charset="0"/>
                <a:cs typeface="Calibri" panose="020F0502020204030204" pitchFamily="34" charset="0"/>
              </a:rPr>
              <a:t>, a ETH pode ser dividida em pequenas unidades. Essas unidades são chamadas de </a:t>
            </a:r>
            <a:r>
              <a:rPr lang="pt-BR" sz="2000" dirty="0" err="1">
                <a:latin typeface="Calibri" panose="020F0502020204030204" pitchFamily="34" charset="0"/>
                <a:cs typeface="Calibri" panose="020F0502020204030204" pitchFamily="34" charset="0"/>
              </a:rPr>
              <a:t>Satoshis</a:t>
            </a:r>
            <a:r>
              <a:rPr lang="pt-BR" sz="2000" dirty="0">
                <a:latin typeface="Calibri" panose="020F0502020204030204" pitchFamily="34" charset="0"/>
                <a:cs typeface="Calibri" panose="020F0502020204030204" pitchFamily="34" charset="0"/>
              </a:rPr>
              <a:t> no </a:t>
            </a:r>
            <a:r>
              <a:rPr lang="pt-BR" sz="2000" dirty="0" err="1">
                <a:latin typeface="Calibri" panose="020F0502020204030204" pitchFamily="34" charset="0"/>
                <a:cs typeface="Calibri" panose="020F0502020204030204" pitchFamily="34" charset="0"/>
              </a:rPr>
              <a:t>Bitcoin</a:t>
            </a:r>
            <a:r>
              <a:rPr lang="pt-BR" sz="2000" dirty="0">
                <a:latin typeface="Calibri" panose="020F0502020204030204" pitchFamily="34" charset="0"/>
                <a:cs typeface="Calibri" panose="020F0502020204030204" pitchFamily="34" charset="0"/>
              </a:rPr>
              <a:t>; na ETH, elas levam o nome de </a:t>
            </a:r>
            <a:r>
              <a:rPr lang="pt-BR" sz="2000" dirty="0" err="1">
                <a:latin typeface="Calibri" panose="020F0502020204030204" pitchFamily="34" charset="0"/>
                <a:cs typeface="Calibri" panose="020F0502020204030204" pitchFamily="34" charset="0"/>
              </a:rPr>
              <a:t>Wei</a:t>
            </a:r>
            <a:r>
              <a:rPr lang="pt-BR" sz="2000" dirty="0">
                <a:latin typeface="Calibri" panose="020F0502020204030204" pitchFamily="34" charset="0"/>
                <a:cs typeface="Calibri" panose="020F0502020204030204" pitchFamily="34" charset="0"/>
              </a:rPr>
              <a:t>.</a:t>
            </a:r>
          </a:p>
          <a:p>
            <a:endParaRPr lang="pt-BR" sz="2000" dirty="0">
              <a:latin typeface="Calibri" panose="020F0502020204030204" pitchFamily="34" charset="0"/>
              <a:cs typeface="Calibri" panose="020F0502020204030204" pitchFamily="34" charset="0"/>
            </a:endParaRPr>
          </a:p>
          <a:p>
            <a:r>
              <a:rPr lang="pt-BR" sz="2000" dirty="0">
                <a:latin typeface="Calibri" panose="020F0502020204030204" pitchFamily="34" charset="0"/>
                <a:cs typeface="Calibri" panose="020F0502020204030204" pitchFamily="34" charset="0"/>
              </a:rPr>
              <a:t>Enquanto um </a:t>
            </a:r>
            <a:r>
              <a:rPr lang="pt-BR" sz="2000" dirty="0" err="1">
                <a:latin typeface="Calibri" panose="020F0502020204030204" pitchFamily="34" charset="0"/>
                <a:cs typeface="Calibri" panose="020F0502020204030204" pitchFamily="34" charset="0"/>
              </a:rPr>
              <a:t>Bitcoin</a:t>
            </a:r>
            <a:r>
              <a:rPr lang="pt-BR" sz="2000" dirty="0">
                <a:latin typeface="Calibri" panose="020F0502020204030204" pitchFamily="34" charset="0"/>
                <a:cs typeface="Calibri" panose="020F0502020204030204" pitchFamily="34" charset="0"/>
              </a:rPr>
              <a:t> pode ser dividido em até 100 milhões de </a:t>
            </a:r>
            <a:r>
              <a:rPr lang="pt-BR" sz="2000" dirty="0" err="1">
                <a:latin typeface="Calibri" panose="020F0502020204030204" pitchFamily="34" charset="0"/>
                <a:cs typeface="Calibri" panose="020F0502020204030204" pitchFamily="34" charset="0"/>
              </a:rPr>
              <a:t>Satoshis</a:t>
            </a:r>
            <a:r>
              <a:rPr lang="pt-BR" sz="2000" dirty="0">
                <a:latin typeface="Calibri" panose="020F0502020204030204" pitchFamily="34" charset="0"/>
                <a:cs typeface="Calibri" panose="020F0502020204030204" pitchFamily="34" charset="0"/>
              </a:rPr>
              <a:t>, a ETH poder ser dividido em 1.000.000.000.000.000.000 de </a:t>
            </a:r>
            <a:r>
              <a:rPr lang="pt-BR" sz="2000" dirty="0" err="1">
                <a:latin typeface="Calibri" panose="020F0502020204030204" pitchFamily="34" charset="0"/>
                <a:cs typeface="Calibri" panose="020F0502020204030204" pitchFamily="34" charset="0"/>
              </a:rPr>
              <a:t>Wei</a:t>
            </a:r>
            <a:r>
              <a:rPr lang="pt-BR" sz="2000" dirty="0">
                <a:latin typeface="Calibri" panose="020F0502020204030204" pitchFamily="34" charset="0"/>
                <a:cs typeface="Calibri" panose="020F0502020204030204" pitchFamily="34" charset="0"/>
              </a:rPr>
              <a:t> (um quintilhão de </a:t>
            </a:r>
            <a:r>
              <a:rPr lang="pt-BR" sz="2000" dirty="0" err="1">
                <a:latin typeface="Calibri" panose="020F0502020204030204" pitchFamily="34" charset="0"/>
                <a:cs typeface="Calibri" panose="020F0502020204030204" pitchFamily="34" charset="0"/>
              </a:rPr>
              <a:t>Wei</a:t>
            </a:r>
            <a:r>
              <a:rPr lang="pt-BR" sz="2000" dirty="0">
                <a:latin typeface="Calibri" panose="020F0502020204030204" pitchFamily="34" charset="0"/>
                <a:cs typeface="Calibri" panose="020F0502020204030204" pitchFamily="34" charset="0"/>
              </a:rPr>
              <a:t>).</a:t>
            </a:r>
          </a:p>
          <a:p>
            <a:endParaRPr lang="pt-BR" sz="2000" dirty="0">
              <a:latin typeface="Calibri" panose="020F0502020204030204" pitchFamily="34" charset="0"/>
              <a:cs typeface="Calibri" panose="020F0502020204030204" pitchFamily="34" charset="0"/>
            </a:endParaRPr>
          </a:p>
          <a:p>
            <a:r>
              <a:rPr lang="pt-BR" sz="2000" dirty="0">
                <a:latin typeface="Calibri" panose="020F0502020204030204" pitchFamily="34" charset="0"/>
                <a:cs typeface="Calibri" panose="020F0502020204030204" pitchFamily="34" charset="0"/>
              </a:rPr>
              <a:t>O nome </a:t>
            </a:r>
            <a:r>
              <a:rPr lang="pt-BR" sz="2000" dirty="0" err="1">
                <a:latin typeface="Calibri" panose="020F0502020204030204" pitchFamily="34" charset="0"/>
                <a:cs typeface="Calibri" panose="020F0502020204030204" pitchFamily="34" charset="0"/>
              </a:rPr>
              <a:t>Wei</a:t>
            </a:r>
            <a:r>
              <a:rPr lang="pt-BR" sz="2000" dirty="0">
                <a:latin typeface="Calibri" panose="020F0502020204030204" pitchFamily="34" charset="0"/>
                <a:cs typeface="Calibri" panose="020F0502020204030204" pitchFamily="34" charset="0"/>
              </a:rPr>
              <a:t> foi dado em homenagem ao criptógrafo </a:t>
            </a:r>
            <a:r>
              <a:rPr lang="pt-BR" sz="2000" dirty="0" err="1">
                <a:latin typeface="Calibri" panose="020F0502020204030204" pitchFamily="34" charset="0"/>
                <a:cs typeface="Calibri" panose="020F0502020204030204" pitchFamily="34" charset="0"/>
              </a:rPr>
              <a:t>Wei</a:t>
            </a:r>
            <a:r>
              <a:rPr lang="pt-BR" sz="2000" dirty="0">
                <a:latin typeface="Calibri" panose="020F0502020204030204" pitchFamily="34" charset="0"/>
                <a:cs typeface="Calibri" panose="020F0502020204030204" pitchFamily="34" charset="0"/>
              </a:rPr>
              <a:t> Dai, que formulou os conceitos de todas as </a:t>
            </a:r>
            <a:r>
              <a:rPr lang="pt-BR" sz="2000" dirty="0" err="1">
                <a:latin typeface="Calibri" panose="020F0502020204030204" pitchFamily="34" charset="0"/>
                <a:cs typeface="Calibri" panose="020F0502020204030204" pitchFamily="34" charset="0"/>
              </a:rPr>
              <a:t>criptomoedas</a:t>
            </a:r>
            <a:r>
              <a:rPr lang="pt-BR" sz="2000" dirty="0">
                <a:latin typeface="Calibri" panose="020F0502020204030204" pitchFamily="34" charset="0"/>
                <a:cs typeface="Calibri" panose="020F0502020204030204" pitchFamily="34" charset="0"/>
              </a:rPr>
              <a:t> modernas – mais conhecido como o criador do predecessor do </a:t>
            </a:r>
            <a:r>
              <a:rPr lang="pt-BR" sz="2000" dirty="0" err="1">
                <a:latin typeface="Calibri" panose="020F0502020204030204" pitchFamily="34" charset="0"/>
                <a:cs typeface="Calibri" panose="020F0502020204030204" pitchFamily="34" charset="0"/>
              </a:rPr>
              <a:t>Bitcoin</a:t>
            </a:r>
            <a:r>
              <a:rPr lang="pt-BR" sz="2000" dirty="0">
                <a:latin typeface="Calibri" panose="020F0502020204030204" pitchFamily="34" charset="0"/>
                <a:cs typeface="Calibri" panose="020F0502020204030204" pitchFamily="34" charset="0"/>
              </a:rPr>
              <a:t>, B-</a:t>
            </a:r>
            <a:r>
              <a:rPr lang="pt-BR" sz="2000" dirty="0" err="1">
                <a:latin typeface="Calibri" panose="020F0502020204030204" pitchFamily="34" charset="0"/>
                <a:cs typeface="Calibri" panose="020F0502020204030204" pitchFamily="34" charset="0"/>
              </a:rPr>
              <a:t>money</a:t>
            </a:r>
            <a:r>
              <a:rPr lang="pt-BR" sz="2000" dirty="0">
                <a:latin typeface="Calibri" panose="020F0502020204030204" pitchFamily="34" charset="0"/>
                <a:cs typeface="Calibri" panose="020F0502020204030204" pitchFamily="34" charset="0"/>
              </a:rPr>
              <a:t> e um dos inspiradores de </a:t>
            </a:r>
            <a:r>
              <a:rPr lang="pt-BR" sz="2000" dirty="0" err="1">
                <a:latin typeface="Calibri" panose="020F0502020204030204" pitchFamily="34" charset="0"/>
                <a:cs typeface="Calibri" panose="020F0502020204030204" pitchFamily="34" charset="0"/>
              </a:rPr>
              <a:t>Satoshi</a:t>
            </a:r>
            <a:r>
              <a:rPr lang="pt-BR" sz="2000" dirty="0">
                <a:latin typeface="Calibri" panose="020F0502020204030204" pitchFamily="34" charset="0"/>
                <a:cs typeface="Calibri" panose="020F0502020204030204" pitchFamily="34" charset="0"/>
              </a:rPr>
              <a:t> na criação do </a:t>
            </a:r>
            <a:r>
              <a:rPr lang="pt-BR" sz="2000" dirty="0" err="1">
                <a:latin typeface="Calibri" panose="020F0502020204030204" pitchFamily="34" charset="0"/>
                <a:cs typeface="Calibri" panose="020F0502020204030204" pitchFamily="34" charset="0"/>
              </a:rPr>
              <a:t>Bitcoin</a:t>
            </a:r>
            <a:r>
              <a:rPr lang="pt-BR" sz="2000" dirty="0">
                <a:latin typeface="Calibri" panose="020F0502020204030204" pitchFamily="34" charset="0"/>
                <a:cs typeface="Calibri" panose="020F0502020204030204" pitchFamily="34" charset="0"/>
              </a:rPr>
              <a:t>.</a:t>
            </a:r>
          </a:p>
        </p:txBody>
      </p:sp>
    </p:spTree>
    <p:extLst>
      <p:ext uri="{BB962C8B-B14F-4D97-AF65-F5344CB8AC3E}">
        <p14:creationId xmlns:p14="http://schemas.microsoft.com/office/powerpoint/2010/main" val="21513922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smtClean="0">
                <a:solidFill>
                  <a:srgbClr val="EA4E60"/>
                </a:solidFill>
              </a:rPr>
              <a:t>114</a:t>
            </a:fld>
            <a:r>
              <a:rPr lang="en-US"/>
              <a:t>]</a:t>
            </a:r>
            <a:endParaRPr/>
          </a:p>
        </p:txBody>
      </p:sp>
      <p:sp>
        <p:nvSpPr>
          <p:cNvPr id="4" name="Retângulo 3"/>
          <p:cNvSpPr/>
          <p:nvPr/>
        </p:nvSpPr>
        <p:spPr>
          <a:xfrm>
            <a:off x="419669" y="431665"/>
            <a:ext cx="1217000" cy="707886"/>
          </a:xfrm>
          <a:prstGeom prst="rect">
            <a:avLst/>
          </a:prstGeom>
        </p:spPr>
        <p:txBody>
          <a:bodyPr wrap="none">
            <a:spAutoFit/>
          </a:bodyPr>
          <a:lstStyle/>
          <a:p>
            <a:r>
              <a:rPr lang="pt-BR" sz="4000" dirty="0" err="1">
                <a:solidFill>
                  <a:srgbClr val="EA4E60"/>
                </a:solidFill>
                <a:latin typeface="Calibri" panose="020F0502020204030204" pitchFamily="34" charset="0"/>
                <a:cs typeface="Calibri" panose="020F0502020204030204" pitchFamily="34" charset="0"/>
              </a:rPr>
              <a:t>Limit</a:t>
            </a:r>
            <a:endParaRPr lang="pt-BR" sz="4000" dirty="0">
              <a:solidFill>
                <a:srgbClr val="EA4E60"/>
              </a:solidFill>
              <a:latin typeface="Calibri" panose="020F0502020204030204" pitchFamily="34" charset="0"/>
              <a:cs typeface="Calibri" panose="020F0502020204030204" pitchFamily="34" charset="0"/>
            </a:endParaRPr>
          </a:p>
        </p:txBody>
      </p:sp>
      <p:sp>
        <p:nvSpPr>
          <p:cNvPr id="2" name="Retângulo 1"/>
          <p:cNvSpPr/>
          <p:nvPr/>
        </p:nvSpPr>
        <p:spPr>
          <a:xfrm>
            <a:off x="419669" y="1160999"/>
            <a:ext cx="7532613" cy="3785652"/>
          </a:xfrm>
          <a:prstGeom prst="rect">
            <a:avLst/>
          </a:prstGeom>
        </p:spPr>
        <p:txBody>
          <a:bodyPr wrap="square">
            <a:spAutoFit/>
          </a:bodyPr>
          <a:lstStyle/>
          <a:p>
            <a:r>
              <a:rPr lang="pt-BR" sz="2000" dirty="0">
                <a:latin typeface="Calibri" panose="020F0502020204030204" pitchFamily="34" charset="0"/>
                <a:cs typeface="Calibri" panose="020F0502020204030204" pitchFamily="34" charset="0"/>
              </a:rPr>
              <a:t>O limite padrão de uma taxa de gás Ethereum é de 21.000 unidades. O limite de gás éter refere-se à quantidade máxima de gás que um usuário pode consumir para realizar uma transação.</a:t>
            </a:r>
          </a:p>
          <a:p>
            <a:endParaRPr lang="pt-BR" sz="2000" dirty="0">
              <a:latin typeface="Calibri" panose="020F0502020204030204" pitchFamily="34" charset="0"/>
              <a:cs typeface="Calibri" panose="020F0502020204030204" pitchFamily="34" charset="0"/>
            </a:endParaRPr>
          </a:p>
          <a:p>
            <a:r>
              <a:rPr lang="pt-BR" sz="2000" dirty="0">
                <a:latin typeface="Calibri" panose="020F0502020204030204" pitchFamily="34" charset="0"/>
                <a:cs typeface="Calibri" panose="020F0502020204030204" pitchFamily="34" charset="0"/>
              </a:rPr>
              <a:t>As transações envolvendo contratos inteligentes são mais complicadas e exigem mais poder computacional para serem executadas. Portanto, essas transações precisam de um limite de gás mais alto do que transações mais simples, como o envio de pagamentos.</a:t>
            </a:r>
          </a:p>
          <a:p>
            <a:endParaRPr lang="pt-BR" sz="2000" dirty="0">
              <a:latin typeface="Calibri" panose="020F0502020204030204" pitchFamily="34" charset="0"/>
              <a:cs typeface="Calibri" panose="020F0502020204030204" pitchFamily="34" charset="0"/>
            </a:endParaRPr>
          </a:p>
          <a:p>
            <a:r>
              <a:rPr lang="pt-BR" sz="2000" dirty="0">
                <a:latin typeface="Calibri" panose="020F0502020204030204" pitchFamily="34" charset="0"/>
                <a:cs typeface="Calibri" panose="020F0502020204030204" pitchFamily="34" charset="0"/>
              </a:rPr>
              <a:t>Definir um limite de gás muito alto é bom - o EVM reembolsará o que não for usado. Mas definir um limite de gás muito baixo pode resultar em um usuário perder algum ETH e ter sua transação recusada.</a:t>
            </a:r>
          </a:p>
        </p:txBody>
      </p:sp>
    </p:spTree>
    <p:extLst>
      <p:ext uri="{BB962C8B-B14F-4D97-AF65-F5344CB8AC3E}">
        <p14:creationId xmlns:p14="http://schemas.microsoft.com/office/powerpoint/2010/main" val="62638546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smtClean="0">
                <a:solidFill>
                  <a:srgbClr val="EA4E60"/>
                </a:solidFill>
              </a:rPr>
              <a:t>115</a:t>
            </a:fld>
            <a:r>
              <a:rPr lang="en-US"/>
              <a:t>]</a:t>
            </a:r>
            <a:endParaRPr/>
          </a:p>
        </p:txBody>
      </p:sp>
      <p:sp>
        <p:nvSpPr>
          <p:cNvPr id="2" name="Rectangle 1"/>
          <p:cNvSpPr>
            <a:spLocks noChangeArrowheads="1"/>
          </p:cNvSpPr>
          <p:nvPr/>
        </p:nvSpPr>
        <p:spPr bwMode="auto">
          <a:xfrm>
            <a:off x="517162" y="1060635"/>
            <a:ext cx="7577528"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pt-BR" altLang="pt-BR" sz="2400" b="0" i="0" u="none" strike="noStrike" cap="none" normalizeH="0" baseline="0" dirty="0" err="1">
                <a:ln>
                  <a:noFill/>
                </a:ln>
                <a:effectLst/>
                <a:latin typeface="Calibri" panose="020F0502020204030204" pitchFamily="34" charset="0"/>
                <a:cs typeface="Calibri" panose="020F0502020204030204" pitchFamily="34" charset="0"/>
              </a:rPr>
              <a:t>cost</a:t>
            </a:r>
            <a:r>
              <a:rPr kumimoji="0" lang="pt-BR" altLang="pt-BR" sz="2400" b="0" i="0" u="none" strike="noStrike" cap="none" normalizeH="0" baseline="0" dirty="0">
                <a:ln>
                  <a:noFill/>
                </a:ln>
                <a:effectLst/>
                <a:latin typeface="Calibri" panose="020F0502020204030204" pitchFamily="34" charset="0"/>
                <a:cs typeface="Calibri" panose="020F0502020204030204" pitchFamily="34" charset="0"/>
              </a:rPr>
              <a:t> (ETH) = </a:t>
            </a:r>
            <a:r>
              <a:rPr kumimoji="0" lang="pt-BR" altLang="pt-BR" sz="2400" b="0" i="0" u="none" strike="noStrike" cap="none" normalizeH="0" baseline="0" dirty="0" err="1">
                <a:ln>
                  <a:noFill/>
                </a:ln>
                <a:effectLst/>
                <a:latin typeface="Calibri" panose="020F0502020204030204" pitchFamily="34" charset="0"/>
                <a:cs typeface="Calibri" panose="020F0502020204030204" pitchFamily="34" charset="0"/>
              </a:rPr>
              <a:t>gasLimit</a:t>
            </a:r>
            <a:r>
              <a:rPr kumimoji="0" lang="pt-BR" altLang="pt-BR" sz="2400" b="0" i="0" u="none" strike="noStrike" cap="none" normalizeH="0" baseline="0" dirty="0">
                <a:ln>
                  <a:noFill/>
                </a:ln>
                <a:effectLst/>
                <a:latin typeface="Calibri" panose="020F0502020204030204" pitchFamily="34" charset="0"/>
                <a:cs typeface="Calibri" panose="020F0502020204030204" pitchFamily="34" charset="0"/>
              </a:rPr>
              <a:t> </a:t>
            </a:r>
            <a:r>
              <a:rPr kumimoji="0" lang="pt-BR" altLang="pt-BR" sz="2400" b="1" i="0" u="none" strike="noStrike" cap="none" normalizeH="0" baseline="0" dirty="0">
                <a:ln>
                  <a:noFill/>
                </a:ln>
                <a:effectLst/>
                <a:latin typeface="Calibri" panose="020F0502020204030204" pitchFamily="34" charset="0"/>
                <a:cs typeface="Calibri" panose="020F0502020204030204" pitchFamily="34" charset="0"/>
              </a:rPr>
              <a:t>× </a:t>
            </a:r>
            <a:r>
              <a:rPr kumimoji="0" lang="pt-BR" altLang="pt-BR" sz="2400" b="0" i="0" u="none" strike="noStrike" cap="none" normalizeH="0" baseline="0" dirty="0" err="1">
                <a:ln>
                  <a:noFill/>
                </a:ln>
                <a:effectLst/>
                <a:latin typeface="Calibri" panose="020F0502020204030204" pitchFamily="34" charset="0"/>
                <a:cs typeface="Calibri" panose="020F0502020204030204" pitchFamily="34" charset="0"/>
              </a:rPr>
              <a:t>gasPrice</a:t>
            </a:r>
            <a:r>
              <a:rPr kumimoji="0" lang="pt-BR" altLang="pt-BR" sz="2400" b="0" i="0" u="none" strike="noStrike" cap="none" normalizeH="0" baseline="0" dirty="0">
                <a:ln>
                  <a:noFill/>
                </a:ln>
                <a:effectLst/>
                <a:latin typeface="Calibri" panose="020F0502020204030204" pitchFamily="34" charset="0"/>
                <a:cs typeface="Calibri" panose="020F0502020204030204" pitchFamily="34" charset="0"/>
              </a:rPr>
              <a:t> </a:t>
            </a:r>
            <a:r>
              <a:rPr kumimoji="0" lang="pt-BR" altLang="pt-BR" sz="2400" b="1" i="0" u="none" strike="noStrike" cap="none" normalizeH="0" baseline="0" dirty="0">
                <a:ln>
                  <a:noFill/>
                </a:ln>
                <a:effectLst/>
                <a:latin typeface="Calibri" panose="020F0502020204030204" pitchFamily="34" charset="0"/>
                <a:cs typeface="Calibri" panose="020F0502020204030204" pitchFamily="34" charset="0"/>
              </a:rPr>
              <a:t>× </a:t>
            </a:r>
            <a:r>
              <a:rPr kumimoji="0" lang="pt-BR" altLang="pt-BR" sz="2400" b="0" i="0" u="none" strike="noStrike" cap="none" normalizeH="0" baseline="0" dirty="0">
                <a:ln>
                  <a:noFill/>
                </a:ln>
                <a:effectLst/>
                <a:latin typeface="Calibri" panose="020F0502020204030204" pitchFamily="34" charset="0"/>
                <a:cs typeface="Calibri" panose="020F0502020204030204" pitchFamily="34" charset="0"/>
              </a:rPr>
              <a:t>(1/10⁹)</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pt-BR" altLang="pt-BR" sz="2400" b="0" i="0" u="none" strike="noStrike" cap="none" normalizeH="0" baseline="0" dirty="0">
              <a:ln>
                <a:noFill/>
              </a:ln>
              <a:effectLst/>
              <a:latin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pt-BR" altLang="pt-BR" sz="2400" b="0" i="0" u="none" strike="noStrike" cap="none" normalizeH="0" baseline="0" dirty="0">
                <a:ln>
                  <a:noFill/>
                </a:ln>
                <a:effectLst/>
                <a:latin typeface="Calibri" panose="020F0502020204030204" pitchFamily="34" charset="0"/>
                <a:cs typeface="Calibri" panose="020F0502020204030204" pitchFamily="34" charset="0"/>
              </a:rPr>
              <a:t>Exemplo — Maria</a:t>
            </a:r>
            <a:r>
              <a:rPr kumimoji="0" lang="pt-BR" altLang="pt-BR" sz="2400" b="0" i="0" u="none" strike="noStrike" cap="none" normalizeH="0" dirty="0">
                <a:ln>
                  <a:noFill/>
                </a:ln>
                <a:effectLst/>
                <a:latin typeface="Calibri" panose="020F0502020204030204" pitchFamily="34" charset="0"/>
                <a:cs typeface="Calibri" panose="020F0502020204030204" pitchFamily="34" charset="0"/>
              </a:rPr>
              <a:t> </a:t>
            </a:r>
            <a:r>
              <a:rPr kumimoji="0" lang="pt-BR" altLang="pt-BR" sz="2400" b="0" i="0" u="none" strike="noStrike" cap="none" normalizeH="0" baseline="0" dirty="0">
                <a:ln>
                  <a:noFill/>
                </a:ln>
                <a:effectLst/>
                <a:latin typeface="Calibri" panose="020F0502020204030204" pitchFamily="34" charset="0"/>
                <a:cs typeface="Calibri" panose="020F0502020204030204" pitchFamily="34" charset="0"/>
              </a:rPr>
              <a:t>envia 2ETH para</a:t>
            </a:r>
            <a:r>
              <a:rPr kumimoji="0" lang="pt-BR" altLang="pt-BR" sz="2400" b="0" i="0" u="none" strike="noStrike" cap="none" normalizeH="0" dirty="0">
                <a:ln>
                  <a:noFill/>
                </a:ln>
                <a:effectLst/>
                <a:latin typeface="Calibri" panose="020F0502020204030204" pitchFamily="34" charset="0"/>
                <a:cs typeface="Calibri" panose="020F0502020204030204" pitchFamily="34" charset="0"/>
              </a:rPr>
              <a:t> João</a:t>
            </a:r>
            <a:r>
              <a:rPr kumimoji="0" lang="pt-BR" altLang="pt-BR" sz="2400" b="0" i="0" u="none" strike="noStrike" cap="none" normalizeH="0" baseline="0" dirty="0">
                <a:ln>
                  <a:noFill/>
                </a:ln>
                <a:effectLst/>
                <a:latin typeface="Calibri" panose="020F0502020204030204" pitchFamily="34" charset="0"/>
                <a:cs typeface="Calibri" panose="020F0502020204030204" pitchFamily="34" charset="0"/>
              </a:rPr>
              <a:t>, ela escolheu pagar 2</a:t>
            </a:r>
            <a:r>
              <a:rPr kumimoji="0" lang="pt-BR" altLang="pt-BR" sz="2400" b="0" i="0" u="none" strike="noStrike" cap="none" normalizeH="0" dirty="0">
                <a:ln>
                  <a:noFill/>
                </a:ln>
                <a:effectLst/>
                <a:latin typeface="Calibri" panose="020F0502020204030204" pitchFamily="34" charset="0"/>
                <a:cs typeface="Calibri" panose="020F0502020204030204" pitchFamily="34" charset="0"/>
              </a:rPr>
              <a:t> </a:t>
            </a:r>
            <a:r>
              <a:rPr kumimoji="0" lang="pt-BR" altLang="pt-BR" sz="2400" b="0" i="0" u="none" strike="noStrike" cap="none" normalizeH="0" baseline="0" dirty="0" err="1">
                <a:ln>
                  <a:noFill/>
                </a:ln>
                <a:effectLst/>
                <a:latin typeface="Calibri" panose="020F0502020204030204" pitchFamily="34" charset="0"/>
                <a:cs typeface="Calibri" panose="020F0502020204030204" pitchFamily="34" charset="0"/>
              </a:rPr>
              <a:t>Gwei</a:t>
            </a:r>
            <a:r>
              <a:rPr kumimoji="0" lang="pt-BR" altLang="pt-BR" sz="2400" b="0" i="0" u="none" strike="noStrike" cap="none" normalizeH="0" baseline="0" dirty="0">
                <a:ln>
                  <a:noFill/>
                </a:ln>
                <a:effectLst/>
                <a:latin typeface="Calibri" panose="020F0502020204030204" pitchFamily="34" charset="0"/>
                <a:cs typeface="Calibri" panose="020F050202020403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lang="pt-BR" altLang="pt-BR" sz="2400" dirty="0">
              <a:latin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pt-BR" altLang="pt-BR" sz="2400" b="0" i="0" u="none" strike="noStrike" cap="none" normalizeH="0" baseline="0" dirty="0">
                <a:ln>
                  <a:noFill/>
                </a:ln>
                <a:effectLst/>
                <a:latin typeface="Calibri" panose="020F0502020204030204" pitchFamily="34" charset="0"/>
                <a:cs typeface="Calibri" panose="020F0502020204030204" pitchFamily="34" charset="0"/>
              </a:rPr>
              <a:t>21000 </a:t>
            </a:r>
            <a:r>
              <a:rPr kumimoji="0" lang="pt-BR" altLang="pt-BR" sz="2400" b="1" i="0" u="none" strike="noStrike" cap="none" normalizeH="0" baseline="0" dirty="0">
                <a:ln>
                  <a:noFill/>
                </a:ln>
                <a:effectLst/>
                <a:latin typeface="Calibri" panose="020F0502020204030204" pitchFamily="34" charset="0"/>
                <a:cs typeface="Calibri" panose="020F0502020204030204" pitchFamily="34" charset="0"/>
              </a:rPr>
              <a:t>× </a:t>
            </a:r>
            <a:r>
              <a:rPr kumimoji="0" lang="pt-BR" altLang="pt-BR" sz="2400" b="0" i="0" u="none" strike="noStrike" cap="none" normalizeH="0" baseline="0" dirty="0">
                <a:ln>
                  <a:noFill/>
                </a:ln>
                <a:effectLst/>
                <a:latin typeface="Calibri" panose="020F0502020204030204" pitchFamily="34" charset="0"/>
                <a:cs typeface="Calibri" panose="020F0502020204030204" pitchFamily="34" charset="0"/>
              </a:rPr>
              <a:t>2 </a:t>
            </a:r>
            <a:r>
              <a:rPr kumimoji="0" lang="pt-BR" altLang="pt-BR" sz="2400" b="1" i="0" u="none" strike="noStrike" cap="none" normalizeH="0" baseline="0" dirty="0">
                <a:ln>
                  <a:noFill/>
                </a:ln>
                <a:effectLst/>
                <a:latin typeface="Calibri" panose="020F0502020204030204" pitchFamily="34" charset="0"/>
                <a:cs typeface="Calibri" panose="020F0502020204030204" pitchFamily="34" charset="0"/>
              </a:rPr>
              <a:t>× </a:t>
            </a:r>
            <a:r>
              <a:rPr kumimoji="0" lang="pt-BR" altLang="pt-BR" sz="2400" b="0" i="0" u="none" strike="noStrike" cap="none" normalizeH="0" baseline="0" dirty="0">
                <a:ln>
                  <a:noFill/>
                </a:ln>
                <a:effectLst/>
                <a:latin typeface="Calibri" panose="020F0502020204030204" pitchFamily="34" charset="0"/>
                <a:cs typeface="Calibri" panose="020F0502020204030204" pitchFamily="34" charset="0"/>
              </a:rPr>
              <a:t>(1/10⁹) = 0.000042 ETH</a:t>
            </a:r>
          </a:p>
        </p:txBody>
      </p:sp>
    </p:spTree>
    <p:extLst>
      <p:ext uri="{BB962C8B-B14F-4D97-AF65-F5344CB8AC3E}">
        <p14:creationId xmlns:p14="http://schemas.microsoft.com/office/powerpoint/2010/main" val="333713788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smtClean="0">
                <a:solidFill>
                  <a:srgbClr val="EA4E60"/>
                </a:solidFill>
              </a:rPr>
              <a:t>116</a:t>
            </a:fld>
            <a:r>
              <a:rPr lang="en-US"/>
              <a:t>]</a:t>
            </a:r>
            <a:endParaRPr/>
          </a:p>
        </p:txBody>
      </p:sp>
      <p:pic>
        <p:nvPicPr>
          <p:cNvPr id="2" name="Imagem 1"/>
          <p:cNvPicPr>
            <a:picLocks noChangeAspect="1"/>
          </p:cNvPicPr>
          <p:nvPr/>
        </p:nvPicPr>
        <p:blipFill>
          <a:blip r:embed="rId2"/>
          <a:stretch>
            <a:fillRect/>
          </a:stretch>
        </p:blipFill>
        <p:spPr>
          <a:xfrm>
            <a:off x="284812" y="785871"/>
            <a:ext cx="8679305" cy="3376013"/>
          </a:xfrm>
          <a:prstGeom prst="rect">
            <a:avLst/>
          </a:prstGeom>
        </p:spPr>
      </p:pic>
      <p:sp>
        <p:nvSpPr>
          <p:cNvPr id="4" name="Retângulo 3"/>
          <p:cNvSpPr/>
          <p:nvPr/>
        </p:nvSpPr>
        <p:spPr>
          <a:xfrm>
            <a:off x="350845" y="4301979"/>
            <a:ext cx="2581156" cy="307777"/>
          </a:xfrm>
          <a:prstGeom prst="rect">
            <a:avLst/>
          </a:prstGeom>
        </p:spPr>
        <p:txBody>
          <a:bodyPr wrap="none">
            <a:spAutoFit/>
          </a:bodyPr>
          <a:lstStyle/>
          <a:p>
            <a:r>
              <a:rPr lang="pt-BR" dirty="0">
                <a:latin typeface="Calibri" panose="020F0502020204030204" pitchFamily="34" charset="0"/>
                <a:cs typeface="Calibri" panose="020F0502020204030204" pitchFamily="34" charset="0"/>
              </a:rPr>
              <a:t>https://etherscan.io/gastracker</a:t>
            </a:r>
          </a:p>
        </p:txBody>
      </p:sp>
    </p:spTree>
    <p:extLst>
      <p:ext uri="{BB962C8B-B14F-4D97-AF65-F5344CB8AC3E}">
        <p14:creationId xmlns:p14="http://schemas.microsoft.com/office/powerpoint/2010/main" val="325604494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smtClean="0">
                <a:solidFill>
                  <a:srgbClr val="EA4E60"/>
                </a:solidFill>
              </a:rPr>
              <a:t>117</a:t>
            </a:fld>
            <a:r>
              <a:rPr lang="en-US"/>
              <a:t>]</a:t>
            </a:r>
            <a:endParaRPr/>
          </a:p>
        </p:txBody>
      </p:sp>
      <p:sp>
        <p:nvSpPr>
          <p:cNvPr id="4" name="Retângulo 3"/>
          <p:cNvSpPr/>
          <p:nvPr/>
        </p:nvSpPr>
        <p:spPr>
          <a:xfrm>
            <a:off x="455426" y="4595962"/>
            <a:ext cx="3886000" cy="307777"/>
          </a:xfrm>
          <a:prstGeom prst="rect">
            <a:avLst/>
          </a:prstGeom>
        </p:spPr>
        <p:txBody>
          <a:bodyPr wrap="none">
            <a:spAutoFit/>
          </a:bodyPr>
          <a:lstStyle/>
          <a:p>
            <a:r>
              <a:rPr lang="pt-BR" dirty="0"/>
              <a:t>https://www.cryptoneur.xyz/gas-fees-calculator</a:t>
            </a:r>
          </a:p>
        </p:txBody>
      </p:sp>
      <p:pic>
        <p:nvPicPr>
          <p:cNvPr id="5" name="Imagem 4"/>
          <p:cNvPicPr>
            <a:picLocks noChangeAspect="1"/>
          </p:cNvPicPr>
          <p:nvPr/>
        </p:nvPicPr>
        <p:blipFill>
          <a:blip r:embed="rId2"/>
          <a:stretch>
            <a:fillRect/>
          </a:stretch>
        </p:blipFill>
        <p:spPr>
          <a:xfrm>
            <a:off x="559532" y="825396"/>
            <a:ext cx="7997252" cy="3198901"/>
          </a:xfrm>
          <a:prstGeom prst="rect">
            <a:avLst/>
          </a:prstGeom>
        </p:spPr>
      </p:pic>
    </p:spTree>
    <p:extLst>
      <p:ext uri="{BB962C8B-B14F-4D97-AF65-F5344CB8AC3E}">
        <p14:creationId xmlns:p14="http://schemas.microsoft.com/office/powerpoint/2010/main" val="333477796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193"/>
        <p:cNvGrpSpPr/>
        <p:nvPr/>
      </p:nvGrpSpPr>
      <p:grpSpPr>
        <a:xfrm>
          <a:off x="0" y="0"/>
          <a:ext cx="0" cy="0"/>
          <a:chOff x="0" y="0"/>
          <a:chExt cx="0" cy="0"/>
        </a:xfrm>
      </p:grpSpPr>
      <p:sp>
        <p:nvSpPr>
          <p:cNvPr id="196" name="Google Shape;196;p5"/>
          <p:cNvSpPr txBox="1"/>
          <p:nvPr/>
        </p:nvSpPr>
        <p:spPr>
          <a:xfrm>
            <a:off x="565525" y="1785563"/>
            <a:ext cx="7410300" cy="16137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dirty="0">
                <a:solidFill>
                  <a:srgbClr val="EA4E60"/>
                </a:solidFill>
                <a:latin typeface="Century Gothic"/>
                <a:ea typeface="Century Gothic"/>
                <a:cs typeface="Century Gothic"/>
                <a:sym typeface="Century Gothic"/>
              </a:rPr>
              <a:t>FORKS</a:t>
            </a:r>
          </a:p>
        </p:txBody>
      </p:sp>
      <p:pic>
        <p:nvPicPr>
          <p:cNvPr id="197" name="Google Shape;197;p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198" name="Google Shape;198;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a:solidFill>
                  <a:srgbClr val="EA4E60"/>
                </a:solidFill>
              </a:rPr>
              <a:t>118</a:t>
            </a:fld>
            <a:r>
              <a:rPr lang="en-US">
                <a:solidFill>
                  <a:srgbClr val="EA4E60"/>
                </a:solidFill>
              </a:rPr>
              <a:t>]</a:t>
            </a:r>
            <a:endParaRPr>
              <a:solidFill>
                <a:srgbClr val="EA4E60"/>
              </a:solidFill>
            </a:endParaRPr>
          </a:p>
        </p:txBody>
      </p:sp>
    </p:spTree>
    <p:extLst>
      <p:ext uri="{BB962C8B-B14F-4D97-AF65-F5344CB8AC3E}">
        <p14:creationId xmlns:p14="http://schemas.microsoft.com/office/powerpoint/2010/main" val="226805003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smtClean="0">
                <a:solidFill>
                  <a:srgbClr val="EA4E60"/>
                </a:solidFill>
              </a:rPr>
              <a:t>119</a:t>
            </a:fld>
            <a:r>
              <a:rPr lang="en-US"/>
              <a:t>]</a:t>
            </a:r>
            <a:endParaRPr/>
          </a:p>
        </p:txBody>
      </p:sp>
      <p:sp>
        <p:nvSpPr>
          <p:cNvPr id="4" name="Retângulo 3"/>
          <p:cNvSpPr/>
          <p:nvPr/>
        </p:nvSpPr>
        <p:spPr>
          <a:xfrm>
            <a:off x="419669" y="1291633"/>
            <a:ext cx="8333361" cy="2308324"/>
          </a:xfrm>
          <a:prstGeom prst="rect">
            <a:avLst/>
          </a:prstGeom>
        </p:spPr>
        <p:txBody>
          <a:bodyPr wrap="square">
            <a:spAutoFit/>
          </a:bodyPr>
          <a:lstStyle/>
          <a:p>
            <a:r>
              <a:rPr lang="pt-BR" sz="2400" dirty="0">
                <a:latin typeface="Calibri" panose="020F0502020204030204" pitchFamily="34" charset="0"/>
                <a:cs typeface="Calibri" panose="020F0502020204030204" pitchFamily="34" charset="0"/>
              </a:rPr>
              <a:t>“Em engenharia de software, uma bifurcação ou ramificação (em inglês: </a:t>
            </a:r>
            <a:r>
              <a:rPr lang="pt-BR" sz="2400" dirty="0" err="1">
                <a:latin typeface="Calibri" panose="020F0502020204030204" pitchFamily="34" charset="0"/>
                <a:cs typeface="Calibri" panose="020F0502020204030204" pitchFamily="34" charset="0"/>
              </a:rPr>
              <a:t>fork</a:t>
            </a:r>
            <a:r>
              <a:rPr lang="pt-BR" sz="2400" dirty="0">
                <a:latin typeface="Calibri" panose="020F0502020204030204" pitchFamily="34" charset="0"/>
                <a:cs typeface="Calibri" panose="020F0502020204030204" pitchFamily="34" charset="0"/>
              </a:rPr>
              <a:t>) acontece quando um desenvolvedor (ou um grupo de desenvolvedores) inicia um projeto independente com base no código de um projeto já existente, ou seja, quando um software é desenvolvido com base em outro, já existente, sem a descontinuidade deste último.” </a:t>
            </a:r>
          </a:p>
        </p:txBody>
      </p:sp>
      <p:sp>
        <p:nvSpPr>
          <p:cNvPr id="5" name="Retângulo 4"/>
          <p:cNvSpPr/>
          <p:nvPr/>
        </p:nvSpPr>
        <p:spPr>
          <a:xfrm>
            <a:off x="419669" y="431665"/>
            <a:ext cx="4259499" cy="707886"/>
          </a:xfrm>
          <a:prstGeom prst="rect">
            <a:avLst/>
          </a:prstGeom>
        </p:spPr>
        <p:txBody>
          <a:bodyPr wrap="none">
            <a:spAutoFit/>
          </a:bodyPr>
          <a:lstStyle/>
          <a:p>
            <a:r>
              <a:rPr lang="pt-BR" sz="4000" dirty="0">
                <a:solidFill>
                  <a:srgbClr val="EA4E60"/>
                </a:solidFill>
                <a:latin typeface="Calibri" panose="020F0502020204030204" pitchFamily="34" charset="0"/>
                <a:cs typeface="Calibri" panose="020F0502020204030204" pitchFamily="34" charset="0"/>
              </a:rPr>
              <a:t>O QUE SÃO FORKS?</a:t>
            </a:r>
          </a:p>
        </p:txBody>
      </p:sp>
      <p:pic>
        <p:nvPicPr>
          <p:cNvPr id="6" name="Picture 2" descr="Fork Svg Png Icon Free Download (#482274) - OnlineWebFonts.CO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9168" y="3375316"/>
            <a:ext cx="1371735" cy="13745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66945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Será este o criador do Bitcoin, com US$ 400 milhões em moeda virtual?">
            <a:extLst>
              <a:ext uri="{FF2B5EF4-FFF2-40B4-BE49-F238E27FC236}">
                <a16:creationId xmlns:a16="http://schemas.microsoft.com/office/drawing/2014/main" id="{F86F1AF1-104E-45A4-95AD-2BECC0818EB3}"/>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sharpenSoften amount="100000"/>
                    </a14:imgEffect>
                    <a14:imgEffect>
                      <a14:brightnessContrast bright="-51000"/>
                    </a14:imgEffect>
                  </a14:imgLayer>
                </a14:imgProps>
              </a:ext>
              <a:ext uri="{28A0092B-C50C-407E-A947-70E740481C1C}">
                <a14:useLocalDpi xmlns:a14="http://schemas.microsoft.com/office/drawing/2010/main" val="0"/>
              </a:ext>
            </a:extLst>
          </a:blip>
          <a:srcRect t="19"/>
          <a:stretch/>
        </p:blipFill>
        <p:spPr bwMode="auto">
          <a:xfrm>
            <a:off x="1" y="0"/>
            <a:ext cx="9144000" cy="5143499"/>
          </a:xfrm>
          <a:prstGeom prst="rect">
            <a:avLst/>
          </a:prstGeom>
          <a:noFill/>
          <a:extLst>
            <a:ext uri="{909E8E84-426E-40DD-AFC4-6F175D3DCCD1}">
              <a14:hiddenFill xmlns:a14="http://schemas.microsoft.com/office/drawing/2010/main">
                <a:solidFill>
                  <a:srgbClr val="FFFFFF"/>
                </a:solidFill>
              </a14:hiddenFill>
            </a:ext>
          </a:extLst>
        </p:spPr>
      </p:pic>
      <p:sp>
        <p:nvSpPr>
          <p:cNvPr id="3" name="Espaço Reservado para Número de Slide 2"/>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smtClean="0">
                <a:solidFill>
                  <a:srgbClr val="EA4E60"/>
                </a:solidFill>
              </a:rPr>
              <a:t>12</a:t>
            </a:fld>
            <a:r>
              <a:rPr lang="en-US"/>
              <a:t>]</a:t>
            </a:r>
            <a:endParaRPr/>
          </a:p>
        </p:txBody>
      </p:sp>
      <p:pic>
        <p:nvPicPr>
          <p:cNvPr id="5" name="Imagem 4">
            <a:extLst>
              <a:ext uri="{FF2B5EF4-FFF2-40B4-BE49-F238E27FC236}">
                <a16:creationId xmlns:a16="http://schemas.microsoft.com/office/drawing/2014/main" id="{CE8AA6E5-8CC8-4FCC-B0C1-D3DC5D91DD8B}"/>
              </a:ext>
            </a:extLst>
          </p:cNvPr>
          <p:cNvPicPr>
            <a:picLocks noChangeAspect="1"/>
          </p:cNvPicPr>
          <p:nvPr/>
        </p:nvPicPr>
        <p:blipFill>
          <a:blip r:embed="rId4"/>
          <a:stretch>
            <a:fillRect/>
          </a:stretch>
        </p:blipFill>
        <p:spPr>
          <a:xfrm>
            <a:off x="96885" y="191768"/>
            <a:ext cx="3626029" cy="1354003"/>
          </a:xfrm>
          <a:prstGeom prst="rect">
            <a:avLst/>
          </a:prstGeom>
        </p:spPr>
      </p:pic>
      <p:sp>
        <p:nvSpPr>
          <p:cNvPr id="6" name="CaixaDeTexto 12">
            <a:extLst>
              <a:ext uri="{FF2B5EF4-FFF2-40B4-BE49-F238E27FC236}">
                <a16:creationId xmlns:a16="http://schemas.microsoft.com/office/drawing/2014/main" id="{0294B881-AC0A-4C2A-8635-21CDF00B7E46}"/>
              </a:ext>
            </a:extLst>
          </p:cNvPr>
          <p:cNvSpPr txBox="1"/>
          <p:nvPr/>
        </p:nvSpPr>
        <p:spPr>
          <a:xfrm>
            <a:off x="96885" y="1650187"/>
            <a:ext cx="3626029" cy="3046988"/>
          </a:xfrm>
          <a:prstGeom prst="rect">
            <a:avLst/>
          </a:prstGeom>
          <a:solidFill>
            <a:schemeClr val="bg1"/>
          </a:solidFill>
        </p:spPr>
        <p:txBody>
          <a:bodyPr wrap="square">
            <a:sp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sz="2400" dirty="0">
                <a:latin typeface="Calibri" panose="020F0502020204030204" pitchFamily="34" charset="0"/>
                <a:cs typeface="Calibri" panose="020F0502020204030204" pitchFamily="34" charset="0"/>
              </a:rPr>
              <a:t>Uma versão puramente </a:t>
            </a:r>
            <a:r>
              <a:rPr lang="pt-BR" sz="2400" dirty="0" err="1">
                <a:latin typeface="Calibri" panose="020F0502020204030204" pitchFamily="34" charset="0"/>
                <a:cs typeface="Calibri" panose="020F0502020204030204" pitchFamily="34" charset="0"/>
              </a:rPr>
              <a:t>peer-to-peer</a:t>
            </a:r>
            <a:r>
              <a:rPr lang="pt-BR" sz="2400" dirty="0">
                <a:latin typeface="Calibri" panose="020F0502020204030204" pitchFamily="34" charset="0"/>
                <a:cs typeface="Calibri" panose="020F0502020204030204" pitchFamily="34" charset="0"/>
              </a:rPr>
              <a:t> de dinheiro eletrônico permitiria que pagamentos on-line fossem enviados diretamente de uma parte para outra, sem passar por uma instituição financeira. </a:t>
            </a:r>
          </a:p>
        </p:txBody>
      </p:sp>
      <p:sp>
        <p:nvSpPr>
          <p:cNvPr id="7" name="CaixaDeTexto 6">
            <a:extLst>
              <a:ext uri="{FF2B5EF4-FFF2-40B4-BE49-F238E27FC236}">
                <a16:creationId xmlns:a16="http://schemas.microsoft.com/office/drawing/2014/main" id="{996F1376-46F8-F6D6-A4BD-8E091FA3B6CF}"/>
              </a:ext>
            </a:extLst>
          </p:cNvPr>
          <p:cNvSpPr txBox="1"/>
          <p:nvPr/>
        </p:nvSpPr>
        <p:spPr>
          <a:xfrm>
            <a:off x="96886" y="4766448"/>
            <a:ext cx="2501172" cy="307777"/>
          </a:xfrm>
          <a:prstGeom prst="rect">
            <a:avLst/>
          </a:prstGeom>
          <a:noFill/>
        </p:spPr>
        <p:txBody>
          <a:bodyPr wrap="square">
            <a:spAutoFit/>
          </a:bodyPr>
          <a:lstStyle/>
          <a:p>
            <a:r>
              <a:rPr lang="pt-BR" dirty="0">
                <a:solidFill>
                  <a:schemeClr val="bg1"/>
                </a:solidFill>
              </a:rPr>
              <a:t>https://bitcoin.org/bitcoin.pdf</a:t>
            </a:r>
          </a:p>
        </p:txBody>
      </p:sp>
    </p:spTree>
    <p:extLst>
      <p:ext uri="{BB962C8B-B14F-4D97-AF65-F5344CB8AC3E}">
        <p14:creationId xmlns:p14="http://schemas.microsoft.com/office/powerpoint/2010/main" val="2368026831"/>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smtClean="0">
                <a:solidFill>
                  <a:srgbClr val="EA4E60"/>
                </a:solidFill>
              </a:rPr>
              <a:t>120</a:t>
            </a:fld>
            <a:r>
              <a:rPr lang="en-US"/>
              <a:t>]</a:t>
            </a:r>
            <a:endParaRPr/>
          </a:p>
        </p:txBody>
      </p:sp>
      <p:sp>
        <p:nvSpPr>
          <p:cNvPr id="4" name="Retângulo 3"/>
          <p:cNvSpPr/>
          <p:nvPr/>
        </p:nvSpPr>
        <p:spPr>
          <a:xfrm>
            <a:off x="419669" y="431665"/>
            <a:ext cx="5126724" cy="707886"/>
          </a:xfrm>
          <a:prstGeom prst="rect">
            <a:avLst/>
          </a:prstGeom>
        </p:spPr>
        <p:txBody>
          <a:bodyPr wrap="none">
            <a:spAutoFit/>
          </a:bodyPr>
          <a:lstStyle/>
          <a:p>
            <a:r>
              <a:rPr lang="pt-BR" sz="4000" dirty="0">
                <a:solidFill>
                  <a:srgbClr val="EA4E60"/>
                </a:solidFill>
                <a:latin typeface="Calibri" panose="020F0502020204030204" pitchFamily="34" charset="0"/>
                <a:cs typeface="Calibri" panose="020F0502020204030204" pitchFamily="34" charset="0"/>
              </a:rPr>
              <a:t>FORKS NA BLOCKCHAIN</a:t>
            </a:r>
          </a:p>
        </p:txBody>
      </p:sp>
      <p:sp>
        <p:nvSpPr>
          <p:cNvPr id="2" name="Retângulo 1"/>
          <p:cNvSpPr/>
          <p:nvPr/>
        </p:nvSpPr>
        <p:spPr>
          <a:xfrm>
            <a:off x="419669" y="1160999"/>
            <a:ext cx="8430638" cy="3785652"/>
          </a:xfrm>
          <a:prstGeom prst="rect">
            <a:avLst/>
          </a:prstGeom>
        </p:spPr>
        <p:txBody>
          <a:bodyPr wrap="square">
            <a:spAutoFit/>
          </a:bodyPr>
          <a:lstStyle/>
          <a:p>
            <a:r>
              <a:rPr lang="pt-BR" sz="2400" dirty="0">
                <a:latin typeface="Calibri" panose="020F0502020204030204" pitchFamily="34" charset="0"/>
                <a:cs typeface="Calibri" panose="020F0502020204030204" pitchFamily="34" charset="0"/>
              </a:rPr>
              <a:t>E como fazer isso na blockchain? </a:t>
            </a:r>
          </a:p>
          <a:p>
            <a:endParaRPr lang="pt-BR" sz="2400" dirty="0">
              <a:latin typeface="Calibri" panose="020F0502020204030204" pitchFamily="34" charset="0"/>
              <a:cs typeface="Calibri" panose="020F0502020204030204" pitchFamily="34" charset="0"/>
            </a:endParaRPr>
          </a:p>
          <a:p>
            <a:r>
              <a:rPr lang="pt-BR" sz="2400" dirty="0">
                <a:latin typeface="Calibri" panose="020F0502020204030204" pitchFamily="34" charset="0"/>
                <a:cs typeface="Calibri" panose="020F0502020204030204" pitchFamily="34" charset="0"/>
              </a:rPr>
              <a:t>Lembram do consenso no nível de código? </a:t>
            </a:r>
          </a:p>
          <a:p>
            <a:endParaRPr lang="pt-BR" sz="2400" dirty="0">
              <a:latin typeface="Calibri" panose="020F0502020204030204" pitchFamily="34" charset="0"/>
              <a:cs typeface="Calibri" panose="020F0502020204030204" pitchFamily="34" charset="0"/>
            </a:endParaRPr>
          </a:p>
          <a:p>
            <a:r>
              <a:rPr lang="pt-BR" sz="2400" dirty="0">
                <a:latin typeface="Calibri" panose="020F0502020204030204" pitchFamily="34" charset="0"/>
                <a:cs typeface="Calibri" panose="020F0502020204030204" pitchFamily="34" charset="0"/>
              </a:rPr>
              <a:t>Os códigos das blockchains são abertos, ou seja, open-</a:t>
            </a:r>
            <a:r>
              <a:rPr lang="pt-BR" sz="2400" dirty="0" err="1">
                <a:latin typeface="Calibri" panose="020F0502020204030204" pitchFamily="34" charset="0"/>
                <a:cs typeface="Calibri" panose="020F0502020204030204" pitchFamily="34" charset="0"/>
              </a:rPr>
              <a:t>source</a:t>
            </a:r>
            <a:r>
              <a:rPr lang="pt-BR" sz="2400" dirty="0">
                <a:latin typeface="Calibri" panose="020F0502020204030204" pitchFamily="34" charset="0"/>
                <a:cs typeface="Calibri" panose="020F0502020204030204" pitchFamily="34" charset="0"/>
              </a:rPr>
              <a:t>. </a:t>
            </a:r>
          </a:p>
          <a:p>
            <a:endParaRPr lang="pt-BR" sz="2400" dirty="0">
              <a:latin typeface="Calibri" panose="020F0502020204030204" pitchFamily="34" charset="0"/>
              <a:cs typeface="Calibri" panose="020F0502020204030204" pitchFamily="34" charset="0"/>
            </a:endParaRPr>
          </a:p>
          <a:p>
            <a:r>
              <a:rPr lang="pt-BR" sz="2400" dirty="0">
                <a:latin typeface="Calibri" panose="020F0502020204030204" pitchFamily="34" charset="0"/>
                <a:cs typeface="Calibri" panose="020F0502020204030204" pitchFamily="34" charset="0"/>
              </a:rPr>
              <a:t>Os desenvolvedores podem ver uma falha ou uma melhoria e sugerir para a comunidade a correção.</a:t>
            </a:r>
          </a:p>
          <a:p>
            <a:endParaRPr lang="pt-BR" sz="2400" dirty="0">
              <a:latin typeface="Calibri" panose="020F0502020204030204" pitchFamily="34" charset="0"/>
              <a:cs typeface="Calibri" panose="020F0502020204030204" pitchFamily="34" charset="0"/>
            </a:endParaRPr>
          </a:p>
          <a:p>
            <a:r>
              <a:rPr lang="pt-BR" sz="2400" dirty="0">
                <a:latin typeface="Calibri" panose="020F0502020204030204" pitchFamily="34" charset="0"/>
                <a:cs typeface="Calibri" panose="020F0502020204030204" pitchFamily="34" charset="0"/>
              </a:rPr>
              <a:t>Dependendo do consenso vemos um soft </a:t>
            </a:r>
            <a:r>
              <a:rPr lang="pt-BR" sz="2400" dirty="0" err="1">
                <a:latin typeface="Calibri" panose="020F0502020204030204" pitchFamily="34" charset="0"/>
                <a:cs typeface="Calibri" panose="020F0502020204030204" pitchFamily="34" charset="0"/>
              </a:rPr>
              <a:t>fork</a:t>
            </a:r>
            <a:r>
              <a:rPr lang="pt-BR" sz="2400" dirty="0">
                <a:latin typeface="Calibri" panose="020F0502020204030204" pitchFamily="34" charset="0"/>
                <a:cs typeface="Calibri" panose="020F0502020204030204" pitchFamily="34" charset="0"/>
              </a:rPr>
              <a:t> ou um hard </a:t>
            </a:r>
            <a:r>
              <a:rPr lang="pt-BR" sz="2400" dirty="0" err="1">
                <a:latin typeface="Calibri" panose="020F0502020204030204" pitchFamily="34" charset="0"/>
                <a:cs typeface="Calibri" panose="020F0502020204030204" pitchFamily="34" charset="0"/>
              </a:rPr>
              <a:t>fork</a:t>
            </a:r>
            <a:r>
              <a:rPr lang="pt-BR" sz="2400" dirty="0">
                <a:latin typeface="Calibri" panose="020F0502020204030204" pitchFamily="34" charset="0"/>
                <a:cs typeface="Calibri" panose="020F0502020204030204" pitchFamily="34" charset="0"/>
              </a:rPr>
              <a:t>.</a:t>
            </a:r>
          </a:p>
        </p:txBody>
      </p:sp>
    </p:spTree>
    <p:extLst>
      <p:ext uri="{BB962C8B-B14F-4D97-AF65-F5344CB8AC3E}">
        <p14:creationId xmlns:p14="http://schemas.microsoft.com/office/powerpoint/2010/main" val="290013750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smtClean="0">
                <a:solidFill>
                  <a:srgbClr val="EA4E60"/>
                </a:solidFill>
              </a:rPr>
              <a:t>121</a:t>
            </a:fld>
            <a:r>
              <a:rPr lang="en-US"/>
              <a:t>]</a:t>
            </a:r>
            <a:endParaRPr/>
          </a:p>
        </p:txBody>
      </p:sp>
      <p:sp>
        <p:nvSpPr>
          <p:cNvPr id="2" name="Retângulo 1"/>
          <p:cNvSpPr/>
          <p:nvPr/>
        </p:nvSpPr>
        <p:spPr>
          <a:xfrm>
            <a:off x="246433" y="472386"/>
            <a:ext cx="8489004" cy="4154984"/>
          </a:xfrm>
          <a:prstGeom prst="rect">
            <a:avLst/>
          </a:prstGeom>
        </p:spPr>
        <p:txBody>
          <a:bodyPr wrap="square">
            <a:spAutoFit/>
          </a:bodyPr>
          <a:lstStyle/>
          <a:p>
            <a:endParaRPr lang="pt-BR" sz="2400" dirty="0">
              <a:latin typeface="Calibri" panose="020F0502020204030204" pitchFamily="34" charset="0"/>
              <a:cs typeface="Calibri" panose="020F0502020204030204" pitchFamily="34" charset="0"/>
            </a:endParaRPr>
          </a:p>
          <a:p>
            <a:r>
              <a:rPr lang="pt-BR" sz="2400" dirty="0">
                <a:solidFill>
                  <a:srgbClr val="EA4E60"/>
                </a:solidFill>
                <a:latin typeface="Calibri" panose="020F0502020204030204" pitchFamily="34" charset="0"/>
                <a:cs typeface="Calibri" panose="020F0502020204030204" pitchFamily="34" charset="0"/>
              </a:rPr>
              <a:t>SOFT FORK</a:t>
            </a:r>
          </a:p>
          <a:p>
            <a:r>
              <a:rPr lang="pt-BR" sz="2400" dirty="0">
                <a:latin typeface="Calibri" panose="020F0502020204030204" pitchFamily="34" charset="0"/>
                <a:cs typeface="Calibri" panose="020F0502020204030204" pitchFamily="34" charset="0"/>
              </a:rPr>
              <a:t>Chegamos em um consenso, todos concordaram e vamos atualizar a aplicação, são coisas mais tranquilas mais operacionais.</a:t>
            </a:r>
          </a:p>
          <a:p>
            <a:endParaRPr lang="pt-BR" sz="2400" dirty="0">
              <a:latin typeface="Calibri" panose="020F0502020204030204" pitchFamily="34" charset="0"/>
              <a:cs typeface="Calibri" panose="020F0502020204030204" pitchFamily="34" charset="0"/>
            </a:endParaRPr>
          </a:p>
          <a:p>
            <a:r>
              <a:rPr lang="pt-BR" sz="2400" dirty="0">
                <a:solidFill>
                  <a:srgbClr val="EA4E60"/>
                </a:solidFill>
                <a:latin typeface="Calibri" panose="020F0502020204030204" pitchFamily="34" charset="0"/>
                <a:cs typeface="Calibri" panose="020F0502020204030204" pitchFamily="34" charset="0"/>
              </a:rPr>
              <a:t>HARD FORK</a:t>
            </a:r>
            <a:endParaRPr lang="pt-BR" sz="2400" dirty="0">
              <a:latin typeface="Calibri" panose="020F0502020204030204" pitchFamily="34" charset="0"/>
              <a:cs typeface="Calibri" panose="020F0502020204030204" pitchFamily="34" charset="0"/>
            </a:endParaRPr>
          </a:p>
          <a:p>
            <a:r>
              <a:rPr lang="pt-BR" sz="2400" dirty="0">
                <a:latin typeface="Calibri" panose="020F0502020204030204" pitchFamily="34" charset="0"/>
                <a:cs typeface="Calibri" panose="020F0502020204030204" pitchFamily="34" charset="0"/>
              </a:rPr>
              <a:t>Quando normalmente os desenvolvedores tem atualizações em um nível de programação mais densa e para fazer essa atualização você bifurcar a rede. </a:t>
            </a:r>
          </a:p>
          <a:p>
            <a:endParaRPr lang="pt-BR" sz="2400" dirty="0">
              <a:latin typeface="Calibri" panose="020F0502020204030204" pitchFamily="34" charset="0"/>
              <a:cs typeface="Calibri" panose="020F0502020204030204" pitchFamily="34" charset="0"/>
            </a:endParaRPr>
          </a:p>
          <a:p>
            <a:r>
              <a:rPr lang="pt-BR" sz="2400" dirty="0">
                <a:latin typeface="Calibri" panose="020F0502020204030204" pitchFamily="34" charset="0"/>
                <a:cs typeface="Calibri" panose="020F0502020204030204" pitchFamily="34" charset="0"/>
              </a:rPr>
              <a:t>Uma blockchain se transforma em duas sequências.</a:t>
            </a:r>
          </a:p>
        </p:txBody>
      </p:sp>
    </p:spTree>
    <p:extLst>
      <p:ext uri="{BB962C8B-B14F-4D97-AF65-F5344CB8AC3E}">
        <p14:creationId xmlns:p14="http://schemas.microsoft.com/office/powerpoint/2010/main" val="368592760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smtClean="0">
                <a:solidFill>
                  <a:srgbClr val="EA4E60"/>
                </a:solidFill>
              </a:rPr>
              <a:t>122</a:t>
            </a:fld>
            <a:r>
              <a:rPr lang="en-US"/>
              <a:t>]</a:t>
            </a:r>
            <a:endParaRPr/>
          </a:p>
        </p:txBody>
      </p:sp>
      <p:pic>
        <p:nvPicPr>
          <p:cNvPr id="1026" name="Picture 2" descr="Cuál es la diferencia entre un hard fork y un soft fork? | xcoins.co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44969" y="148794"/>
            <a:ext cx="4668154" cy="4668155"/>
          </a:xfrm>
          <a:prstGeom prst="rect">
            <a:avLst/>
          </a:prstGeom>
          <a:noFill/>
          <a:extLst>
            <a:ext uri="{909E8E84-426E-40DD-AFC4-6F175D3DCCD1}">
              <a14:hiddenFill xmlns:a14="http://schemas.microsoft.com/office/drawing/2010/main">
                <a:solidFill>
                  <a:srgbClr val="FFFFFF"/>
                </a:solidFill>
              </a14:hiddenFill>
            </a:ext>
          </a:extLst>
        </p:spPr>
      </p:pic>
      <p:sp>
        <p:nvSpPr>
          <p:cNvPr id="4" name="Retângulo 3"/>
          <p:cNvSpPr/>
          <p:nvPr/>
        </p:nvSpPr>
        <p:spPr>
          <a:xfrm>
            <a:off x="2156298" y="4831235"/>
            <a:ext cx="4572000" cy="215444"/>
          </a:xfrm>
          <a:prstGeom prst="rect">
            <a:avLst/>
          </a:prstGeom>
        </p:spPr>
        <p:txBody>
          <a:bodyPr>
            <a:spAutoFit/>
          </a:bodyPr>
          <a:lstStyle/>
          <a:p>
            <a:r>
              <a:rPr lang="pt-BR" sz="800" dirty="0">
                <a:latin typeface="Calibri" panose="020F0502020204030204" pitchFamily="34" charset="0"/>
                <a:cs typeface="Calibri" panose="020F0502020204030204" pitchFamily="34" charset="0"/>
              </a:rPr>
              <a:t>https://xcoins.com/es/blog/cual-es-la-diferencia-entre-un-hard-fork-y-un-soft-fork/</a:t>
            </a:r>
          </a:p>
        </p:txBody>
      </p:sp>
    </p:spTree>
    <p:extLst>
      <p:ext uri="{BB962C8B-B14F-4D97-AF65-F5344CB8AC3E}">
        <p14:creationId xmlns:p14="http://schemas.microsoft.com/office/powerpoint/2010/main" val="248470321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smtClean="0">
                <a:solidFill>
                  <a:srgbClr val="EA4E60"/>
                </a:solidFill>
              </a:rPr>
              <a:t>123</a:t>
            </a:fld>
            <a:r>
              <a:rPr lang="en-US"/>
              <a:t>]</a:t>
            </a:r>
            <a:endParaRPr/>
          </a:p>
        </p:txBody>
      </p:sp>
      <p:sp>
        <p:nvSpPr>
          <p:cNvPr id="4" name="Retângulo 3"/>
          <p:cNvSpPr/>
          <p:nvPr/>
        </p:nvSpPr>
        <p:spPr>
          <a:xfrm>
            <a:off x="419669" y="386269"/>
            <a:ext cx="2210862" cy="707886"/>
          </a:xfrm>
          <a:prstGeom prst="rect">
            <a:avLst/>
          </a:prstGeom>
        </p:spPr>
        <p:txBody>
          <a:bodyPr wrap="none">
            <a:spAutoFit/>
          </a:bodyPr>
          <a:lstStyle/>
          <a:p>
            <a:r>
              <a:rPr lang="pt-BR" sz="4000" dirty="0">
                <a:solidFill>
                  <a:srgbClr val="EA4E60"/>
                </a:solidFill>
                <a:latin typeface="Calibri" panose="020F0502020204030204" pitchFamily="34" charset="0"/>
                <a:cs typeface="Calibri" panose="020F0502020204030204" pitchFamily="34" charset="0"/>
              </a:rPr>
              <a:t>EXEMPLO</a:t>
            </a:r>
          </a:p>
        </p:txBody>
      </p:sp>
      <p:sp>
        <p:nvSpPr>
          <p:cNvPr id="2" name="Retângulo 1"/>
          <p:cNvSpPr/>
          <p:nvPr/>
        </p:nvSpPr>
        <p:spPr>
          <a:xfrm>
            <a:off x="419669" y="1044267"/>
            <a:ext cx="7952604" cy="3416320"/>
          </a:xfrm>
          <a:prstGeom prst="rect">
            <a:avLst/>
          </a:prstGeom>
        </p:spPr>
        <p:txBody>
          <a:bodyPr wrap="square">
            <a:spAutoFit/>
          </a:bodyPr>
          <a:lstStyle/>
          <a:p>
            <a:r>
              <a:rPr lang="pt-BR" sz="2400" dirty="0" err="1">
                <a:latin typeface="Calibri" panose="020F0502020204030204" pitchFamily="34" charset="0"/>
                <a:cs typeface="Calibri" panose="020F0502020204030204" pitchFamily="34" charset="0"/>
              </a:rPr>
              <a:t>Bitcoin</a:t>
            </a:r>
            <a:r>
              <a:rPr lang="pt-BR" sz="2400" dirty="0">
                <a:latin typeface="Calibri" panose="020F0502020204030204" pitchFamily="34" charset="0"/>
                <a:cs typeface="Calibri" panose="020F0502020204030204" pitchFamily="34" charset="0"/>
              </a:rPr>
              <a:t> e </a:t>
            </a:r>
            <a:r>
              <a:rPr lang="pt-BR" sz="2400" dirty="0" err="1">
                <a:latin typeface="Calibri" panose="020F0502020204030204" pitchFamily="34" charset="0"/>
                <a:cs typeface="Calibri" panose="020F0502020204030204" pitchFamily="34" charset="0"/>
              </a:rPr>
              <a:t>Bitcoin</a:t>
            </a:r>
            <a:r>
              <a:rPr lang="pt-BR" sz="2400" dirty="0">
                <a:latin typeface="Calibri" panose="020F0502020204030204" pitchFamily="34" charset="0"/>
                <a:cs typeface="Calibri" panose="020F0502020204030204" pitchFamily="34" charset="0"/>
              </a:rPr>
              <a:t> Cash </a:t>
            </a:r>
          </a:p>
          <a:p>
            <a:endParaRPr lang="pt-BR" sz="2400" dirty="0">
              <a:latin typeface="Calibri" panose="020F0502020204030204" pitchFamily="34" charset="0"/>
              <a:cs typeface="Calibri" panose="020F0502020204030204" pitchFamily="34" charset="0"/>
            </a:endParaRPr>
          </a:p>
          <a:p>
            <a:r>
              <a:rPr lang="pt-BR" sz="2400" dirty="0" err="1">
                <a:latin typeface="Calibri" panose="020F0502020204030204" pitchFamily="34" charset="0"/>
                <a:cs typeface="Calibri" panose="020F0502020204030204" pitchFamily="34" charset="0"/>
              </a:rPr>
              <a:t>Bitcoin</a:t>
            </a:r>
            <a:r>
              <a:rPr lang="pt-BR" sz="2400" dirty="0">
                <a:latin typeface="Calibri" panose="020F0502020204030204" pitchFamily="34" charset="0"/>
                <a:cs typeface="Calibri" panose="020F0502020204030204" pitchFamily="34" charset="0"/>
              </a:rPr>
              <a:t> Cash foi um hard </a:t>
            </a:r>
            <a:r>
              <a:rPr lang="pt-BR" sz="2400" dirty="0" err="1">
                <a:latin typeface="Calibri" panose="020F0502020204030204" pitchFamily="34" charset="0"/>
                <a:cs typeface="Calibri" panose="020F0502020204030204" pitchFamily="34" charset="0"/>
              </a:rPr>
              <a:t>fork</a:t>
            </a:r>
            <a:r>
              <a:rPr lang="pt-BR" sz="2400" dirty="0">
                <a:latin typeface="Calibri" panose="020F0502020204030204" pitchFamily="34" charset="0"/>
                <a:cs typeface="Calibri" panose="020F0502020204030204" pitchFamily="34" charset="0"/>
              </a:rPr>
              <a:t>, pois eles (</a:t>
            </a:r>
            <a:r>
              <a:rPr lang="pt-BR" sz="2400" dirty="0" err="1">
                <a:latin typeface="Calibri" panose="020F0502020204030204" pitchFamily="34" charset="0"/>
                <a:cs typeface="Calibri" panose="020F0502020204030204" pitchFamily="34" charset="0"/>
              </a:rPr>
              <a:t>DEVs</a:t>
            </a:r>
            <a:r>
              <a:rPr lang="pt-BR" sz="2400" dirty="0">
                <a:latin typeface="Calibri" panose="020F0502020204030204" pitchFamily="34" charset="0"/>
                <a:cs typeface="Calibri" panose="020F0502020204030204" pitchFamily="34" charset="0"/>
              </a:rPr>
              <a:t>) queriam aumentar a capacidade de armazenamento dos blocos, no entanto, não entraram em um consenso.</a:t>
            </a:r>
          </a:p>
          <a:p>
            <a:endParaRPr lang="pt-BR" sz="2400" dirty="0">
              <a:latin typeface="Calibri" panose="020F0502020204030204" pitchFamily="34" charset="0"/>
              <a:cs typeface="Calibri" panose="020F0502020204030204" pitchFamily="34" charset="0"/>
            </a:endParaRPr>
          </a:p>
          <a:p>
            <a:r>
              <a:rPr lang="pt-BR" sz="2400" dirty="0">
                <a:latin typeface="Calibri" panose="020F0502020204030204" pitchFamily="34" charset="0"/>
                <a:cs typeface="Calibri" panose="020F0502020204030204" pitchFamily="34" charset="0"/>
              </a:rPr>
              <a:t>A rede original do </a:t>
            </a:r>
            <a:r>
              <a:rPr lang="pt-BR" sz="2400" dirty="0" err="1">
                <a:latin typeface="Calibri" panose="020F0502020204030204" pitchFamily="34" charset="0"/>
                <a:cs typeface="Calibri" panose="020F0502020204030204" pitchFamily="34" charset="0"/>
              </a:rPr>
              <a:t>bitcoin</a:t>
            </a:r>
            <a:r>
              <a:rPr lang="pt-BR" sz="2400" dirty="0">
                <a:latin typeface="Calibri" panose="020F0502020204030204" pitchFamily="34" charset="0"/>
                <a:cs typeface="Calibri" panose="020F0502020204030204" pitchFamily="34" charset="0"/>
              </a:rPr>
              <a:t> ficou a mesma e bifurcaram sendo assim a rede secundária passou a existir com a melhoria almejada.</a:t>
            </a:r>
          </a:p>
        </p:txBody>
      </p:sp>
      <p:pic>
        <p:nvPicPr>
          <p:cNvPr id="4098" name="Picture 2" descr="BT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39506" y="386269"/>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BCH"/>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40937" y="386269"/>
            <a:ext cx="60960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162306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smtClean="0">
                <a:solidFill>
                  <a:srgbClr val="EA4E60"/>
                </a:solidFill>
              </a:rPr>
              <a:t>124</a:t>
            </a:fld>
            <a:r>
              <a:rPr lang="en-US"/>
              <a:t>]</a:t>
            </a:r>
            <a:endParaRPr/>
          </a:p>
        </p:txBody>
      </p:sp>
      <p:sp>
        <p:nvSpPr>
          <p:cNvPr id="4" name="Retângulo 3"/>
          <p:cNvSpPr/>
          <p:nvPr/>
        </p:nvSpPr>
        <p:spPr>
          <a:xfrm>
            <a:off x="419669" y="431665"/>
            <a:ext cx="2210862" cy="707886"/>
          </a:xfrm>
          <a:prstGeom prst="rect">
            <a:avLst/>
          </a:prstGeom>
        </p:spPr>
        <p:txBody>
          <a:bodyPr wrap="none">
            <a:spAutoFit/>
          </a:bodyPr>
          <a:lstStyle/>
          <a:p>
            <a:r>
              <a:rPr lang="pt-BR" sz="4000" dirty="0">
                <a:solidFill>
                  <a:srgbClr val="EA4E60"/>
                </a:solidFill>
                <a:latin typeface="Calibri" panose="020F0502020204030204" pitchFamily="34" charset="0"/>
                <a:cs typeface="Calibri" panose="020F0502020204030204" pitchFamily="34" charset="0"/>
              </a:rPr>
              <a:t>EXEMPLO</a:t>
            </a:r>
          </a:p>
        </p:txBody>
      </p:sp>
      <p:sp>
        <p:nvSpPr>
          <p:cNvPr id="2" name="Retângulo 1"/>
          <p:cNvSpPr/>
          <p:nvPr/>
        </p:nvSpPr>
        <p:spPr>
          <a:xfrm>
            <a:off x="419669" y="1403715"/>
            <a:ext cx="7842357" cy="3046988"/>
          </a:xfrm>
          <a:prstGeom prst="rect">
            <a:avLst/>
          </a:prstGeom>
        </p:spPr>
        <p:txBody>
          <a:bodyPr wrap="square">
            <a:spAutoFit/>
          </a:bodyPr>
          <a:lstStyle/>
          <a:p>
            <a:r>
              <a:rPr lang="pt-BR" sz="2400" dirty="0">
                <a:latin typeface="Calibri" panose="020F0502020204030204" pitchFamily="34" charset="0"/>
                <a:cs typeface="Calibri" panose="020F0502020204030204" pitchFamily="34" charset="0"/>
              </a:rPr>
              <a:t>Ethereum e Ethereum Classic. </a:t>
            </a:r>
          </a:p>
          <a:p>
            <a:endParaRPr lang="pt-BR" sz="2400" dirty="0">
              <a:latin typeface="Calibri" panose="020F0502020204030204" pitchFamily="34" charset="0"/>
              <a:cs typeface="Calibri" panose="020F0502020204030204" pitchFamily="34" charset="0"/>
            </a:endParaRPr>
          </a:p>
          <a:p>
            <a:r>
              <a:rPr lang="pt-BR" sz="2400" dirty="0">
                <a:latin typeface="Calibri" panose="020F0502020204030204" pitchFamily="34" charset="0"/>
                <a:cs typeface="Calibri" panose="020F0502020204030204" pitchFamily="34" charset="0"/>
              </a:rPr>
              <a:t>O Ethereum Classic foi formado após um </a:t>
            </a:r>
            <a:r>
              <a:rPr lang="pt-BR" sz="2400" dirty="0" err="1">
                <a:latin typeface="Calibri" panose="020F0502020204030204" pitchFamily="34" charset="0"/>
                <a:cs typeface="Calibri" panose="020F0502020204030204" pitchFamily="34" charset="0"/>
              </a:rPr>
              <a:t>hack</a:t>
            </a:r>
            <a:r>
              <a:rPr lang="pt-BR" sz="2400" dirty="0">
                <a:latin typeface="Calibri" panose="020F0502020204030204" pitchFamily="34" charset="0"/>
                <a:cs typeface="Calibri" panose="020F0502020204030204" pitchFamily="34" charset="0"/>
              </a:rPr>
              <a:t> em 2016, quando a comunidade Ethereum discordou sobre compensar os usuários afetados na rede. A blockchain original foi dividida em duas com o Ethereum Classic permanecendo como a cadeia original “imutável” e o Ethereum continuando como um hard </a:t>
            </a:r>
            <a:r>
              <a:rPr lang="pt-BR" sz="2400" dirty="0" err="1">
                <a:latin typeface="Calibri" panose="020F0502020204030204" pitchFamily="34" charset="0"/>
                <a:cs typeface="Calibri" panose="020F0502020204030204" pitchFamily="34" charset="0"/>
              </a:rPr>
              <a:t>fork</a:t>
            </a:r>
            <a:r>
              <a:rPr lang="pt-BR" sz="2400" dirty="0">
                <a:latin typeface="Calibri" panose="020F0502020204030204" pitchFamily="34" charset="0"/>
                <a:cs typeface="Calibri" panose="020F0502020204030204" pitchFamily="34" charset="0"/>
              </a:rPr>
              <a:t> sob a orientação de </a:t>
            </a:r>
            <a:r>
              <a:rPr lang="pt-BR" sz="2400" dirty="0" err="1">
                <a:latin typeface="Calibri" panose="020F0502020204030204" pitchFamily="34" charset="0"/>
                <a:cs typeface="Calibri" panose="020F0502020204030204" pitchFamily="34" charset="0"/>
              </a:rPr>
              <a:t>Vitalik</a:t>
            </a:r>
            <a:r>
              <a:rPr lang="pt-BR" sz="2400" dirty="0">
                <a:latin typeface="Calibri" panose="020F0502020204030204" pitchFamily="34" charset="0"/>
                <a:cs typeface="Calibri" panose="020F0502020204030204" pitchFamily="34" charset="0"/>
              </a:rPr>
              <a:t> </a:t>
            </a:r>
            <a:r>
              <a:rPr lang="pt-BR" sz="2400" dirty="0" err="1">
                <a:latin typeface="Calibri" panose="020F0502020204030204" pitchFamily="34" charset="0"/>
                <a:cs typeface="Calibri" panose="020F0502020204030204" pitchFamily="34" charset="0"/>
              </a:rPr>
              <a:t>Buterin</a:t>
            </a:r>
            <a:r>
              <a:rPr lang="pt-BR" sz="2400" dirty="0">
                <a:latin typeface="Calibri" panose="020F0502020204030204" pitchFamily="34" charset="0"/>
                <a:cs typeface="Calibri" panose="020F0502020204030204" pitchFamily="34" charset="0"/>
              </a:rPr>
              <a:t>.</a:t>
            </a:r>
          </a:p>
        </p:txBody>
      </p:sp>
      <p:pic>
        <p:nvPicPr>
          <p:cNvPr id="6146" name="Picture 2" descr="ETH"/>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34962" y="480808"/>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ETC"/>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75303" y="480808"/>
            <a:ext cx="60960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587283"/>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smtClean="0">
                <a:solidFill>
                  <a:srgbClr val="EA4E60"/>
                </a:solidFill>
              </a:rPr>
              <a:t>125</a:t>
            </a:fld>
            <a:r>
              <a:rPr lang="en-US"/>
              <a:t>]</a:t>
            </a:r>
            <a:endParaRPr/>
          </a:p>
        </p:txBody>
      </p:sp>
      <p:sp>
        <p:nvSpPr>
          <p:cNvPr id="4" name="Retângulo 3"/>
          <p:cNvSpPr/>
          <p:nvPr/>
        </p:nvSpPr>
        <p:spPr>
          <a:xfrm>
            <a:off x="419669" y="431665"/>
            <a:ext cx="1980029" cy="707886"/>
          </a:xfrm>
          <a:prstGeom prst="rect">
            <a:avLst/>
          </a:prstGeom>
        </p:spPr>
        <p:txBody>
          <a:bodyPr wrap="none">
            <a:spAutoFit/>
          </a:bodyPr>
          <a:lstStyle/>
          <a:p>
            <a:r>
              <a:rPr lang="pt-BR" sz="4000" dirty="0">
                <a:solidFill>
                  <a:srgbClr val="EA4E60"/>
                </a:solidFill>
                <a:latin typeface="Calibri" panose="020F0502020204030204" pitchFamily="34" charset="0"/>
                <a:cs typeface="Calibri" panose="020F0502020204030204" pitchFamily="34" charset="0"/>
              </a:rPr>
              <a:t>Exemplo</a:t>
            </a:r>
          </a:p>
        </p:txBody>
      </p:sp>
      <p:sp>
        <p:nvSpPr>
          <p:cNvPr id="2" name="Retângulo 1"/>
          <p:cNvSpPr/>
          <p:nvPr/>
        </p:nvSpPr>
        <p:spPr>
          <a:xfrm>
            <a:off x="419669" y="1314704"/>
            <a:ext cx="7304093" cy="2523768"/>
          </a:xfrm>
          <a:prstGeom prst="rect">
            <a:avLst/>
          </a:prstGeom>
        </p:spPr>
        <p:txBody>
          <a:bodyPr wrap="square">
            <a:spAutoFit/>
          </a:bodyPr>
          <a:lstStyle/>
          <a:p>
            <a:r>
              <a:rPr lang="pt-BR" sz="2400" dirty="0">
                <a:latin typeface="Calibri" panose="020F0502020204030204" pitchFamily="34" charset="0"/>
                <a:cs typeface="Calibri" panose="020F0502020204030204" pitchFamily="34" charset="0"/>
              </a:rPr>
              <a:t>Luna e Luna Classic</a:t>
            </a:r>
          </a:p>
          <a:p>
            <a:endParaRPr lang="pt-BR" sz="2400" dirty="0">
              <a:latin typeface="Calibri" panose="020F0502020204030204" pitchFamily="34" charset="0"/>
              <a:cs typeface="Calibri" panose="020F0502020204030204" pitchFamily="34" charset="0"/>
            </a:endParaRPr>
          </a:p>
          <a:p>
            <a:r>
              <a:rPr lang="pt-BR" sz="2400" dirty="0">
                <a:latin typeface="Calibri" panose="020F0502020204030204" pitchFamily="34" charset="0"/>
                <a:cs typeface="Calibri" panose="020F0502020204030204" pitchFamily="34" charset="0"/>
              </a:rPr>
              <a:t>Em 6 de maio de 2022, LUNA, agora LUNC (Luna Classic), começou a perder valor de forma significativa e abrupta, prejudicando assim a cobertura da UST, uma </a:t>
            </a:r>
            <a:r>
              <a:rPr lang="pt-BR" sz="2400" dirty="0" err="1">
                <a:latin typeface="Calibri" panose="020F0502020204030204" pitchFamily="34" charset="0"/>
                <a:cs typeface="Calibri" panose="020F0502020204030204" pitchFamily="34" charset="0"/>
              </a:rPr>
              <a:t>stablecoin</a:t>
            </a:r>
            <a:r>
              <a:rPr lang="pt-BR" sz="2400" dirty="0">
                <a:latin typeface="Calibri" panose="020F0502020204030204" pitchFamily="34" charset="0"/>
                <a:cs typeface="Calibri" panose="020F0502020204030204" pitchFamily="34" charset="0"/>
              </a:rPr>
              <a:t> algorítmica na qual o ecossistema foi construído.</a:t>
            </a:r>
          </a:p>
          <a:p>
            <a:endParaRPr lang="pt-BR" dirty="0"/>
          </a:p>
        </p:txBody>
      </p:sp>
      <p:pic>
        <p:nvPicPr>
          <p:cNvPr id="7172" name="Picture 4" descr="LUN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26400" y="480808"/>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descr="LUNC"/>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44562" y="480808"/>
            <a:ext cx="60960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445926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smtClean="0">
                <a:solidFill>
                  <a:srgbClr val="EA4E60"/>
                </a:solidFill>
              </a:rPr>
              <a:t>126</a:t>
            </a:fld>
            <a:r>
              <a:rPr lang="en-US"/>
              <a:t>]</a:t>
            </a:r>
            <a:endParaRPr/>
          </a:p>
        </p:txBody>
      </p:sp>
      <p:sp>
        <p:nvSpPr>
          <p:cNvPr id="4" name="Retângulo 3"/>
          <p:cNvSpPr/>
          <p:nvPr/>
        </p:nvSpPr>
        <p:spPr>
          <a:xfrm>
            <a:off x="419669" y="1527966"/>
            <a:ext cx="4572000" cy="1938992"/>
          </a:xfrm>
          <a:prstGeom prst="rect">
            <a:avLst/>
          </a:prstGeom>
        </p:spPr>
        <p:txBody>
          <a:bodyPr>
            <a:spAutoFit/>
          </a:bodyPr>
          <a:lstStyle/>
          <a:p>
            <a:pPr marL="285750" indent="-285750">
              <a:buFont typeface="Arial" panose="020B0604020202020204" pitchFamily="34" charset="0"/>
              <a:buChar char="•"/>
            </a:pPr>
            <a:r>
              <a:rPr lang="pt-BR" sz="2400" dirty="0">
                <a:latin typeface="Calibri" panose="020F0502020204030204" pitchFamily="34" charset="0"/>
                <a:cs typeface="Calibri" panose="020F0502020204030204" pitchFamily="34" charset="0"/>
              </a:rPr>
              <a:t>Adicionar nova funcionalidade;</a:t>
            </a:r>
          </a:p>
          <a:p>
            <a:pPr marL="285750" indent="-285750">
              <a:buFont typeface="Arial" panose="020B0604020202020204" pitchFamily="34" charset="0"/>
              <a:buChar char="•"/>
            </a:pPr>
            <a:endParaRPr lang="pt-BR" sz="24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pt-BR" sz="2400" dirty="0">
                <a:latin typeface="Calibri" panose="020F0502020204030204" pitchFamily="34" charset="0"/>
                <a:cs typeface="Calibri" panose="020F0502020204030204" pitchFamily="34" charset="0"/>
              </a:rPr>
              <a:t>Corrigir problemas de segurança;</a:t>
            </a:r>
          </a:p>
          <a:p>
            <a:pPr marL="285750" indent="-285750">
              <a:buFont typeface="Arial" panose="020B0604020202020204" pitchFamily="34" charset="0"/>
              <a:buChar char="•"/>
            </a:pPr>
            <a:endParaRPr lang="pt-BR" sz="24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pt-BR" sz="2400" dirty="0">
                <a:latin typeface="Calibri" panose="020F0502020204030204" pitchFamily="34" charset="0"/>
                <a:cs typeface="Calibri" panose="020F0502020204030204" pitchFamily="34" charset="0"/>
              </a:rPr>
              <a:t>Transações reversas.</a:t>
            </a:r>
          </a:p>
        </p:txBody>
      </p:sp>
      <p:sp>
        <p:nvSpPr>
          <p:cNvPr id="6" name="Retângulo 5"/>
          <p:cNvSpPr/>
          <p:nvPr/>
        </p:nvSpPr>
        <p:spPr>
          <a:xfrm>
            <a:off x="419669" y="431665"/>
            <a:ext cx="7915950" cy="707886"/>
          </a:xfrm>
          <a:prstGeom prst="rect">
            <a:avLst/>
          </a:prstGeom>
        </p:spPr>
        <p:txBody>
          <a:bodyPr wrap="none">
            <a:spAutoFit/>
          </a:bodyPr>
          <a:lstStyle/>
          <a:p>
            <a:r>
              <a:rPr lang="pt-BR" sz="4000" dirty="0">
                <a:solidFill>
                  <a:srgbClr val="EA4E60"/>
                </a:solidFill>
                <a:latin typeface="Calibri" panose="020F0502020204030204" pitchFamily="34" charset="0"/>
                <a:cs typeface="Calibri" panose="020F0502020204030204" pitchFamily="34" charset="0"/>
              </a:rPr>
              <a:t>Razões para a ocorrência de um </a:t>
            </a:r>
            <a:r>
              <a:rPr lang="pt-BR" sz="4000" dirty="0" err="1">
                <a:solidFill>
                  <a:srgbClr val="EA4E60"/>
                </a:solidFill>
                <a:latin typeface="Calibri" panose="020F0502020204030204" pitchFamily="34" charset="0"/>
                <a:cs typeface="Calibri" panose="020F0502020204030204" pitchFamily="34" charset="0"/>
              </a:rPr>
              <a:t>fork</a:t>
            </a:r>
            <a:r>
              <a:rPr lang="pt-BR" sz="4000" dirty="0">
                <a:solidFill>
                  <a:srgbClr val="EA4E60"/>
                </a:solidFill>
                <a:latin typeface="Calibri" panose="020F0502020204030204" pitchFamily="34" charset="0"/>
                <a:cs typeface="Calibri" panose="020F0502020204030204" pitchFamily="34" charset="0"/>
              </a:rPr>
              <a:t>:</a:t>
            </a:r>
          </a:p>
        </p:txBody>
      </p:sp>
    </p:spTree>
    <p:extLst>
      <p:ext uri="{BB962C8B-B14F-4D97-AF65-F5344CB8AC3E}">
        <p14:creationId xmlns:p14="http://schemas.microsoft.com/office/powerpoint/2010/main" val="4007937460"/>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smtClean="0">
                <a:solidFill>
                  <a:srgbClr val="EA4E60"/>
                </a:solidFill>
              </a:rPr>
              <a:t>127</a:t>
            </a:fld>
            <a:r>
              <a:rPr lang="en-US"/>
              <a:t>]</a:t>
            </a:r>
            <a:endParaRPr/>
          </a:p>
        </p:txBody>
      </p:sp>
      <p:sp>
        <p:nvSpPr>
          <p:cNvPr id="4" name="Retângulo 3"/>
          <p:cNvSpPr/>
          <p:nvPr/>
        </p:nvSpPr>
        <p:spPr>
          <a:xfrm>
            <a:off x="419669" y="431665"/>
            <a:ext cx="2821606" cy="707886"/>
          </a:xfrm>
          <a:prstGeom prst="rect">
            <a:avLst/>
          </a:prstGeom>
        </p:spPr>
        <p:txBody>
          <a:bodyPr wrap="none">
            <a:spAutoFit/>
          </a:bodyPr>
          <a:lstStyle/>
          <a:p>
            <a:r>
              <a:rPr lang="pt-BR" sz="4000" dirty="0">
                <a:solidFill>
                  <a:srgbClr val="EA4E60"/>
                </a:solidFill>
                <a:latin typeface="Calibri" panose="020F0502020204030204" pitchFamily="34" charset="0"/>
                <a:cs typeface="Calibri" panose="020F0502020204030204" pitchFamily="34" charset="0"/>
              </a:rPr>
              <a:t>CONCLUSÃO</a:t>
            </a:r>
          </a:p>
        </p:txBody>
      </p:sp>
      <p:sp>
        <p:nvSpPr>
          <p:cNvPr id="2" name="Retângulo 1"/>
          <p:cNvSpPr/>
          <p:nvPr/>
        </p:nvSpPr>
        <p:spPr>
          <a:xfrm>
            <a:off x="419669" y="1139551"/>
            <a:ext cx="7719140" cy="3785652"/>
          </a:xfrm>
          <a:prstGeom prst="rect">
            <a:avLst/>
          </a:prstGeom>
        </p:spPr>
        <p:txBody>
          <a:bodyPr wrap="square">
            <a:spAutoFit/>
          </a:bodyPr>
          <a:lstStyle/>
          <a:p>
            <a:r>
              <a:rPr lang="pt-BR" sz="2400" dirty="0">
                <a:latin typeface="Calibri" panose="020F0502020204030204" pitchFamily="34" charset="0"/>
                <a:cs typeface="Calibri" panose="020F0502020204030204" pitchFamily="34" charset="0"/>
              </a:rPr>
              <a:t>Hard </a:t>
            </a:r>
            <a:r>
              <a:rPr lang="pt-BR" sz="2400" dirty="0" err="1">
                <a:latin typeface="Calibri" panose="020F0502020204030204" pitchFamily="34" charset="0"/>
                <a:cs typeface="Calibri" panose="020F0502020204030204" pitchFamily="34" charset="0"/>
              </a:rPr>
              <a:t>forks</a:t>
            </a:r>
            <a:r>
              <a:rPr lang="pt-BR" sz="2400" dirty="0">
                <a:latin typeface="Calibri" panose="020F0502020204030204" pitchFamily="34" charset="0"/>
                <a:cs typeface="Calibri" panose="020F0502020204030204" pitchFamily="34" charset="0"/>
              </a:rPr>
              <a:t> geralmente envolvem brigas, no entanto, podem ser bons caso tenha consenso para melhoria do protocolo. </a:t>
            </a:r>
          </a:p>
          <a:p>
            <a:endParaRPr lang="pt-BR" sz="2400" dirty="0">
              <a:latin typeface="Calibri" panose="020F0502020204030204" pitchFamily="34" charset="0"/>
              <a:cs typeface="Calibri" panose="020F0502020204030204" pitchFamily="34" charset="0"/>
            </a:endParaRPr>
          </a:p>
          <a:p>
            <a:r>
              <a:rPr lang="pt-BR" sz="2400" dirty="0">
                <a:latin typeface="Calibri" panose="020F0502020204030204" pitchFamily="34" charset="0"/>
                <a:cs typeface="Calibri" panose="020F0502020204030204" pitchFamily="34" charset="0"/>
              </a:rPr>
              <a:t>As redes são muito parecidas e acabam se tornando "concorrentes".</a:t>
            </a:r>
          </a:p>
          <a:p>
            <a:endParaRPr lang="pt-BR" sz="2400" dirty="0">
              <a:latin typeface="Calibri" panose="020F0502020204030204" pitchFamily="34" charset="0"/>
              <a:cs typeface="Calibri" panose="020F0502020204030204" pitchFamily="34" charset="0"/>
            </a:endParaRPr>
          </a:p>
          <a:p>
            <a:r>
              <a:rPr lang="pt-BR" sz="2400" dirty="0">
                <a:latin typeface="Calibri" panose="020F0502020204030204" pitchFamily="34" charset="0"/>
                <a:cs typeface="Calibri" panose="020F0502020204030204" pitchFamily="34" charset="0"/>
              </a:rPr>
              <a:t>E caso a comunidade não acompanhe e não utilize se desperta o risco do ataque de 51%. Significa que um grupo ou indivíduo tem controle majoritário do poder de computação da rede blockchain.</a:t>
            </a:r>
          </a:p>
        </p:txBody>
      </p:sp>
    </p:spTree>
    <p:extLst>
      <p:ext uri="{BB962C8B-B14F-4D97-AF65-F5344CB8AC3E}">
        <p14:creationId xmlns:p14="http://schemas.microsoft.com/office/powerpoint/2010/main" val="2002658166"/>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193"/>
        <p:cNvGrpSpPr/>
        <p:nvPr/>
      </p:nvGrpSpPr>
      <p:grpSpPr>
        <a:xfrm>
          <a:off x="0" y="0"/>
          <a:ext cx="0" cy="0"/>
          <a:chOff x="0" y="0"/>
          <a:chExt cx="0" cy="0"/>
        </a:xfrm>
      </p:grpSpPr>
      <p:sp>
        <p:nvSpPr>
          <p:cNvPr id="196" name="Google Shape;196;p5"/>
          <p:cNvSpPr txBox="1"/>
          <p:nvPr/>
        </p:nvSpPr>
        <p:spPr>
          <a:xfrm>
            <a:off x="565525" y="1785563"/>
            <a:ext cx="7410300" cy="16137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dirty="0">
                <a:solidFill>
                  <a:srgbClr val="EA4E60"/>
                </a:solidFill>
                <a:latin typeface="Century Gothic"/>
                <a:ea typeface="Century Gothic"/>
                <a:cs typeface="Century Gothic"/>
                <a:sym typeface="Century Gothic"/>
              </a:rPr>
              <a:t>LAYERS</a:t>
            </a:r>
          </a:p>
        </p:txBody>
      </p:sp>
      <p:pic>
        <p:nvPicPr>
          <p:cNvPr id="197" name="Google Shape;197;p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198" name="Google Shape;198;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a:solidFill>
                  <a:srgbClr val="EA4E60"/>
                </a:solidFill>
              </a:rPr>
              <a:t>128</a:t>
            </a:fld>
            <a:r>
              <a:rPr lang="en-US">
                <a:solidFill>
                  <a:srgbClr val="EA4E60"/>
                </a:solidFill>
              </a:rPr>
              <a:t>]</a:t>
            </a:r>
            <a:endParaRPr>
              <a:solidFill>
                <a:srgbClr val="EA4E60"/>
              </a:solidFill>
            </a:endParaRPr>
          </a:p>
        </p:txBody>
      </p:sp>
    </p:spTree>
    <p:extLst>
      <p:ext uri="{BB962C8B-B14F-4D97-AF65-F5344CB8AC3E}">
        <p14:creationId xmlns:p14="http://schemas.microsoft.com/office/powerpoint/2010/main" val="362313912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49E91A6E-75F2-2190-BF5C-9E170F0B9E3D}"/>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smtClean="0">
                <a:solidFill>
                  <a:srgbClr val="EA4E60"/>
                </a:solidFill>
              </a:rPr>
              <a:t>129</a:t>
            </a:fld>
            <a:r>
              <a:rPr lang="en-US"/>
              <a:t>]</a:t>
            </a:r>
            <a:endParaRPr/>
          </a:p>
        </p:txBody>
      </p:sp>
      <p:sp>
        <p:nvSpPr>
          <p:cNvPr id="5" name="CaixaDeTexto 4">
            <a:extLst>
              <a:ext uri="{FF2B5EF4-FFF2-40B4-BE49-F238E27FC236}">
                <a16:creationId xmlns:a16="http://schemas.microsoft.com/office/drawing/2014/main" id="{03BE9F17-7C67-9B98-2E65-EB47BBB73E29}"/>
              </a:ext>
            </a:extLst>
          </p:cNvPr>
          <p:cNvSpPr txBox="1"/>
          <p:nvPr/>
        </p:nvSpPr>
        <p:spPr>
          <a:xfrm>
            <a:off x="2079413" y="1971585"/>
            <a:ext cx="5347547" cy="1200329"/>
          </a:xfrm>
          <a:prstGeom prst="rect">
            <a:avLst/>
          </a:prstGeom>
          <a:noFill/>
        </p:spPr>
        <p:txBody>
          <a:bodyPr wrap="square">
            <a:spAutoFit/>
          </a:bodyPr>
          <a:lstStyle/>
          <a:p>
            <a:pPr algn="ctr"/>
            <a:r>
              <a:rPr lang="pt-BR" sz="2400" dirty="0">
                <a:latin typeface="Calibri" panose="020F0502020204030204" pitchFamily="34" charset="0"/>
                <a:cs typeface="Calibri" panose="020F0502020204030204" pitchFamily="34" charset="0"/>
              </a:rPr>
              <a:t>As </a:t>
            </a:r>
            <a:r>
              <a:rPr lang="pt-BR" sz="2400" dirty="0" err="1">
                <a:latin typeface="Calibri" panose="020F0502020204030204" pitchFamily="34" charset="0"/>
                <a:cs typeface="Calibri" panose="020F0502020204030204" pitchFamily="34" charset="0"/>
              </a:rPr>
              <a:t>layers</a:t>
            </a:r>
            <a:r>
              <a:rPr lang="pt-BR" sz="2400" dirty="0">
                <a:latin typeface="Calibri" panose="020F0502020204030204" pitchFamily="34" charset="0"/>
                <a:cs typeface="Calibri" panose="020F0502020204030204" pitchFamily="34" charset="0"/>
              </a:rPr>
              <a:t> (camadas) estão surgindo para contornar o grande trilema das </a:t>
            </a:r>
            <a:r>
              <a:rPr lang="pt-BR" sz="2400" dirty="0" err="1">
                <a:latin typeface="Calibri" panose="020F0502020204030204" pitchFamily="34" charset="0"/>
                <a:cs typeface="Calibri" panose="020F0502020204030204" pitchFamily="34" charset="0"/>
              </a:rPr>
              <a:t>blockchains</a:t>
            </a:r>
            <a:r>
              <a:rPr lang="pt-BR" sz="2400" dirty="0">
                <a:latin typeface="Calibri" panose="020F0502020204030204" pitchFamily="34" charset="0"/>
                <a:cs typeface="Calibri" panose="020F0502020204030204" pitchFamily="34" charset="0"/>
              </a:rPr>
              <a:t>.</a:t>
            </a:r>
          </a:p>
        </p:txBody>
      </p:sp>
    </p:spTree>
    <p:extLst>
      <p:ext uri="{BB962C8B-B14F-4D97-AF65-F5344CB8AC3E}">
        <p14:creationId xmlns:p14="http://schemas.microsoft.com/office/powerpoint/2010/main" val="22472690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smtClean="0">
                <a:solidFill>
                  <a:srgbClr val="EA4E60"/>
                </a:solidFill>
              </a:rPr>
              <a:t>13</a:t>
            </a:fld>
            <a:r>
              <a:rPr lang="en-US"/>
              <a:t>]</a:t>
            </a:r>
            <a:endParaRPr/>
          </a:p>
        </p:txBody>
      </p:sp>
      <p:sp>
        <p:nvSpPr>
          <p:cNvPr id="5" name="Google Shape;169;p3">
            <a:extLst>
              <a:ext uri="{FF2B5EF4-FFF2-40B4-BE49-F238E27FC236}">
                <a16:creationId xmlns:a16="http://schemas.microsoft.com/office/drawing/2014/main" id="{212BF16F-8A92-1FB6-718A-5050A148E45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dirty="0" err="1">
                <a:solidFill>
                  <a:srgbClr val="EA4E60"/>
                </a:solidFill>
                <a:latin typeface="Century Gothic"/>
                <a:ea typeface="Century Gothic"/>
                <a:cs typeface="Century Gothic"/>
                <a:sym typeface="Century Gothic"/>
              </a:rPr>
              <a:t>Gasto</a:t>
            </a:r>
            <a:r>
              <a:rPr lang="en-US" sz="4000" b="1" dirty="0">
                <a:solidFill>
                  <a:srgbClr val="EA4E60"/>
                </a:solidFill>
                <a:latin typeface="Century Gothic"/>
                <a:ea typeface="Century Gothic"/>
                <a:cs typeface="Century Gothic"/>
                <a:sym typeface="Century Gothic"/>
              </a:rPr>
              <a:t> Duplo</a:t>
            </a:r>
            <a:endParaRPr sz="4000" b="0" i="0" u="none" strike="noStrike" cap="none" dirty="0">
              <a:solidFill>
                <a:srgbClr val="EA4E60"/>
              </a:solidFill>
              <a:latin typeface="Century Gothic"/>
              <a:ea typeface="Century Gothic"/>
              <a:cs typeface="Century Gothic"/>
              <a:sym typeface="Century Gothic"/>
            </a:endParaRPr>
          </a:p>
        </p:txBody>
      </p:sp>
      <p:sp>
        <p:nvSpPr>
          <p:cNvPr id="6" name="Retângulo 5"/>
          <p:cNvSpPr/>
          <p:nvPr/>
        </p:nvSpPr>
        <p:spPr>
          <a:xfrm>
            <a:off x="565525" y="1530331"/>
            <a:ext cx="8411561" cy="3416320"/>
          </a:xfrm>
          <a:prstGeom prst="rect">
            <a:avLst/>
          </a:prstGeom>
        </p:spPr>
        <p:txBody>
          <a:bodyPr wrap="square">
            <a:spAutoFit/>
          </a:bodyPr>
          <a:lstStyle/>
          <a:p>
            <a:r>
              <a:rPr lang="pt-BR" sz="2400" dirty="0">
                <a:latin typeface="Calibri" panose="020F0502020204030204" pitchFamily="34" charset="0"/>
                <a:cs typeface="Calibri" panose="020F0502020204030204" pitchFamily="34" charset="0"/>
              </a:rPr>
              <a:t>Gastar duas vezes significa gastar o mesmo dinheiro duas vezes. Com dinheiro físico, como moedas e notas, isso simplesmente não é possível e, portanto, não é um problema.</a:t>
            </a:r>
          </a:p>
          <a:p>
            <a:endParaRPr lang="pt-BR" sz="2400" dirty="0">
              <a:latin typeface="Calibri" panose="020F0502020204030204" pitchFamily="34" charset="0"/>
              <a:cs typeface="Calibri" panose="020F0502020204030204" pitchFamily="34" charset="0"/>
            </a:endParaRPr>
          </a:p>
          <a:p>
            <a:r>
              <a:rPr lang="pt-BR" sz="2400" dirty="0">
                <a:latin typeface="Calibri" panose="020F0502020204030204" pitchFamily="34" charset="0"/>
                <a:cs typeface="Calibri" panose="020F0502020204030204" pitchFamily="34" charset="0"/>
              </a:rPr>
              <a:t>No sistema bancário tradicional, transações podem ser revertidas se ocorrer uma disputa.</a:t>
            </a:r>
          </a:p>
          <a:p>
            <a:endParaRPr lang="pt-BR" sz="2400" dirty="0">
              <a:latin typeface="Calibri" panose="020F0502020204030204" pitchFamily="34" charset="0"/>
              <a:cs typeface="Calibri" panose="020F0502020204030204" pitchFamily="34" charset="0"/>
            </a:endParaRPr>
          </a:p>
          <a:p>
            <a:r>
              <a:rPr lang="pt-BR" sz="2400" dirty="0">
                <a:latin typeface="Calibri" panose="020F0502020204030204" pitchFamily="34" charset="0"/>
                <a:cs typeface="Calibri" panose="020F0502020204030204" pitchFamily="34" charset="0"/>
              </a:rPr>
              <a:t>A blockchain fornece uma maneira de todos os nós estarem cientes de todas as transações.</a:t>
            </a:r>
          </a:p>
        </p:txBody>
      </p:sp>
    </p:spTree>
    <p:extLst>
      <p:ext uri="{BB962C8B-B14F-4D97-AF65-F5344CB8AC3E}">
        <p14:creationId xmlns:p14="http://schemas.microsoft.com/office/powerpoint/2010/main" val="2487970856"/>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smtClean="0">
                <a:solidFill>
                  <a:srgbClr val="EA4E60"/>
                </a:solidFill>
              </a:rPr>
              <a:t>130</a:t>
            </a:fld>
            <a:r>
              <a:rPr lang="en-US"/>
              <a:t>]</a:t>
            </a:r>
            <a:endParaRPr/>
          </a:p>
        </p:txBody>
      </p:sp>
      <p:sp>
        <p:nvSpPr>
          <p:cNvPr id="4" name="Triângulo isósceles 3"/>
          <p:cNvSpPr/>
          <p:nvPr/>
        </p:nvSpPr>
        <p:spPr>
          <a:xfrm>
            <a:off x="2376000" y="979200"/>
            <a:ext cx="4413600" cy="34488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 name="CaixaDeTexto 4"/>
          <p:cNvSpPr txBox="1"/>
          <p:nvPr/>
        </p:nvSpPr>
        <p:spPr>
          <a:xfrm>
            <a:off x="3734880" y="620481"/>
            <a:ext cx="1674240" cy="369332"/>
          </a:xfrm>
          <a:prstGeom prst="rect">
            <a:avLst/>
          </a:prstGeom>
          <a:noFill/>
        </p:spPr>
        <p:txBody>
          <a:bodyPr wrap="square" rtlCol="0">
            <a:spAutoFit/>
          </a:bodyPr>
          <a:lstStyle/>
          <a:p>
            <a:r>
              <a:rPr lang="pt-BR" sz="1800" u="sng" dirty="0">
                <a:solidFill>
                  <a:srgbClr val="92D050"/>
                </a:solidFill>
                <a:latin typeface="Calibri" panose="020F0502020204030204" pitchFamily="34" charset="0"/>
                <a:cs typeface="Calibri" panose="020F0502020204030204" pitchFamily="34" charset="0"/>
              </a:rPr>
              <a:t>Escalabilidade</a:t>
            </a:r>
          </a:p>
        </p:txBody>
      </p:sp>
      <p:sp>
        <p:nvSpPr>
          <p:cNvPr id="6" name="CaixaDeTexto 5"/>
          <p:cNvSpPr txBox="1"/>
          <p:nvPr/>
        </p:nvSpPr>
        <p:spPr>
          <a:xfrm>
            <a:off x="1663200" y="4480223"/>
            <a:ext cx="1425600" cy="307777"/>
          </a:xfrm>
          <a:prstGeom prst="rect">
            <a:avLst/>
          </a:prstGeom>
          <a:noFill/>
        </p:spPr>
        <p:txBody>
          <a:bodyPr wrap="square" rtlCol="0">
            <a:spAutoFit/>
          </a:bodyPr>
          <a:lstStyle/>
          <a:p>
            <a:r>
              <a:rPr lang="pt-BR" dirty="0">
                <a:latin typeface="Calibri" panose="020F0502020204030204" pitchFamily="34" charset="0"/>
                <a:cs typeface="Calibri" panose="020F0502020204030204" pitchFamily="34" charset="0"/>
              </a:rPr>
              <a:t>Segurança</a:t>
            </a:r>
          </a:p>
        </p:txBody>
      </p:sp>
      <p:sp>
        <p:nvSpPr>
          <p:cNvPr id="7" name="CaixaDeTexto 6"/>
          <p:cNvSpPr txBox="1"/>
          <p:nvPr/>
        </p:nvSpPr>
        <p:spPr>
          <a:xfrm>
            <a:off x="6337200" y="4480223"/>
            <a:ext cx="1568400" cy="307777"/>
          </a:xfrm>
          <a:prstGeom prst="rect">
            <a:avLst/>
          </a:prstGeom>
          <a:noFill/>
        </p:spPr>
        <p:txBody>
          <a:bodyPr wrap="square" rtlCol="0">
            <a:spAutoFit/>
          </a:bodyPr>
          <a:lstStyle/>
          <a:p>
            <a:r>
              <a:rPr lang="pt-BR" dirty="0">
                <a:latin typeface="Calibri" panose="020F0502020204030204" pitchFamily="34" charset="0"/>
                <a:cs typeface="Calibri" panose="020F0502020204030204" pitchFamily="34" charset="0"/>
              </a:rPr>
              <a:t>Descentralização</a:t>
            </a:r>
          </a:p>
        </p:txBody>
      </p:sp>
      <p:sp>
        <p:nvSpPr>
          <p:cNvPr id="8" name="CaixaDeTexto 7">
            <a:extLst>
              <a:ext uri="{FF2B5EF4-FFF2-40B4-BE49-F238E27FC236}">
                <a16:creationId xmlns:a16="http://schemas.microsoft.com/office/drawing/2014/main" id="{F192A3B9-21A4-B4D2-67DB-AEA6F18B38B2}"/>
              </a:ext>
            </a:extLst>
          </p:cNvPr>
          <p:cNvSpPr txBox="1"/>
          <p:nvPr/>
        </p:nvSpPr>
        <p:spPr>
          <a:xfrm>
            <a:off x="254001" y="2235633"/>
            <a:ext cx="3410372" cy="523220"/>
          </a:xfrm>
          <a:prstGeom prst="rect">
            <a:avLst/>
          </a:prstGeom>
          <a:noFill/>
        </p:spPr>
        <p:txBody>
          <a:bodyPr wrap="square">
            <a:spAutoFit/>
          </a:bodyPr>
          <a:lstStyle/>
          <a:p>
            <a:r>
              <a:rPr lang="pt-BR" dirty="0" err="1">
                <a:latin typeface="Calibri" panose="020F0502020204030204" pitchFamily="34" charset="0"/>
                <a:cs typeface="Calibri" panose="020F0502020204030204" pitchFamily="34" charset="0"/>
              </a:rPr>
              <a:t>VisaNet</a:t>
            </a:r>
            <a:r>
              <a:rPr lang="pt-BR" dirty="0">
                <a:latin typeface="Calibri" panose="020F0502020204030204" pitchFamily="34" charset="0"/>
                <a:cs typeface="Calibri" panose="020F0502020204030204" pitchFamily="34" charset="0"/>
              </a:rPr>
              <a:t> = 20.000 transações por segundo.</a:t>
            </a:r>
          </a:p>
          <a:p>
            <a:r>
              <a:rPr lang="pt-BR" dirty="0">
                <a:latin typeface="Calibri" panose="020F0502020204030204" pitchFamily="34" charset="0"/>
                <a:cs typeface="Calibri" panose="020F0502020204030204" pitchFamily="34" charset="0"/>
              </a:rPr>
              <a:t>Bitcoin = 7 transações por segundo.</a:t>
            </a:r>
          </a:p>
        </p:txBody>
      </p:sp>
    </p:spTree>
    <p:extLst>
      <p:ext uri="{BB962C8B-B14F-4D97-AF65-F5344CB8AC3E}">
        <p14:creationId xmlns:p14="http://schemas.microsoft.com/office/powerpoint/2010/main" val="866364082"/>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71C193CC-FB45-2718-BBBD-7B096855BC10}"/>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smtClean="0">
                <a:solidFill>
                  <a:srgbClr val="EA4E60"/>
                </a:solidFill>
              </a:rPr>
              <a:t>131</a:t>
            </a:fld>
            <a:r>
              <a:rPr lang="en-US"/>
              <a:t>]</a:t>
            </a:r>
            <a:endParaRPr/>
          </a:p>
        </p:txBody>
      </p:sp>
      <p:sp>
        <p:nvSpPr>
          <p:cNvPr id="4" name="Retângulo 3">
            <a:extLst>
              <a:ext uri="{FF2B5EF4-FFF2-40B4-BE49-F238E27FC236}">
                <a16:creationId xmlns:a16="http://schemas.microsoft.com/office/drawing/2014/main" id="{D581840B-10D4-7784-CC83-E983376F38E2}"/>
              </a:ext>
            </a:extLst>
          </p:cNvPr>
          <p:cNvSpPr/>
          <p:nvPr/>
        </p:nvSpPr>
        <p:spPr>
          <a:xfrm>
            <a:off x="419669" y="431665"/>
            <a:ext cx="3946914" cy="707886"/>
          </a:xfrm>
          <a:prstGeom prst="rect">
            <a:avLst/>
          </a:prstGeom>
        </p:spPr>
        <p:txBody>
          <a:bodyPr wrap="none">
            <a:spAutoFit/>
          </a:bodyPr>
          <a:lstStyle/>
          <a:p>
            <a:r>
              <a:rPr lang="pt-BR" sz="4000" dirty="0">
                <a:solidFill>
                  <a:srgbClr val="EA4E60"/>
                </a:solidFill>
                <a:latin typeface="Calibri" panose="020F0502020204030204" pitchFamily="34" charset="0"/>
                <a:cs typeface="Calibri" panose="020F0502020204030204" pitchFamily="34" charset="0"/>
              </a:rPr>
              <a:t>O que são </a:t>
            </a:r>
            <a:r>
              <a:rPr lang="pt-BR" sz="4000" dirty="0" err="1">
                <a:solidFill>
                  <a:srgbClr val="EA4E60"/>
                </a:solidFill>
                <a:latin typeface="Calibri" panose="020F0502020204030204" pitchFamily="34" charset="0"/>
                <a:cs typeface="Calibri" panose="020F0502020204030204" pitchFamily="34" charset="0"/>
              </a:rPr>
              <a:t>Layers</a:t>
            </a:r>
            <a:r>
              <a:rPr lang="pt-BR" sz="4000" dirty="0">
                <a:solidFill>
                  <a:srgbClr val="EA4E60"/>
                </a:solidFill>
                <a:latin typeface="Calibri" panose="020F0502020204030204" pitchFamily="34" charset="0"/>
                <a:cs typeface="Calibri" panose="020F0502020204030204" pitchFamily="34" charset="0"/>
              </a:rPr>
              <a:t>?</a:t>
            </a:r>
          </a:p>
        </p:txBody>
      </p:sp>
      <p:pic>
        <p:nvPicPr>
          <p:cNvPr id="2050" name="Picture 2" descr="Conhecendo as Camadas da Terra">
            <a:extLst>
              <a:ext uri="{FF2B5EF4-FFF2-40B4-BE49-F238E27FC236}">
                <a16:creationId xmlns:a16="http://schemas.microsoft.com/office/drawing/2014/main" id="{FEC2411A-DE57-F4B3-B260-29E61C7DE1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5228" y="1036319"/>
            <a:ext cx="4847530" cy="3755955"/>
          </a:xfrm>
          <a:prstGeom prst="rect">
            <a:avLst/>
          </a:prstGeom>
          <a:noFill/>
          <a:extLst>
            <a:ext uri="{909E8E84-426E-40DD-AFC4-6F175D3DCCD1}">
              <a14:hiddenFill xmlns:a14="http://schemas.microsoft.com/office/drawing/2010/main">
                <a:solidFill>
                  <a:srgbClr val="FFFFFF"/>
                </a:solidFill>
              </a14:hiddenFill>
            </a:ext>
          </a:extLst>
        </p:spPr>
      </p:pic>
      <p:sp>
        <p:nvSpPr>
          <p:cNvPr id="6" name="CaixaDeTexto 5">
            <a:extLst>
              <a:ext uri="{FF2B5EF4-FFF2-40B4-BE49-F238E27FC236}">
                <a16:creationId xmlns:a16="http://schemas.microsoft.com/office/drawing/2014/main" id="{4B7DAF35-D005-0604-322E-89435F26EA40}"/>
              </a:ext>
            </a:extLst>
          </p:cNvPr>
          <p:cNvSpPr txBox="1"/>
          <p:nvPr/>
        </p:nvSpPr>
        <p:spPr>
          <a:xfrm>
            <a:off x="2711027" y="4566811"/>
            <a:ext cx="2949786" cy="215444"/>
          </a:xfrm>
          <a:prstGeom prst="rect">
            <a:avLst/>
          </a:prstGeom>
          <a:noFill/>
        </p:spPr>
        <p:txBody>
          <a:bodyPr wrap="square">
            <a:spAutoFit/>
          </a:bodyPr>
          <a:lstStyle/>
          <a:p>
            <a:r>
              <a:rPr lang="pt-BR" sz="800" dirty="0"/>
              <a:t>https://infoenem.com.br/conhecendo-as-camadas-da-terra/</a:t>
            </a:r>
          </a:p>
        </p:txBody>
      </p:sp>
    </p:spTree>
    <p:extLst>
      <p:ext uri="{BB962C8B-B14F-4D97-AF65-F5344CB8AC3E}">
        <p14:creationId xmlns:p14="http://schemas.microsoft.com/office/powerpoint/2010/main" val="283971450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71C193CC-FB45-2718-BBBD-7B096855BC10}"/>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smtClean="0">
                <a:solidFill>
                  <a:srgbClr val="EA4E60"/>
                </a:solidFill>
              </a:rPr>
              <a:t>132</a:t>
            </a:fld>
            <a:r>
              <a:rPr lang="en-US"/>
              <a:t>]</a:t>
            </a:r>
            <a:endParaRPr/>
          </a:p>
        </p:txBody>
      </p:sp>
      <p:pic>
        <p:nvPicPr>
          <p:cNvPr id="2050" name="Picture 2" descr="Conhecendo as Camadas da Terra">
            <a:extLst>
              <a:ext uri="{FF2B5EF4-FFF2-40B4-BE49-F238E27FC236}">
                <a16:creationId xmlns:a16="http://schemas.microsoft.com/office/drawing/2014/main" id="{FEC2411A-DE57-F4B3-B260-29E61C7DE1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50748" y="40644"/>
            <a:ext cx="6582425" cy="5100184"/>
          </a:xfrm>
          <a:prstGeom prst="rect">
            <a:avLst/>
          </a:prstGeom>
          <a:noFill/>
          <a:extLst>
            <a:ext uri="{909E8E84-426E-40DD-AFC4-6F175D3DCCD1}">
              <a14:hiddenFill xmlns:a14="http://schemas.microsoft.com/office/drawing/2010/main">
                <a:solidFill>
                  <a:srgbClr val="FFFFFF"/>
                </a:solidFill>
              </a14:hiddenFill>
            </a:ext>
          </a:extLst>
        </p:spPr>
      </p:pic>
      <p:sp>
        <p:nvSpPr>
          <p:cNvPr id="8" name="Retângulo 7">
            <a:extLst>
              <a:ext uri="{FF2B5EF4-FFF2-40B4-BE49-F238E27FC236}">
                <a16:creationId xmlns:a16="http://schemas.microsoft.com/office/drawing/2014/main" id="{CE5A3F2C-6A05-C051-1A94-73D91522599E}"/>
              </a:ext>
            </a:extLst>
          </p:cNvPr>
          <p:cNvSpPr/>
          <p:nvPr/>
        </p:nvSpPr>
        <p:spPr>
          <a:xfrm>
            <a:off x="4135120" y="2214884"/>
            <a:ext cx="392853" cy="2844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L0</a:t>
            </a:r>
          </a:p>
        </p:txBody>
      </p:sp>
      <p:sp>
        <p:nvSpPr>
          <p:cNvPr id="9" name="Retângulo 8">
            <a:extLst>
              <a:ext uri="{FF2B5EF4-FFF2-40B4-BE49-F238E27FC236}">
                <a16:creationId xmlns:a16="http://schemas.microsoft.com/office/drawing/2014/main" id="{21A3FC18-F3F2-402C-B208-ACB0F6BAEA7C}"/>
              </a:ext>
            </a:extLst>
          </p:cNvPr>
          <p:cNvSpPr/>
          <p:nvPr/>
        </p:nvSpPr>
        <p:spPr>
          <a:xfrm>
            <a:off x="4135120" y="1419017"/>
            <a:ext cx="392853" cy="2844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L1</a:t>
            </a:r>
          </a:p>
        </p:txBody>
      </p:sp>
      <p:sp>
        <p:nvSpPr>
          <p:cNvPr id="10" name="Retângulo 9">
            <a:extLst>
              <a:ext uri="{FF2B5EF4-FFF2-40B4-BE49-F238E27FC236}">
                <a16:creationId xmlns:a16="http://schemas.microsoft.com/office/drawing/2014/main" id="{B624D023-B30D-5B62-B9BF-0F89FCEA4AFC}"/>
              </a:ext>
            </a:extLst>
          </p:cNvPr>
          <p:cNvSpPr/>
          <p:nvPr/>
        </p:nvSpPr>
        <p:spPr>
          <a:xfrm>
            <a:off x="4135120" y="892390"/>
            <a:ext cx="392853" cy="2709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L2</a:t>
            </a:r>
          </a:p>
        </p:txBody>
      </p:sp>
      <p:sp>
        <p:nvSpPr>
          <p:cNvPr id="12" name="Retângulo 11">
            <a:extLst>
              <a:ext uri="{FF2B5EF4-FFF2-40B4-BE49-F238E27FC236}">
                <a16:creationId xmlns:a16="http://schemas.microsoft.com/office/drawing/2014/main" id="{DC2D67D6-6C43-D8DE-881F-CD97D618F20C}"/>
              </a:ext>
            </a:extLst>
          </p:cNvPr>
          <p:cNvSpPr/>
          <p:nvPr/>
        </p:nvSpPr>
        <p:spPr>
          <a:xfrm>
            <a:off x="4135120" y="381003"/>
            <a:ext cx="392853" cy="2709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L3</a:t>
            </a:r>
          </a:p>
        </p:txBody>
      </p:sp>
      <p:sp>
        <p:nvSpPr>
          <p:cNvPr id="13" name="Retângulo 12">
            <a:extLst>
              <a:ext uri="{FF2B5EF4-FFF2-40B4-BE49-F238E27FC236}">
                <a16:creationId xmlns:a16="http://schemas.microsoft.com/office/drawing/2014/main" id="{E9B0FCAA-49CF-012A-968D-7A797DCF18CC}"/>
              </a:ext>
            </a:extLst>
          </p:cNvPr>
          <p:cNvSpPr/>
          <p:nvPr/>
        </p:nvSpPr>
        <p:spPr>
          <a:xfrm>
            <a:off x="94827" y="3447627"/>
            <a:ext cx="235712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dirty="0"/>
              <a:t>L0 – Network</a:t>
            </a:r>
          </a:p>
        </p:txBody>
      </p:sp>
      <p:sp>
        <p:nvSpPr>
          <p:cNvPr id="14" name="Retângulo 13">
            <a:extLst>
              <a:ext uri="{FF2B5EF4-FFF2-40B4-BE49-F238E27FC236}">
                <a16:creationId xmlns:a16="http://schemas.microsoft.com/office/drawing/2014/main" id="{835B0E3F-9536-5788-AFC3-E0A48F60E0E1}"/>
              </a:ext>
            </a:extLst>
          </p:cNvPr>
          <p:cNvSpPr/>
          <p:nvPr/>
        </p:nvSpPr>
        <p:spPr>
          <a:xfrm>
            <a:off x="94827" y="3830320"/>
            <a:ext cx="235712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dirty="0"/>
              <a:t>L1 – Plataforma Blockchain</a:t>
            </a:r>
          </a:p>
        </p:txBody>
      </p:sp>
      <p:sp>
        <p:nvSpPr>
          <p:cNvPr id="15" name="Retângulo 14">
            <a:extLst>
              <a:ext uri="{FF2B5EF4-FFF2-40B4-BE49-F238E27FC236}">
                <a16:creationId xmlns:a16="http://schemas.microsoft.com/office/drawing/2014/main" id="{695B5F63-18AA-9665-5CB8-C90F573600A5}"/>
              </a:ext>
            </a:extLst>
          </p:cNvPr>
          <p:cNvSpPr/>
          <p:nvPr/>
        </p:nvSpPr>
        <p:spPr>
          <a:xfrm>
            <a:off x="94827" y="4213013"/>
            <a:ext cx="235712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dirty="0"/>
              <a:t>L2 – Protocolos   </a:t>
            </a:r>
          </a:p>
        </p:txBody>
      </p:sp>
      <p:sp>
        <p:nvSpPr>
          <p:cNvPr id="16" name="Retângulo 15">
            <a:extLst>
              <a:ext uri="{FF2B5EF4-FFF2-40B4-BE49-F238E27FC236}">
                <a16:creationId xmlns:a16="http://schemas.microsoft.com/office/drawing/2014/main" id="{DCDC738C-BF00-E54A-501A-80E540A7C047}"/>
              </a:ext>
            </a:extLst>
          </p:cNvPr>
          <p:cNvSpPr/>
          <p:nvPr/>
        </p:nvSpPr>
        <p:spPr>
          <a:xfrm>
            <a:off x="94827" y="4597451"/>
            <a:ext cx="235712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dirty="0"/>
              <a:t>L3 - Aplicações </a:t>
            </a:r>
          </a:p>
        </p:txBody>
      </p:sp>
    </p:spTree>
    <p:extLst>
      <p:ext uri="{BB962C8B-B14F-4D97-AF65-F5344CB8AC3E}">
        <p14:creationId xmlns:p14="http://schemas.microsoft.com/office/powerpoint/2010/main" val="1067595340"/>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Aplicativo&#10;&#10;Descrição gerada automaticamente com confiança baixa">
            <a:extLst>
              <a:ext uri="{FF2B5EF4-FFF2-40B4-BE49-F238E27FC236}">
                <a16:creationId xmlns:a16="http://schemas.microsoft.com/office/drawing/2014/main" id="{4ABF7FB1-7AE8-20F5-4E67-74D9BE30337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0" y="-49"/>
            <a:ext cx="9144000" cy="5143500"/>
          </a:xfrm>
          <a:prstGeom prst="rect">
            <a:avLst/>
          </a:prstGeom>
          <a:solidFill>
            <a:srgbClr val="FFFFFF"/>
          </a:solidFill>
          <a:extLst>
            <a:ext uri="{909E8E84-426E-40DD-AFC4-6F175D3DCCD1}">
              <a14:hiddenFill xmlns:a14="http://schemas.microsoft.com/office/drawing/2010/main">
                <a:solidFill>
                  <a:srgbClr val="FFFFFF"/>
                </a:solidFill>
              </a14:hiddenFill>
            </a:ext>
          </a:extLst>
        </p:spPr>
      </p:pic>
      <p:sp>
        <p:nvSpPr>
          <p:cNvPr id="3" name="Espaço Reservado para Número de Slide 2" hidden="1">
            <a:extLst>
              <a:ext uri="{FF2B5EF4-FFF2-40B4-BE49-F238E27FC236}">
                <a16:creationId xmlns:a16="http://schemas.microsoft.com/office/drawing/2014/main" id="{8D022B00-823A-47AA-2176-2C6A0E329912}"/>
              </a:ext>
            </a:extLst>
          </p:cNvPr>
          <p:cNvSpPr>
            <a:spLocks noGrp="1"/>
          </p:cNvSpPr>
          <p:nvPr>
            <p:ph type="sldNum" idx="12"/>
          </p:nvPr>
        </p:nvSpPr>
        <p:spPr/>
        <p:txBody>
          <a:bodyPr/>
          <a:lstStyle/>
          <a:p>
            <a:pPr marL="0" lvl="0" indent="0" algn="r" rtl="0">
              <a:spcBef>
                <a:spcPts val="0"/>
              </a:spcBef>
              <a:spcAft>
                <a:spcPts val="600"/>
              </a:spcAft>
              <a:buNone/>
            </a:pPr>
            <a:r>
              <a:rPr lang="en-US"/>
              <a:t>[</a:t>
            </a:r>
            <a:fld id="{00000000-1234-1234-1234-123412341234}" type="slidenum">
              <a:rPr lang="en-US" smtClean="0">
                <a:solidFill>
                  <a:srgbClr val="EA4E60"/>
                </a:solidFill>
              </a:rPr>
              <a:pPr marL="0" lvl="0" indent="0" algn="r" rtl="0">
                <a:spcBef>
                  <a:spcPts val="0"/>
                </a:spcBef>
                <a:spcAft>
                  <a:spcPts val="600"/>
                </a:spcAft>
                <a:buNone/>
              </a:pPr>
              <a:t>133</a:t>
            </a:fld>
            <a:r>
              <a:rPr lang="en-US"/>
              <a:t>]</a:t>
            </a:r>
            <a:endParaRPr lang="pt-BR"/>
          </a:p>
        </p:txBody>
      </p:sp>
      <p:sp>
        <p:nvSpPr>
          <p:cNvPr id="5" name="CaixaDeTexto 4">
            <a:extLst>
              <a:ext uri="{FF2B5EF4-FFF2-40B4-BE49-F238E27FC236}">
                <a16:creationId xmlns:a16="http://schemas.microsoft.com/office/drawing/2014/main" id="{B5662BF0-B120-46AB-4988-F0F6589FF2CB}"/>
              </a:ext>
            </a:extLst>
          </p:cNvPr>
          <p:cNvSpPr txBox="1"/>
          <p:nvPr/>
        </p:nvSpPr>
        <p:spPr>
          <a:xfrm>
            <a:off x="355600" y="4835674"/>
            <a:ext cx="4572000" cy="215444"/>
          </a:xfrm>
          <a:prstGeom prst="rect">
            <a:avLst/>
          </a:prstGeom>
          <a:noFill/>
        </p:spPr>
        <p:txBody>
          <a:bodyPr wrap="square">
            <a:spAutoFit/>
          </a:bodyPr>
          <a:lstStyle/>
          <a:p>
            <a:r>
              <a:rPr lang="pt-BR" sz="800" dirty="0">
                <a:solidFill>
                  <a:schemeClr val="bg1"/>
                </a:solidFill>
              </a:rPr>
              <a:t>https://ospreyfunds.io/newsletter/layersofcryptoverse/</a:t>
            </a:r>
          </a:p>
        </p:txBody>
      </p:sp>
    </p:spTree>
    <p:extLst>
      <p:ext uri="{BB962C8B-B14F-4D97-AF65-F5344CB8AC3E}">
        <p14:creationId xmlns:p14="http://schemas.microsoft.com/office/powerpoint/2010/main" val="9888286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3">
            <a:extLst>
              <a:ext uri="{FF2B5EF4-FFF2-40B4-BE49-F238E27FC236}">
                <a16:creationId xmlns:a16="http://schemas.microsoft.com/office/drawing/2014/main" id="{F3C3B6D4-8472-11E5-F955-267F83D97726}"/>
              </a:ext>
            </a:extLst>
          </p:cNvPr>
          <p:cNvSpPr>
            <a:spLocks noGrp="1"/>
          </p:cNvSpPr>
          <p:nvPr>
            <p:ph type="sldNum" sz="quarter" idx="12"/>
          </p:nvPr>
        </p:nvSpPr>
        <p:spPr/>
        <p:txBody>
          <a:bodyPr/>
          <a:lstStyle/>
          <a:p>
            <a:fld id="{21BEC332-9A5A-4E74-8F70-87FA9DDC2C7B}" type="slidenum">
              <a:rPr lang="pt-BR" smtClean="0"/>
              <a:t>134</a:t>
            </a:fld>
            <a:endParaRPr lang="pt-BR"/>
          </a:p>
        </p:txBody>
      </p:sp>
      <p:sp>
        <p:nvSpPr>
          <p:cNvPr id="5" name="Retângulo 4">
            <a:extLst>
              <a:ext uri="{FF2B5EF4-FFF2-40B4-BE49-F238E27FC236}">
                <a16:creationId xmlns:a16="http://schemas.microsoft.com/office/drawing/2014/main" id="{B4E8071B-AD6B-7FC5-0697-F340922BE107}"/>
              </a:ext>
            </a:extLst>
          </p:cNvPr>
          <p:cNvSpPr/>
          <p:nvPr/>
        </p:nvSpPr>
        <p:spPr>
          <a:xfrm>
            <a:off x="419669" y="431665"/>
            <a:ext cx="2318263" cy="707886"/>
          </a:xfrm>
          <a:prstGeom prst="rect">
            <a:avLst/>
          </a:prstGeom>
        </p:spPr>
        <p:txBody>
          <a:bodyPr wrap="none">
            <a:spAutoFit/>
          </a:bodyPr>
          <a:lstStyle/>
          <a:p>
            <a:r>
              <a:rPr lang="pt-BR" sz="4000" dirty="0">
                <a:solidFill>
                  <a:srgbClr val="EA4E60"/>
                </a:solidFill>
                <a:latin typeface="Calibri" panose="020F0502020204030204" pitchFamily="34" charset="0"/>
                <a:cs typeface="Calibri" panose="020F0502020204030204" pitchFamily="34" charset="0"/>
              </a:rPr>
              <a:t>Conclusão</a:t>
            </a:r>
          </a:p>
        </p:txBody>
      </p:sp>
      <p:sp>
        <p:nvSpPr>
          <p:cNvPr id="6" name="CaixaDeTexto 5">
            <a:extLst>
              <a:ext uri="{FF2B5EF4-FFF2-40B4-BE49-F238E27FC236}">
                <a16:creationId xmlns:a16="http://schemas.microsoft.com/office/drawing/2014/main" id="{4EB58820-4D68-34B4-28AC-237039AF9408}"/>
              </a:ext>
            </a:extLst>
          </p:cNvPr>
          <p:cNvSpPr txBox="1"/>
          <p:nvPr/>
        </p:nvSpPr>
        <p:spPr>
          <a:xfrm>
            <a:off x="609599" y="1347893"/>
            <a:ext cx="7177791" cy="1569660"/>
          </a:xfrm>
          <a:prstGeom prst="rect">
            <a:avLst/>
          </a:prstGeom>
          <a:noFill/>
        </p:spPr>
        <p:txBody>
          <a:bodyPr wrap="square" rtlCol="0">
            <a:spAutoFit/>
          </a:bodyPr>
          <a:lstStyle/>
          <a:p>
            <a:r>
              <a:rPr lang="pt-BR" sz="2400" dirty="0">
                <a:latin typeface="Calibri" panose="020F0502020204030204" pitchFamily="34" charset="0"/>
                <a:cs typeface="Calibri" panose="020F0502020204030204" pitchFamily="34" charset="0"/>
              </a:rPr>
              <a:t>As camadas ainda são soluções em desenvolvimento.</a:t>
            </a:r>
          </a:p>
          <a:p>
            <a:endParaRPr lang="pt-BR" sz="2400" dirty="0">
              <a:latin typeface="Calibri" panose="020F0502020204030204" pitchFamily="34" charset="0"/>
              <a:cs typeface="Calibri" panose="020F0502020204030204" pitchFamily="34" charset="0"/>
            </a:endParaRPr>
          </a:p>
          <a:p>
            <a:r>
              <a:rPr lang="pt-BR" sz="2400" dirty="0">
                <a:latin typeface="Calibri" panose="020F0502020204030204" pitchFamily="34" charset="0"/>
                <a:cs typeface="Calibri" panose="020F0502020204030204" pitchFamily="34" charset="0"/>
              </a:rPr>
              <a:t>Escalabilidade é um gargalo ainda para adoção em massa.  </a:t>
            </a:r>
          </a:p>
        </p:txBody>
      </p:sp>
    </p:spTree>
    <p:extLst>
      <p:ext uri="{BB962C8B-B14F-4D97-AF65-F5344CB8AC3E}">
        <p14:creationId xmlns:p14="http://schemas.microsoft.com/office/powerpoint/2010/main" val="1407902356"/>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193"/>
        <p:cNvGrpSpPr/>
        <p:nvPr/>
      </p:nvGrpSpPr>
      <p:grpSpPr>
        <a:xfrm>
          <a:off x="0" y="0"/>
          <a:ext cx="0" cy="0"/>
          <a:chOff x="0" y="0"/>
          <a:chExt cx="0" cy="0"/>
        </a:xfrm>
      </p:grpSpPr>
      <p:sp>
        <p:nvSpPr>
          <p:cNvPr id="196" name="Google Shape;196;p5"/>
          <p:cNvSpPr txBox="1"/>
          <p:nvPr/>
        </p:nvSpPr>
        <p:spPr>
          <a:xfrm>
            <a:off x="565525" y="1785563"/>
            <a:ext cx="7410300" cy="16137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dirty="0">
                <a:solidFill>
                  <a:srgbClr val="EA4E60"/>
                </a:solidFill>
                <a:latin typeface="Century Gothic"/>
                <a:ea typeface="Century Gothic"/>
                <a:cs typeface="Century Gothic"/>
                <a:sym typeface="Century Gothic"/>
              </a:rPr>
              <a:t>ROLLUPS</a:t>
            </a:r>
          </a:p>
        </p:txBody>
      </p:sp>
      <p:pic>
        <p:nvPicPr>
          <p:cNvPr id="197" name="Google Shape;197;p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198" name="Google Shape;198;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a:solidFill>
                  <a:srgbClr val="EA4E60"/>
                </a:solidFill>
              </a:rPr>
              <a:t>135</a:t>
            </a:fld>
            <a:r>
              <a:rPr lang="en-US">
                <a:solidFill>
                  <a:srgbClr val="EA4E60"/>
                </a:solidFill>
              </a:rPr>
              <a:t>]</a:t>
            </a:r>
            <a:endParaRPr>
              <a:solidFill>
                <a:srgbClr val="EA4E60"/>
              </a:solidFill>
            </a:endParaRPr>
          </a:p>
        </p:txBody>
      </p:sp>
    </p:spTree>
    <p:extLst>
      <p:ext uri="{BB962C8B-B14F-4D97-AF65-F5344CB8AC3E}">
        <p14:creationId xmlns:p14="http://schemas.microsoft.com/office/powerpoint/2010/main" val="908593167"/>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E5B4AF2-9A4D-E279-B4A9-459C63AB881B}"/>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smtClean="0">
                <a:solidFill>
                  <a:srgbClr val="EA4E60"/>
                </a:solidFill>
              </a:rPr>
              <a:t>136</a:t>
            </a:fld>
            <a:r>
              <a:rPr lang="en-US"/>
              <a:t>]</a:t>
            </a:r>
            <a:endParaRPr/>
          </a:p>
        </p:txBody>
      </p:sp>
      <p:pic>
        <p:nvPicPr>
          <p:cNvPr id="9218" name="Picture 2" descr="Governo estuda novo modelo de contrato para baratear pedágio">
            <a:extLst>
              <a:ext uri="{FF2B5EF4-FFF2-40B4-BE49-F238E27FC236}">
                <a16:creationId xmlns:a16="http://schemas.microsoft.com/office/drawing/2014/main" id="{DF3066A0-5B0E-E70F-C25A-F969F2E09C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90505" y="1088722"/>
            <a:ext cx="5812458" cy="3269508"/>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1389348"/>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26B73CA3-05EE-39EC-770D-1D0DBE8FF2B6}"/>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smtClean="0">
                <a:solidFill>
                  <a:srgbClr val="EA4E60"/>
                </a:solidFill>
              </a:rPr>
              <a:t>137</a:t>
            </a:fld>
            <a:r>
              <a:rPr lang="en-US"/>
              <a:t>]</a:t>
            </a:r>
            <a:endParaRPr/>
          </a:p>
        </p:txBody>
      </p:sp>
      <p:sp>
        <p:nvSpPr>
          <p:cNvPr id="5" name="CaixaDeTexto 4">
            <a:extLst>
              <a:ext uri="{FF2B5EF4-FFF2-40B4-BE49-F238E27FC236}">
                <a16:creationId xmlns:a16="http://schemas.microsoft.com/office/drawing/2014/main" id="{863B732B-244A-8014-6402-724D46215F67}"/>
              </a:ext>
            </a:extLst>
          </p:cNvPr>
          <p:cNvSpPr txBox="1"/>
          <p:nvPr/>
        </p:nvSpPr>
        <p:spPr>
          <a:xfrm>
            <a:off x="1079292" y="1759272"/>
            <a:ext cx="6985416" cy="1938992"/>
          </a:xfrm>
          <a:prstGeom prst="rect">
            <a:avLst/>
          </a:prstGeom>
          <a:noFill/>
        </p:spPr>
        <p:txBody>
          <a:bodyPr wrap="square">
            <a:spAutoFit/>
          </a:bodyPr>
          <a:lstStyle/>
          <a:p>
            <a:pPr algn="ctr"/>
            <a:r>
              <a:rPr lang="pt-BR" sz="2400" b="0" i="0" dirty="0">
                <a:solidFill>
                  <a:srgbClr val="262626"/>
                </a:solidFill>
                <a:effectLst/>
                <a:latin typeface="Calibri" panose="020F0502020204030204" pitchFamily="34" charset="0"/>
                <a:cs typeface="Calibri" panose="020F0502020204030204" pitchFamily="34" charset="0"/>
              </a:rPr>
              <a:t>São protocolos de </a:t>
            </a:r>
            <a:r>
              <a:rPr lang="pt-BR" sz="2400" b="0" i="0" dirty="0">
                <a:solidFill>
                  <a:srgbClr val="EA4E60"/>
                </a:solidFill>
                <a:effectLst/>
                <a:latin typeface="Calibri" panose="020F0502020204030204" pitchFamily="34" charset="0"/>
                <a:cs typeface="Calibri" panose="020F0502020204030204" pitchFamily="34" charset="0"/>
              </a:rPr>
              <a:t>camada 2 (</a:t>
            </a:r>
            <a:r>
              <a:rPr lang="pt-BR" sz="2400" b="0" i="0" dirty="0" err="1">
                <a:solidFill>
                  <a:srgbClr val="EA4E60"/>
                </a:solidFill>
                <a:effectLst/>
                <a:latin typeface="Calibri" panose="020F0502020204030204" pitchFamily="34" charset="0"/>
                <a:cs typeface="Calibri" panose="020F0502020204030204" pitchFamily="34" charset="0"/>
              </a:rPr>
              <a:t>Layer</a:t>
            </a:r>
            <a:r>
              <a:rPr lang="pt-BR" sz="2400" b="0" i="0" dirty="0">
                <a:solidFill>
                  <a:srgbClr val="EA4E60"/>
                </a:solidFill>
                <a:effectLst/>
                <a:latin typeface="Calibri" panose="020F0502020204030204" pitchFamily="34" charset="0"/>
                <a:cs typeface="Calibri" panose="020F0502020204030204" pitchFamily="34" charset="0"/>
              </a:rPr>
              <a:t> 2) </a:t>
            </a:r>
            <a:r>
              <a:rPr lang="pt-BR" sz="2400" b="0" i="0" dirty="0">
                <a:solidFill>
                  <a:srgbClr val="262626"/>
                </a:solidFill>
                <a:effectLst/>
                <a:latin typeface="Calibri" panose="020F0502020204030204" pitchFamily="34" charset="0"/>
                <a:cs typeface="Calibri" panose="020F0502020204030204" pitchFamily="34" charset="0"/>
              </a:rPr>
              <a:t>na blockchain da Ethereum que ajudam a processar transações separadamente da rede principal para </a:t>
            </a:r>
            <a:r>
              <a:rPr lang="pt-BR" sz="2400" b="0" i="0" dirty="0">
                <a:solidFill>
                  <a:srgbClr val="EA4E60"/>
                </a:solidFill>
                <a:effectLst/>
                <a:latin typeface="Calibri" panose="020F0502020204030204" pitchFamily="34" charset="0"/>
                <a:cs typeface="Calibri" panose="020F0502020204030204" pitchFamily="34" charset="0"/>
              </a:rPr>
              <a:t>aumentar a velocidade (escala) </a:t>
            </a:r>
            <a:r>
              <a:rPr lang="pt-BR" sz="2400" b="0" i="0" dirty="0">
                <a:solidFill>
                  <a:srgbClr val="262626"/>
                </a:solidFill>
                <a:effectLst/>
                <a:latin typeface="Calibri" panose="020F0502020204030204" pitchFamily="34" charset="0"/>
                <a:cs typeface="Calibri" panose="020F0502020204030204" pitchFamily="34" charset="0"/>
              </a:rPr>
              <a:t>e </a:t>
            </a:r>
            <a:r>
              <a:rPr lang="pt-BR" sz="2400" b="0" i="0" dirty="0">
                <a:solidFill>
                  <a:srgbClr val="EA4E60"/>
                </a:solidFill>
                <a:effectLst/>
                <a:latin typeface="Calibri" panose="020F0502020204030204" pitchFamily="34" charset="0"/>
                <a:cs typeface="Calibri" panose="020F0502020204030204" pitchFamily="34" charset="0"/>
              </a:rPr>
              <a:t>reduzir os custos de transaç</a:t>
            </a:r>
            <a:r>
              <a:rPr lang="pt-BR" sz="2400" dirty="0">
                <a:solidFill>
                  <a:srgbClr val="EA4E60"/>
                </a:solidFill>
                <a:latin typeface="Calibri" panose="020F0502020204030204" pitchFamily="34" charset="0"/>
                <a:cs typeface="Calibri" panose="020F0502020204030204" pitchFamily="34" charset="0"/>
              </a:rPr>
              <a:t>ões (taxa)</a:t>
            </a:r>
            <a:r>
              <a:rPr lang="pt-BR" sz="2400" b="0" i="0" dirty="0">
                <a:solidFill>
                  <a:srgbClr val="EA4E60"/>
                </a:solidFill>
                <a:effectLst/>
                <a:latin typeface="Calibri" panose="020F0502020204030204" pitchFamily="34" charset="0"/>
                <a:cs typeface="Calibri" panose="020F0502020204030204" pitchFamily="34" charset="0"/>
              </a:rPr>
              <a:t>.</a:t>
            </a:r>
            <a:endParaRPr lang="pt-BR" sz="2400" dirty="0">
              <a:solidFill>
                <a:srgbClr val="EA4E60"/>
              </a:solidFill>
              <a:latin typeface="Calibri" panose="020F0502020204030204" pitchFamily="34" charset="0"/>
              <a:cs typeface="Calibri" panose="020F0502020204030204" pitchFamily="34" charset="0"/>
            </a:endParaRPr>
          </a:p>
        </p:txBody>
      </p:sp>
      <p:sp>
        <p:nvSpPr>
          <p:cNvPr id="6" name="Retângulo 5">
            <a:extLst>
              <a:ext uri="{FF2B5EF4-FFF2-40B4-BE49-F238E27FC236}">
                <a16:creationId xmlns:a16="http://schemas.microsoft.com/office/drawing/2014/main" id="{E64B6581-80A7-293D-8F19-EEC4BBACC2A4}"/>
              </a:ext>
            </a:extLst>
          </p:cNvPr>
          <p:cNvSpPr/>
          <p:nvPr/>
        </p:nvSpPr>
        <p:spPr>
          <a:xfrm>
            <a:off x="419669" y="431665"/>
            <a:ext cx="4041491" cy="707886"/>
          </a:xfrm>
          <a:prstGeom prst="rect">
            <a:avLst/>
          </a:prstGeom>
        </p:spPr>
        <p:txBody>
          <a:bodyPr wrap="none">
            <a:spAutoFit/>
          </a:bodyPr>
          <a:lstStyle/>
          <a:p>
            <a:r>
              <a:rPr lang="pt-BR" sz="4000" dirty="0">
                <a:solidFill>
                  <a:srgbClr val="EA4E60"/>
                </a:solidFill>
                <a:latin typeface="Calibri" panose="020F0502020204030204" pitchFamily="34" charset="0"/>
                <a:cs typeface="Calibri" panose="020F0502020204030204" pitchFamily="34" charset="0"/>
              </a:rPr>
              <a:t>O que são </a:t>
            </a:r>
            <a:r>
              <a:rPr lang="pt-BR" sz="4000" dirty="0" err="1">
                <a:solidFill>
                  <a:srgbClr val="EA4E60"/>
                </a:solidFill>
                <a:latin typeface="Calibri" panose="020F0502020204030204" pitchFamily="34" charset="0"/>
                <a:cs typeface="Calibri" panose="020F0502020204030204" pitchFamily="34" charset="0"/>
              </a:rPr>
              <a:t>rollups</a:t>
            </a:r>
            <a:r>
              <a:rPr lang="pt-BR" sz="4000" dirty="0">
                <a:solidFill>
                  <a:srgbClr val="EA4E60"/>
                </a:solidFill>
                <a:latin typeface="Calibri" panose="020F0502020204030204" pitchFamily="34" charset="0"/>
                <a:cs typeface="Calibri" panose="020F0502020204030204" pitchFamily="34" charset="0"/>
              </a:rPr>
              <a:t>?</a:t>
            </a:r>
          </a:p>
        </p:txBody>
      </p:sp>
    </p:spTree>
    <p:extLst>
      <p:ext uri="{BB962C8B-B14F-4D97-AF65-F5344CB8AC3E}">
        <p14:creationId xmlns:p14="http://schemas.microsoft.com/office/powerpoint/2010/main" val="1544585502"/>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CF0D900-34C0-C405-5056-EC84C43FDD9E}"/>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smtClean="0">
                <a:solidFill>
                  <a:srgbClr val="EA4E60"/>
                </a:solidFill>
              </a:rPr>
              <a:t>138</a:t>
            </a:fld>
            <a:r>
              <a:rPr lang="en-US"/>
              <a:t>]</a:t>
            </a:r>
            <a:endParaRPr/>
          </a:p>
        </p:txBody>
      </p:sp>
      <p:pic>
        <p:nvPicPr>
          <p:cNvPr id="5122" name="Picture 2" descr="Comparison of Optimistic Rollups and ZK-Rollups – What is the most  effective resolution for Layer two on Ethereum? – CoinLive">
            <a:extLst>
              <a:ext uri="{FF2B5EF4-FFF2-40B4-BE49-F238E27FC236}">
                <a16:creationId xmlns:a16="http://schemas.microsoft.com/office/drawing/2014/main" id="{A74F349D-D4A8-65EC-6A5F-1A00B51CE5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2153" y="430810"/>
            <a:ext cx="4388359" cy="4319041"/>
          </a:xfrm>
          <a:prstGeom prst="rect">
            <a:avLst/>
          </a:prstGeom>
          <a:noFill/>
          <a:extLst>
            <a:ext uri="{909E8E84-426E-40DD-AFC4-6F175D3DCCD1}">
              <a14:hiddenFill xmlns:a14="http://schemas.microsoft.com/office/drawing/2010/main">
                <a:solidFill>
                  <a:srgbClr val="FFFFFF"/>
                </a:solidFill>
              </a14:hiddenFill>
            </a:ext>
          </a:extLst>
        </p:spPr>
      </p:pic>
      <p:sp>
        <p:nvSpPr>
          <p:cNvPr id="9" name="CaixaDeTexto 8">
            <a:extLst>
              <a:ext uri="{FF2B5EF4-FFF2-40B4-BE49-F238E27FC236}">
                <a16:creationId xmlns:a16="http://schemas.microsoft.com/office/drawing/2014/main" id="{36577BD7-5AD8-15D9-74DA-E27190AEB525}"/>
              </a:ext>
            </a:extLst>
          </p:cNvPr>
          <p:cNvSpPr txBox="1"/>
          <p:nvPr/>
        </p:nvSpPr>
        <p:spPr>
          <a:xfrm>
            <a:off x="2282153" y="4777374"/>
            <a:ext cx="4572000" cy="338554"/>
          </a:xfrm>
          <a:prstGeom prst="rect">
            <a:avLst/>
          </a:prstGeom>
          <a:noFill/>
        </p:spPr>
        <p:txBody>
          <a:bodyPr wrap="square">
            <a:spAutoFit/>
          </a:bodyPr>
          <a:lstStyle/>
          <a:p>
            <a:r>
              <a:rPr lang="pt-BR" sz="800" dirty="0"/>
              <a:t>https://coinlive.me/comparison-of-optimistic-rollups-and-zk-rollups-what-is-the-best-solution-for-layer-2-on-ethereum-23020.html</a:t>
            </a:r>
          </a:p>
        </p:txBody>
      </p:sp>
      <p:cxnSp>
        <p:nvCxnSpPr>
          <p:cNvPr id="11" name="Conector de Seta Reta 10">
            <a:extLst>
              <a:ext uri="{FF2B5EF4-FFF2-40B4-BE49-F238E27FC236}">
                <a16:creationId xmlns:a16="http://schemas.microsoft.com/office/drawing/2014/main" id="{AA13F36E-BDE1-7C61-BB8A-CDD5D77A16C4}"/>
              </a:ext>
            </a:extLst>
          </p:cNvPr>
          <p:cNvCxnSpPr/>
          <p:nvPr/>
        </p:nvCxnSpPr>
        <p:spPr>
          <a:xfrm flipH="1">
            <a:off x="6258560" y="1402080"/>
            <a:ext cx="1212427" cy="1964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Retângulo 11">
            <a:extLst>
              <a:ext uri="{FF2B5EF4-FFF2-40B4-BE49-F238E27FC236}">
                <a16:creationId xmlns:a16="http://schemas.microsoft.com/office/drawing/2014/main" id="{3732F3DA-32D1-E6B8-F928-1520532D10FA}"/>
              </a:ext>
            </a:extLst>
          </p:cNvPr>
          <p:cNvSpPr/>
          <p:nvPr/>
        </p:nvSpPr>
        <p:spPr>
          <a:xfrm>
            <a:off x="7525173" y="1070187"/>
            <a:ext cx="1097280" cy="5960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ROLLUP</a:t>
            </a:r>
          </a:p>
        </p:txBody>
      </p:sp>
    </p:spTree>
    <p:extLst>
      <p:ext uri="{BB962C8B-B14F-4D97-AF65-F5344CB8AC3E}">
        <p14:creationId xmlns:p14="http://schemas.microsoft.com/office/powerpoint/2010/main" val="1148500262"/>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C2536E87-7781-2B5F-AE8B-46A3DDD5E90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smtClean="0">
                <a:solidFill>
                  <a:srgbClr val="EA4E60"/>
                </a:solidFill>
              </a:rPr>
              <a:t>139</a:t>
            </a:fld>
            <a:r>
              <a:rPr lang="en-US"/>
              <a:t>]</a:t>
            </a:r>
            <a:endParaRPr/>
          </a:p>
        </p:txBody>
      </p:sp>
      <p:sp>
        <p:nvSpPr>
          <p:cNvPr id="4" name="Retângulo 3">
            <a:extLst>
              <a:ext uri="{FF2B5EF4-FFF2-40B4-BE49-F238E27FC236}">
                <a16:creationId xmlns:a16="http://schemas.microsoft.com/office/drawing/2014/main" id="{E346F443-9CFF-8EA3-2715-7DBA66016A5A}"/>
              </a:ext>
            </a:extLst>
          </p:cNvPr>
          <p:cNvSpPr/>
          <p:nvPr/>
        </p:nvSpPr>
        <p:spPr>
          <a:xfrm>
            <a:off x="419669" y="431665"/>
            <a:ext cx="3570208" cy="707886"/>
          </a:xfrm>
          <a:prstGeom prst="rect">
            <a:avLst/>
          </a:prstGeom>
        </p:spPr>
        <p:txBody>
          <a:bodyPr wrap="none">
            <a:spAutoFit/>
          </a:bodyPr>
          <a:lstStyle/>
          <a:p>
            <a:r>
              <a:rPr lang="pt-BR" sz="4000" dirty="0">
                <a:solidFill>
                  <a:srgbClr val="EA4E60"/>
                </a:solidFill>
                <a:latin typeface="Calibri" panose="020F0502020204030204" pitchFamily="34" charset="0"/>
                <a:cs typeface="Calibri" panose="020F0502020204030204" pitchFamily="34" charset="0"/>
              </a:rPr>
              <a:t>Tipos de </a:t>
            </a:r>
            <a:r>
              <a:rPr lang="pt-BR" sz="4000" dirty="0" err="1">
                <a:solidFill>
                  <a:srgbClr val="EA4E60"/>
                </a:solidFill>
                <a:latin typeface="Calibri" panose="020F0502020204030204" pitchFamily="34" charset="0"/>
                <a:cs typeface="Calibri" panose="020F0502020204030204" pitchFamily="34" charset="0"/>
              </a:rPr>
              <a:t>Rollups</a:t>
            </a:r>
            <a:endParaRPr lang="pt-BR" sz="4000" dirty="0">
              <a:solidFill>
                <a:srgbClr val="EA4E60"/>
              </a:solidFill>
              <a:latin typeface="Calibri" panose="020F0502020204030204" pitchFamily="34" charset="0"/>
              <a:cs typeface="Calibri" panose="020F0502020204030204" pitchFamily="34" charset="0"/>
            </a:endParaRPr>
          </a:p>
        </p:txBody>
      </p:sp>
      <p:sp>
        <p:nvSpPr>
          <p:cNvPr id="6" name="CaixaDeTexto 5">
            <a:extLst>
              <a:ext uri="{FF2B5EF4-FFF2-40B4-BE49-F238E27FC236}">
                <a16:creationId xmlns:a16="http://schemas.microsoft.com/office/drawing/2014/main" id="{9EEABE20-01E9-5861-32E0-598FD8747F88}"/>
              </a:ext>
            </a:extLst>
          </p:cNvPr>
          <p:cNvSpPr txBox="1"/>
          <p:nvPr/>
        </p:nvSpPr>
        <p:spPr>
          <a:xfrm>
            <a:off x="419669" y="1549604"/>
            <a:ext cx="6773611" cy="1200329"/>
          </a:xfrm>
          <a:prstGeom prst="rect">
            <a:avLst/>
          </a:prstGeom>
          <a:noFill/>
        </p:spPr>
        <p:txBody>
          <a:bodyPr wrap="square">
            <a:spAutoFit/>
          </a:bodyPr>
          <a:lstStyle/>
          <a:p>
            <a:pPr algn="l" fontAlgn="base"/>
            <a:r>
              <a:rPr lang="pt-BR" sz="2400" b="1" i="0" dirty="0">
                <a:solidFill>
                  <a:srgbClr val="212121"/>
                </a:solidFill>
                <a:effectLst/>
                <a:latin typeface="Calibri" panose="020F0502020204030204" pitchFamily="34" charset="0"/>
                <a:cs typeface="Calibri" panose="020F0502020204030204" pitchFamily="34" charset="0"/>
              </a:rPr>
              <a:t>1-) </a:t>
            </a:r>
            <a:r>
              <a:rPr lang="pt-BR" sz="2400" b="1" i="0" dirty="0" err="1">
                <a:solidFill>
                  <a:srgbClr val="212121"/>
                </a:solidFill>
                <a:effectLst/>
                <a:latin typeface="Calibri" panose="020F0502020204030204" pitchFamily="34" charset="0"/>
                <a:cs typeface="Calibri" panose="020F0502020204030204" pitchFamily="34" charset="0"/>
              </a:rPr>
              <a:t>Optimistic</a:t>
            </a:r>
            <a:r>
              <a:rPr lang="pt-BR" sz="2400" b="1" i="0" dirty="0">
                <a:solidFill>
                  <a:srgbClr val="212121"/>
                </a:solidFill>
                <a:effectLst/>
                <a:latin typeface="Calibri" panose="020F0502020204030204" pitchFamily="34" charset="0"/>
                <a:cs typeface="Calibri" panose="020F0502020204030204" pitchFamily="34" charset="0"/>
              </a:rPr>
              <a:t> </a:t>
            </a:r>
            <a:r>
              <a:rPr lang="pt-BR" sz="2400" b="1" i="0" dirty="0" err="1">
                <a:solidFill>
                  <a:srgbClr val="212121"/>
                </a:solidFill>
                <a:effectLst/>
                <a:latin typeface="Calibri" panose="020F0502020204030204" pitchFamily="34" charset="0"/>
                <a:cs typeface="Calibri" panose="020F0502020204030204" pitchFamily="34" charset="0"/>
              </a:rPr>
              <a:t>Rollups</a:t>
            </a:r>
            <a:r>
              <a:rPr lang="pt-BR" sz="2400" b="1" i="0" dirty="0">
                <a:solidFill>
                  <a:srgbClr val="212121"/>
                </a:solidFill>
                <a:effectLst/>
                <a:latin typeface="Calibri" panose="020F0502020204030204" pitchFamily="34" charset="0"/>
                <a:cs typeface="Calibri" panose="020F0502020204030204" pitchFamily="34" charset="0"/>
              </a:rPr>
              <a:t> </a:t>
            </a:r>
          </a:p>
          <a:p>
            <a:pPr algn="l" fontAlgn="base"/>
            <a:endParaRPr lang="pt-BR" sz="2400" b="1" i="0" dirty="0">
              <a:solidFill>
                <a:srgbClr val="212121"/>
              </a:solidFill>
              <a:effectLst/>
              <a:latin typeface="Calibri" panose="020F0502020204030204" pitchFamily="34" charset="0"/>
              <a:cs typeface="Calibri" panose="020F0502020204030204" pitchFamily="34" charset="0"/>
            </a:endParaRPr>
          </a:p>
          <a:p>
            <a:pPr fontAlgn="base"/>
            <a:r>
              <a:rPr lang="pt-BR" sz="2400" b="1" i="0" dirty="0">
                <a:solidFill>
                  <a:srgbClr val="212121"/>
                </a:solidFill>
                <a:effectLst/>
                <a:latin typeface="Calibri" panose="020F0502020204030204" pitchFamily="34" charset="0"/>
                <a:cs typeface="Calibri" panose="020F0502020204030204" pitchFamily="34" charset="0"/>
              </a:rPr>
              <a:t>2-) Zero-</a:t>
            </a:r>
            <a:r>
              <a:rPr lang="pt-BR" sz="2400" b="1" i="0" dirty="0" err="1">
                <a:solidFill>
                  <a:srgbClr val="212121"/>
                </a:solidFill>
                <a:effectLst/>
                <a:latin typeface="Calibri" panose="020F0502020204030204" pitchFamily="34" charset="0"/>
                <a:cs typeface="Calibri" panose="020F0502020204030204" pitchFamily="34" charset="0"/>
              </a:rPr>
              <a:t>Knowledge</a:t>
            </a:r>
            <a:r>
              <a:rPr lang="pt-BR" sz="2400" b="1" i="0" dirty="0">
                <a:solidFill>
                  <a:srgbClr val="212121"/>
                </a:solidFill>
                <a:effectLst/>
                <a:latin typeface="Calibri" panose="020F0502020204030204" pitchFamily="34" charset="0"/>
                <a:cs typeface="Calibri" panose="020F0502020204030204" pitchFamily="34" charset="0"/>
              </a:rPr>
              <a:t> </a:t>
            </a:r>
            <a:r>
              <a:rPr lang="pt-BR" sz="2400" b="1" i="0" dirty="0" err="1">
                <a:solidFill>
                  <a:srgbClr val="212121"/>
                </a:solidFill>
                <a:effectLst/>
                <a:latin typeface="Calibri" panose="020F0502020204030204" pitchFamily="34" charset="0"/>
                <a:cs typeface="Calibri" panose="020F0502020204030204" pitchFamily="34" charset="0"/>
              </a:rPr>
              <a:t>Rollups</a:t>
            </a:r>
            <a:r>
              <a:rPr lang="pt-BR" sz="2400" b="1" i="0" dirty="0">
                <a:solidFill>
                  <a:srgbClr val="212121"/>
                </a:solidFill>
                <a:effectLst/>
                <a:latin typeface="Calibri" panose="020F0502020204030204" pitchFamily="34" charset="0"/>
                <a:cs typeface="Calibri" panose="020F0502020204030204" pitchFamily="34" charset="0"/>
              </a:rPr>
              <a:t> (ZK- </a:t>
            </a:r>
            <a:r>
              <a:rPr lang="pt-BR" sz="2400" b="1" i="0" dirty="0" err="1">
                <a:solidFill>
                  <a:srgbClr val="212121"/>
                </a:solidFill>
                <a:effectLst/>
                <a:latin typeface="Calibri" panose="020F0502020204030204" pitchFamily="34" charset="0"/>
                <a:cs typeface="Calibri" panose="020F0502020204030204" pitchFamily="34" charset="0"/>
              </a:rPr>
              <a:t>Rollups</a:t>
            </a:r>
            <a:r>
              <a:rPr lang="pt-BR" sz="2400" b="1" i="0" dirty="0">
                <a:solidFill>
                  <a:srgbClr val="212121"/>
                </a:solidFill>
                <a:effectLst/>
                <a:latin typeface="Calibri" panose="020F0502020204030204" pitchFamily="34" charset="0"/>
                <a:cs typeface="Calibri" panose="020F0502020204030204" pitchFamily="34" charset="0"/>
              </a:rPr>
              <a:t>)</a:t>
            </a:r>
          </a:p>
        </p:txBody>
      </p:sp>
    </p:spTree>
    <p:extLst>
      <p:ext uri="{BB962C8B-B14F-4D97-AF65-F5344CB8AC3E}">
        <p14:creationId xmlns:p14="http://schemas.microsoft.com/office/powerpoint/2010/main" val="33052512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smtClean="0">
                <a:solidFill>
                  <a:srgbClr val="EA4E60"/>
                </a:solidFill>
              </a:rPr>
              <a:t>14</a:t>
            </a:fld>
            <a:r>
              <a:rPr lang="en-US"/>
              <a:t>]</a:t>
            </a:r>
            <a:endParaRPr/>
          </a:p>
        </p:txBody>
      </p:sp>
      <p:sp>
        <p:nvSpPr>
          <p:cNvPr id="4" name="Google Shape;169;p3">
            <a:extLst>
              <a:ext uri="{FF2B5EF4-FFF2-40B4-BE49-F238E27FC236}">
                <a16:creationId xmlns:a16="http://schemas.microsoft.com/office/drawing/2014/main" id="{212BF16F-8A92-1FB6-718A-5050A148E45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dirty="0">
                <a:solidFill>
                  <a:srgbClr val="EA4E60"/>
                </a:solidFill>
                <a:latin typeface="Century Gothic"/>
                <a:ea typeface="Century Gothic"/>
                <a:cs typeface="Century Gothic"/>
                <a:sym typeface="Century Gothic"/>
              </a:rPr>
              <a:t>SEJA O SEU BANCO</a:t>
            </a:r>
            <a:endParaRPr sz="4000" b="0" i="0" u="none" strike="noStrike" cap="none" dirty="0">
              <a:solidFill>
                <a:srgbClr val="EA4E60"/>
              </a:solidFill>
              <a:latin typeface="Century Gothic"/>
              <a:ea typeface="Century Gothic"/>
              <a:cs typeface="Century Gothic"/>
              <a:sym typeface="Century Gothic"/>
            </a:endParaRPr>
          </a:p>
        </p:txBody>
      </p:sp>
      <p:sp>
        <p:nvSpPr>
          <p:cNvPr id="5" name="Retângulo 4"/>
          <p:cNvSpPr/>
          <p:nvPr/>
        </p:nvSpPr>
        <p:spPr>
          <a:xfrm>
            <a:off x="565525" y="1879253"/>
            <a:ext cx="8295446" cy="1938992"/>
          </a:xfrm>
          <a:prstGeom prst="rect">
            <a:avLst/>
          </a:prstGeom>
        </p:spPr>
        <p:txBody>
          <a:bodyPr wrap="square">
            <a:spAutoFit/>
          </a:bodyPr>
          <a:lstStyle/>
          <a:p>
            <a:r>
              <a:rPr lang="pt-BR" sz="2400" dirty="0">
                <a:latin typeface="Calibri" panose="020F0502020204030204" pitchFamily="34" charset="0"/>
                <a:cs typeface="Calibri" panose="020F0502020204030204" pitchFamily="34" charset="0"/>
              </a:rPr>
              <a:t>João quer transferir de seu banco, uma grande quantia de dinheiro, sábado a tarde, pro seu pai que mora na Austrália, mas não pode, o sistema financeiro não permite. Enquanto isso, o pai de José já recebeu seus </a:t>
            </a:r>
            <a:r>
              <a:rPr lang="pt-BR" sz="2400" dirty="0" err="1">
                <a:latin typeface="Calibri" panose="020F0502020204030204" pitchFamily="34" charset="0"/>
                <a:cs typeface="Calibri" panose="020F0502020204030204" pitchFamily="34" charset="0"/>
              </a:rPr>
              <a:t>bitcoins</a:t>
            </a:r>
            <a:r>
              <a:rPr lang="pt-BR" sz="2400" dirty="0">
                <a:latin typeface="Calibri" panose="020F0502020204030204" pitchFamily="34" charset="0"/>
                <a:cs typeface="Calibri" panose="020F0502020204030204" pitchFamily="34" charset="0"/>
              </a:rPr>
              <a:t> lá no Japão. Qual dos dois é realmente dono do próprio dinheiro? </a:t>
            </a:r>
          </a:p>
        </p:txBody>
      </p:sp>
    </p:spTree>
    <p:extLst>
      <p:ext uri="{BB962C8B-B14F-4D97-AF65-F5344CB8AC3E}">
        <p14:creationId xmlns:p14="http://schemas.microsoft.com/office/powerpoint/2010/main" val="2416066222"/>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9ACA5E21-3318-C845-EAE4-5D459CC46907}"/>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smtClean="0">
                <a:solidFill>
                  <a:srgbClr val="EA4E60"/>
                </a:solidFill>
              </a:rPr>
              <a:t>140</a:t>
            </a:fld>
            <a:r>
              <a:rPr lang="en-US"/>
              <a:t>]</a:t>
            </a:r>
            <a:endParaRPr/>
          </a:p>
        </p:txBody>
      </p:sp>
      <p:sp>
        <p:nvSpPr>
          <p:cNvPr id="4" name="Retângulo 3">
            <a:extLst>
              <a:ext uri="{FF2B5EF4-FFF2-40B4-BE49-F238E27FC236}">
                <a16:creationId xmlns:a16="http://schemas.microsoft.com/office/drawing/2014/main" id="{DF714D92-6D7F-1DC9-53EC-C3CC395A239A}"/>
              </a:ext>
            </a:extLst>
          </p:cNvPr>
          <p:cNvSpPr/>
          <p:nvPr/>
        </p:nvSpPr>
        <p:spPr>
          <a:xfrm>
            <a:off x="419669" y="431665"/>
            <a:ext cx="3953326" cy="707886"/>
          </a:xfrm>
          <a:prstGeom prst="rect">
            <a:avLst/>
          </a:prstGeom>
        </p:spPr>
        <p:txBody>
          <a:bodyPr wrap="none">
            <a:spAutoFit/>
          </a:bodyPr>
          <a:lstStyle/>
          <a:p>
            <a:r>
              <a:rPr lang="pt-BR" sz="4000" dirty="0" err="1">
                <a:solidFill>
                  <a:srgbClr val="EA4E60"/>
                </a:solidFill>
                <a:latin typeface="Calibri" panose="020F0502020204030204" pitchFamily="34" charset="0"/>
                <a:cs typeface="Calibri" panose="020F0502020204030204" pitchFamily="34" charset="0"/>
              </a:rPr>
              <a:t>Optimistic</a:t>
            </a:r>
            <a:r>
              <a:rPr lang="pt-BR" sz="4000" dirty="0">
                <a:solidFill>
                  <a:srgbClr val="EA4E60"/>
                </a:solidFill>
                <a:latin typeface="Calibri" panose="020F0502020204030204" pitchFamily="34" charset="0"/>
                <a:cs typeface="Calibri" panose="020F0502020204030204" pitchFamily="34" charset="0"/>
              </a:rPr>
              <a:t> </a:t>
            </a:r>
            <a:r>
              <a:rPr lang="pt-BR" sz="4000" dirty="0" err="1">
                <a:solidFill>
                  <a:srgbClr val="EA4E60"/>
                </a:solidFill>
                <a:latin typeface="Calibri" panose="020F0502020204030204" pitchFamily="34" charset="0"/>
                <a:cs typeface="Calibri" panose="020F0502020204030204" pitchFamily="34" charset="0"/>
              </a:rPr>
              <a:t>Rollups</a:t>
            </a:r>
            <a:endParaRPr lang="pt-BR" sz="4000" dirty="0">
              <a:solidFill>
                <a:srgbClr val="EA4E60"/>
              </a:solidFill>
              <a:latin typeface="Calibri" panose="020F0502020204030204" pitchFamily="34" charset="0"/>
              <a:cs typeface="Calibri" panose="020F0502020204030204" pitchFamily="34" charset="0"/>
            </a:endParaRPr>
          </a:p>
        </p:txBody>
      </p:sp>
      <p:sp>
        <p:nvSpPr>
          <p:cNvPr id="6" name="CaixaDeTexto 5">
            <a:extLst>
              <a:ext uri="{FF2B5EF4-FFF2-40B4-BE49-F238E27FC236}">
                <a16:creationId xmlns:a16="http://schemas.microsoft.com/office/drawing/2014/main" id="{27871AF9-DBCD-1D75-FDA5-F1AD0C6C345B}"/>
              </a:ext>
            </a:extLst>
          </p:cNvPr>
          <p:cNvSpPr txBox="1"/>
          <p:nvPr/>
        </p:nvSpPr>
        <p:spPr>
          <a:xfrm>
            <a:off x="419669" y="1037951"/>
            <a:ext cx="7389984" cy="4524315"/>
          </a:xfrm>
          <a:prstGeom prst="rect">
            <a:avLst/>
          </a:prstGeom>
          <a:noFill/>
        </p:spPr>
        <p:txBody>
          <a:bodyPr wrap="square">
            <a:spAutoFit/>
          </a:bodyPr>
          <a:lstStyle/>
          <a:p>
            <a:r>
              <a:rPr lang="pt-BR" sz="2400" dirty="0">
                <a:latin typeface="Calibri" panose="020F0502020204030204" pitchFamily="34" charset="0"/>
                <a:cs typeface="Calibri" panose="020F0502020204030204" pitchFamily="34" charset="0"/>
              </a:rPr>
              <a:t>O </a:t>
            </a:r>
            <a:r>
              <a:rPr lang="pt-BR" sz="2400" dirty="0" err="1">
                <a:latin typeface="Calibri" panose="020F0502020204030204" pitchFamily="34" charset="0"/>
                <a:cs typeface="Calibri" panose="020F0502020204030204" pitchFamily="34" charset="0"/>
              </a:rPr>
              <a:t>rollup</a:t>
            </a:r>
            <a:r>
              <a:rPr lang="pt-BR" sz="2400" dirty="0">
                <a:latin typeface="Calibri" panose="020F0502020204030204" pitchFamily="34" charset="0"/>
                <a:cs typeface="Calibri" panose="020F0502020204030204" pitchFamily="34" charset="0"/>
              </a:rPr>
              <a:t> "otimista", foi chamado assim pois seu mecanismo pressupõe que todas as transações enviadas à blockchain são válidas, embora nunca tenha sido verificado se as transações foram realizadas corretamente. </a:t>
            </a:r>
          </a:p>
          <a:p>
            <a:endParaRPr lang="pt-BR" sz="2400" dirty="0">
              <a:latin typeface="Calibri" panose="020F0502020204030204" pitchFamily="34" charset="0"/>
              <a:cs typeface="Calibri" panose="020F0502020204030204" pitchFamily="34" charset="0"/>
            </a:endParaRPr>
          </a:p>
          <a:p>
            <a:r>
              <a:rPr lang="pt-BR" sz="2400" dirty="0">
                <a:latin typeface="Calibri" panose="020F0502020204030204" pitchFamily="34" charset="0"/>
                <a:cs typeface="Calibri" panose="020F0502020204030204" pitchFamily="34" charset="0"/>
              </a:rPr>
              <a:t>As transações passam por um período de “teste” no qual qualquer um pode duvidar da validade desse tipo de transação e fazer uma contestação.</a:t>
            </a:r>
          </a:p>
          <a:p>
            <a:br>
              <a:rPr lang="pt-BR" sz="2400" dirty="0">
                <a:latin typeface="Calibri" panose="020F0502020204030204" pitchFamily="34" charset="0"/>
                <a:cs typeface="Calibri" panose="020F0502020204030204" pitchFamily="34" charset="0"/>
              </a:rPr>
            </a:br>
            <a:r>
              <a:rPr lang="pt-BR" sz="2400" dirty="0">
                <a:latin typeface="Calibri" panose="020F0502020204030204" pitchFamily="34" charset="0"/>
                <a:cs typeface="Calibri" panose="020F0502020204030204" pitchFamily="34" charset="0"/>
              </a:rPr>
              <a:t>Consenso: Prova de Fraude</a:t>
            </a:r>
          </a:p>
          <a:p>
            <a:endParaRPr lang="pt-BR" sz="2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60007720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9ACA5E21-3318-C845-EAE4-5D459CC46907}"/>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smtClean="0">
                <a:solidFill>
                  <a:srgbClr val="EA4E60"/>
                </a:solidFill>
              </a:rPr>
              <a:t>141</a:t>
            </a:fld>
            <a:r>
              <a:rPr lang="en-US"/>
              <a:t>]</a:t>
            </a:r>
            <a:endParaRPr/>
          </a:p>
        </p:txBody>
      </p:sp>
      <p:sp>
        <p:nvSpPr>
          <p:cNvPr id="4" name="Retângulo 3">
            <a:extLst>
              <a:ext uri="{FF2B5EF4-FFF2-40B4-BE49-F238E27FC236}">
                <a16:creationId xmlns:a16="http://schemas.microsoft.com/office/drawing/2014/main" id="{DF714D92-6D7F-1DC9-53EC-C3CC395A239A}"/>
              </a:ext>
            </a:extLst>
          </p:cNvPr>
          <p:cNvSpPr/>
          <p:nvPr/>
        </p:nvSpPr>
        <p:spPr>
          <a:xfrm>
            <a:off x="419669" y="431665"/>
            <a:ext cx="2371162" cy="707886"/>
          </a:xfrm>
          <a:prstGeom prst="rect">
            <a:avLst/>
          </a:prstGeom>
        </p:spPr>
        <p:txBody>
          <a:bodyPr wrap="none">
            <a:spAutoFit/>
          </a:bodyPr>
          <a:lstStyle/>
          <a:p>
            <a:r>
              <a:rPr lang="pt-BR" sz="4000" dirty="0">
                <a:solidFill>
                  <a:srgbClr val="EA4E60"/>
                </a:solidFill>
                <a:latin typeface="Calibri" panose="020F0502020204030204" pitchFamily="34" charset="0"/>
                <a:cs typeface="Calibri" panose="020F0502020204030204" pitchFamily="34" charset="0"/>
              </a:rPr>
              <a:t>ZK-</a:t>
            </a:r>
            <a:r>
              <a:rPr lang="pt-BR" sz="4000" dirty="0" err="1">
                <a:solidFill>
                  <a:srgbClr val="EA4E60"/>
                </a:solidFill>
                <a:latin typeface="Calibri" panose="020F0502020204030204" pitchFamily="34" charset="0"/>
                <a:cs typeface="Calibri" panose="020F0502020204030204" pitchFamily="34" charset="0"/>
              </a:rPr>
              <a:t>Rollups</a:t>
            </a:r>
            <a:endParaRPr lang="pt-BR" sz="4000" dirty="0">
              <a:solidFill>
                <a:srgbClr val="EA4E60"/>
              </a:solidFill>
              <a:latin typeface="Calibri" panose="020F0502020204030204" pitchFamily="34" charset="0"/>
              <a:cs typeface="Calibri" panose="020F0502020204030204" pitchFamily="34" charset="0"/>
            </a:endParaRPr>
          </a:p>
        </p:txBody>
      </p:sp>
      <p:sp>
        <p:nvSpPr>
          <p:cNvPr id="6" name="CaixaDeTexto 5">
            <a:extLst>
              <a:ext uri="{FF2B5EF4-FFF2-40B4-BE49-F238E27FC236}">
                <a16:creationId xmlns:a16="http://schemas.microsoft.com/office/drawing/2014/main" id="{27871AF9-DBCD-1D75-FDA5-F1AD0C6C345B}"/>
              </a:ext>
            </a:extLst>
          </p:cNvPr>
          <p:cNvSpPr txBox="1"/>
          <p:nvPr/>
        </p:nvSpPr>
        <p:spPr>
          <a:xfrm>
            <a:off x="419669" y="1139551"/>
            <a:ext cx="7389984" cy="3785652"/>
          </a:xfrm>
          <a:prstGeom prst="rect">
            <a:avLst/>
          </a:prstGeom>
          <a:noFill/>
        </p:spPr>
        <p:txBody>
          <a:bodyPr wrap="square">
            <a:spAutoFit/>
          </a:bodyPr>
          <a:lstStyle/>
          <a:p>
            <a:r>
              <a:rPr lang="pt-BR" sz="2400" dirty="0">
                <a:latin typeface="Calibri" panose="020F0502020204030204" pitchFamily="34" charset="0"/>
                <a:cs typeface="Calibri" panose="020F0502020204030204" pitchFamily="34" charset="0"/>
              </a:rPr>
              <a:t>O </a:t>
            </a:r>
            <a:r>
              <a:rPr lang="pt-BR" sz="2400" dirty="0" err="1">
                <a:latin typeface="Calibri" panose="020F0502020204030204" pitchFamily="34" charset="0"/>
                <a:cs typeface="Calibri" panose="020F0502020204030204" pitchFamily="34" charset="0"/>
              </a:rPr>
              <a:t>rollup</a:t>
            </a:r>
            <a:r>
              <a:rPr lang="pt-BR" sz="2400" dirty="0">
                <a:latin typeface="Calibri" panose="020F0502020204030204" pitchFamily="34" charset="0"/>
                <a:cs typeface="Calibri" panose="020F0502020204030204" pitchFamily="34" charset="0"/>
              </a:rPr>
              <a:t> de “conhecimento zero” </a:t>
            </a:r>
            <a:r>
              <a:rPr lang="pt-BR" sz="2400" b="0" i="0" dirty="0">
                <a:solidFill>
                  <a:srgbClr val="2A2B2C"/>
                </a:solidFill>
                <a:effectLst/>
                <a:latin typeface="Calibri" panose="020F0502020204030204" pitchFamily="34" charset="0"/>
                <a:cs typeface="Calibri" panose="020F0502020204030204" pitchFamily="34" charset="0"/>
              </a:rPr>
              <a:t>permite que alguém prove matematicamente que uma afirmação é verdadeira sem divulgar informações adicionais sobre essa afirmação como se fosse um documento, exemplo passaporte.</a:t>
            </a:r>
          </a:p>
          <a:p>
            <a:endParaRPr lang="pt-BR" sz="2400" dirty="0">
              <a:solidFill>
                <a:srgbClr val="2A2B2C"/>
              </a:solidFill>
              <a:latin typeface="Calibri" panose="020F0502020204030204" pitchFamily="34" charset="0"/>
              <a:cs typeface="Calibri" panose="020F0502020204030204" pitchFamily="34" charset="0"/>
            </a:endParaRPr>
          </a:p>
          <a:p>
            <a:r>
              <a:rPr lang="pt-BR" sz="2400" dirty="0">
                <a:solidFill>
                  <a:srgbClr val="2A2B2C"/>
                </a:solidFill>
                <a:latin typeface="Calibri" panose="020F0502020204030204" pitchFamily="34" charset="0"/>
                <a:cs typeface="Calibri" panose="020F0502020204030204" pitchFamily="34" charset="0"/>
              </a:rPr>
              <a:t>A escala é mais rápida.</a:t>
            </a:r>
            <a:endParaRPr lang="pt-BR" sz="2400" dirty="0">
              <a:latin typeface="Calibri" panose="020F0502020204030204" pitchFamily="34" charset="0"/>
              <a:cs typeface="Calibri" panose="020F0502020204030204" pitchFamily="34" charset="0"/>
            </a:endParaRPr>
          </a:p>
          <a:p>
            <a:endParaRPr lang="pt-BR" sz="2400" dirty="0">
              <a:latin typeface="Calibri" panose="020F0502020204030204" pitchFamily="34" charset="0"/>
              <a:cs typeface="Calibri" panose="020F0502020204030204" pitchFamily="34" charset="0"/>
            </a:endParaRPr>
          </a:p>
          <a:p>
            <a:r>
              <a:rPr lang="pt-BR" sz="2400" dirty="0">
                <a:latin typeface="Calibri" panose="020F0502020204030204" pitchFamily="34" charset="0"/>
                <a:cs typeface="Calibri" panose="020F0502020204030204" pitchFamily="34" charset="0"/>
              </a:rPr>
              <a:t>Consenso: Prova de Validade</a:t>
            </a:r>
          </a:p>
          <a:p>
            <a:endParaRPr lang="pt-BR" sz="2400" dirty="0">
              <a:latin typeface="Calibri" panose="020F0502020204030204" pitchFamily="34" charset="0"/>
              <a:cs typeface="Calibri" panose="020F0502020204030204" pitchFamily="34" charset="0"/>
            </a:endParaRPr>
          </a:p>
          <a:p>
            <a:endParaRPr lang="pt-BR" sz="2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71301584"/>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D04F03B9-6BFA-C07E-0532-BC1B9E063D5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smtClean="0">
                <a:solidFill>
                  <a:srgbClr val="EA4E60"/>
                </a:solidFill>
              </a:rPr>
              <a:t>142</a:t>
            </a:fld>
            <a:r>
              <a:rPr lang="en-US"/>
              <a:t>]</a:t>
            </a:r>
            <a:endParaRPr/>
          </a:p>
        </p:txBody>
      </p:sp>
      <p:pic>
        <p:nvPicPr>
          <p:cNvPr id="8194" name="Picture 2" descr="Optimistic Ethereum L2 Explorer">
            <a:extLst>
              <a:ext uri="{FF2B5EF4-FFF2-40B4-BE49-F238E27FC236}">
                <a16:creationId xmlns:a16="http://schemas.microsoft.com/office/drawing/2014/main" id="{25D1921E-32DF-5999-2F4F-D823F313A0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1164" y="2158261"/>
            <a:ext cx="2749847" cy="673804"/>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GitHub - OffchainLabs/arbitrum-tutorials: Get started developing on Arbitrum">
            <a:extLst>
              <a:ext uri="{FF2B5EF4-FFF2-40B4-BE49-F238E27FC236}">
                <a16:creationId xmlns:a16="http://schemas.microsoft.com/office/drawing/2014/main" id="{050414A8-63C1-55C1-25AE-475603F69D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669" y="3186894"/>
            <a:ext cx="3136053" cy="861326"/>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4">
            <a:extLst>
              <a:ext uri="{FF2B5EF4-FFF2-40B4-BE49-F238E27FC236}">
                <a16:creationId xmlns:a16="http://schemas.microsoft.com/office/drawing/2014/main" id="{2E18FB9B-7BC8-B633-0969-C8C0FB63F0D1}"/>
              </a:ext>
            </a:extLst>
          </p:cNvPr>
          <p:cNvSpPr txBox="1"/>
          <p:nvPr/>
        </p:nvSpPr>
        <p:spPr>
          <a:xfrm>
            <a:off x="527937" y="1402080"/>
            <a:ext cx="2722753" cy="461665"/>
          </a:xfrm>
          <a:prstGeom prst="rect">
            <a:avLst/>
          </a:prstGeom>
          <a:noFill/>
        </p:spPr>
        <p:txBody>
          <a:bodyPr wrap="square" rtlCol="0">
            <a:spAutoFit/>
          </a:bodyPr>
          <a:lstStyle/>
          <a:p>
            <a:r>
              <a:rPr lang="pt-BR" sz="2400" dirty="0" err="1">
                <a:latin typeface="Calibri" panose="020F0502020204030204" pitchFamily="34" charset="0"/>
                <a:cs typeface="Calibri" panose="020F0502020204030204" pitchFamily="34" charset="0"/>
              </a:rPr>
              <a:t>Optimistic</a:t>
            </a:r>
            <a:r>
              <a:rPr lang="pt-BR" sz="2400" dirty="0">
                <a:latin typeface="Calibri" panose="020F0502020204030204" pitchFamily="34" charset="0"/>
                <a:cs typeface="Calibri" panose="020F0502020204030204" pitchFamily="34" charset="0"/>
              </a:rPr>
              <a:t> </a:t>
            </a:r>
            <a:r>
              <a:rPr lang="pt-BR" sz="2400" dirty="0" err="1">
                <a:latin typeface="Calibri" panose="020F0502020204030204" pitchFamily="34" charset="0"/>
                <a:cs typeface="Calibri" panose="020F0502020204030204" pitchFamily="34" charset="0"/>
              </a:rPr>
              <a:t>Rollups</a:t>
            </a:r>
            <a:endParaRPr lang="pt-BR" sz="2400" dirty="0">
              <a:latin typeface="Calibri" panose="020F0502020204030204" pitchFamily="34" charset="0"/>
              <a:cs typeface="Calibri" panose="020F0502020204030204" pitchFamily="34" charset="0"/>
            </a:endParaRPr>
          </a:p>
        </p:txBody>
      </p:sp>
      <p:sp>
        <p:nvSpPr>
          <p:cNvPr id="6" name="AutoShape 6" descr="Tutorials | zkSync Documentation">
            <a:extLst>
              <a:ext uri="{FF2B5EF4-FFF2-40B4-BE49-F238E27FC236}">
                <a16:creationId xmlns:a16="http://schemas.microsoft.com/office/drawing/2014/main" id="{A8E346C9-46B9-0E2F-6EF9-113E9A9E4188}"/>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pic>
        <p:nvPicPr>
          <p:cNvPr id="8200" name="Picture 8" descr="What Is zkSync And Why Does It Matter? – CryptoMode">
            <a:extLst>
              <a:ext uri="{FF2B5EF4-FFF2-40B4-BE49-F238E27FC236}">
                <a16:creationId xmlns:a16="http://schemas.microsoft.com/office/drawing/2014/main" id="{EE11C842-4BF6-45D1-8B32-2AAF521B656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62952" y="1539749"/>
            <a:ext cx="2478627" cy="1858971"/>
          </a:xfrm>
          <a:prstGeom prst="rect">
            <a:avLst/>
          </a:prstGeom>
          <a:noFill/>
          <a:extLst>
            <a:ext uri="{909E8E84-426E-40DD-AFC4-6F175D3DCCD1}">
              <a14:hiddenFill xmlns:a14="http://schemas.microsoft.com/office/drawing/2010/main">
                <a:solidFill>
                  <a:srgbClr val="FFFFFF"/>
                </a:solidFill>
              </a14:hiddenFill>
            </a:ext>
          </a:extLst>
        </p:spPr>
      </p:pic>
      <p:pic>
        <p:nvPicPr>
          <p:cNvPr id="8202" name="Picture 10" descr="StarkWare Industries - Wikipedia">
            <a:extLst>
              <a:ext uri="{FF2B5EF4-FFF2-40B4-BE49-F238E27FC236}">
                <a16:creationId xmlns:a16="http://schemas.microsoft.com/office/drawing/2014/main" id="{00D58B0F-27A8-7C86-3C0A-AB013FC254B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84290" y="2930490"/>
            <a:ext cx="2228427" cy="1173126"/>
          </a:xfrm>
          <a:prstGeom prst="rect">
            <a:avLst/>
          </a:prstGeom>
          <a:noFill/>
          <a:extLst>
            <a:ext uri="{909E8E84-426E-40DD-AFC4-6F175D3DCCD1}">
              <a14:hiddenFill xmlns:a14="http://schemas.microsoft.com/office/drawing/2010/main">
                <a:solidFill>
                  <a:srgbClr val="FFFFFF"/>
                </a:solidFill>
              </a14:hiddenFill>
            </a:ext>
          </a:extLst>
        </p:spPr>
      </p:pic>
      <p:sp>
        <p:nvSpPr>
          <p:cNvPr id="7" name="CaixaDeTexto 6">
            <a:extLst>
              <a:ext uri="{FF2B5EF4-FFF2-40B4-BE49-F238E27FC236}">
                <a16:creationId xmlns:a16="http://schemas.microsoft.com/office/drawing/2014/main" id="{A085D6E9-DE3D-3542-6223-B4CBCDA12245}"/>
              </a:ext>
            </a:extLst>
          </p:cNvPr>
          <p:cNvSpPr txBox="1"/>
          <p:nvPr/>
        </p:nvSpPr>
        <p:spPr>
          <a:xfrm>
            <a:off x="5384290" y="1402079"/>
            <a:ext cx="2722753" cy="461665"/>
          </a:xfrm>
          <a:prstGeom prst="rect">
            <a:avLst/>
          </a:prstGeom>
          <a:noFill/>
        </p:spPr>
        <p:txBody>
          <a:bodyPr wrap="square" rtlCol="0">
            <a:spAutoFit/>
          </a:bodyPr>
          <a:lstStyle/>
          <a:p>
            <a:r>
              <a:rPr lang="pt-BR" sz="2400" dirty="0">
                <a:latin typeface="Calibri" panose="020F0502020204030204" pitchFamily="34" charset="0"/>
                <a:cs typeface="Calibri" panose="020F0502020204030204" pitchFamily="34" charset="0"/>
              </a:rPr>
              <a:t>ZK </a:t>
            </a:r>
            <a:r>
              <a:rPr lang="pt-BR" sz="2400" dirty="0" err="1">
                <a:latin typeface="Calibri" panose="020F0502020204030204" pitchFamily="34" charset="0"/>
                <a:cs typeface="Calibri" panose="020F0502020204030204" pitchFamily="34" charset="0"/>
              </a:rPr>
              <a:t>Rollups</a:t>
            </a:r>
            <a:endParaRPr lang="pt-BR" sz="2400" dirty="0">
              <a:latin typeface="Calibri" panose="020F0502020204030204" pitchFamily="34" charset="0"/>
              <a:cs typeface="Calibri" panose="020F0502020204030204" pitchFamily="34" charset="0"/>
            </a:endParaRPr>
          </a:p>
        </p:txBody>
      </p:sp>
      <p:sp>
        <p:nvSpPr>
          <p:cNvPr id="10" name="Retângulo 9">
            <a:extLst>
              <a:ext uri="{FF2B5EF4-FFF2-40B4-BE49-F238E27FC236}">
                <a16:creationId xmlns:a16="http://schemas.microsoft.com/office/drawing/2014/main" id="{6F1C7ACF-72B8-167C-672D-A40234A46A68}"/>
              </a:ext>
            </a:extLst>
          </p:cNvPr>
          <p:cNvSpPr/>
          <p:nvPr/>
        </p:nvSpPr>
        <p:spPr>
          <a:xfrm>
            <a:off x="419669" y="431665"/>
            <a:ext cx="1678665" cy="707886"/>
          </a:xfrm>
          <a:prstGeom prst="rect">
            <a:avLst/>
          </a:prstGeom>
        </p:spPr>
        <p:txBody>
          <a:bodyPr wrap="none">
            <a:spAutoFit/>
          </a:bodyPr>
          <a:lstStyle/>
          <a:p>
            <a:r>
              <a:rPr lang="pt-BR" sz="4000" dirty="0">
                <a:solidFill>
                  <a:srgbClr val="EA4E60"/>
                </a:solidFill>
                <a:latin typeface="Calibri" panose="020F0502020204030204" pitchFamily="34" charset="0"/>
                <a:cs typeface="Calibri" panose="020F0502020204030204" pitchFamily="34" charset="0"/>
              </a:rPr>
              <a:t>Players</a:t>
            </a:r>
          </a:p>
        </p:txBody>
      </p:sp>
    </p:spTree>
    <p:extLst>
      <p:ext uri="{BB962C8B-B14F-4D97-AF65-F5344CB8AC3E}">
        <p14:creationId xmlns:p14="http://schemas.microsoft.com/office/powerpoint/2010/main" val="44537804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553B4954-1C13-C10E-46A4-A5C1C659EB1E}"/>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smtClean="0">
                <a:solidFill>
                  <a:srgbClr val="EA4E60"/>
                </a:solidFill>
              </a:rPr>
              <a:t>143</a:t>
            </a:fld>
            <a:r>
              <a:rPr lang="en-US"/>
              <a:t>]</a:t>
            </a:r>
            <a:endParaRPr/>
          </a:p>
        </p:txBody>
      </p:sp>
      <p:sp>
        <p:nvSpPr>
          <p:cNvPr id="4" name="Retângulo 3">
            <a:extLst>
              <a:ext uri="{FF2B5EF4-FFF2-40B4-BE49-F238E27FC236}">
                <a16:creationId xmlns:a16="http://schemas.microsoft.com/office/drawing/2014/main" id="{01C43A57-1E10-531D-EAD3-4A20A1D21579}"/>
              </a:ext>
            </a:extLst>
          </p:cNvPr>
          <p:cNvSpPr/>
          <p:nvPr/>
        </p:nvSpPr>
        <p:spPr>
          <a:xfrm>
            <a:off x="419669" y="431665"/>
            <a:ext cx="2318263" cy="707886"/>
          </a:xfrm>
          <a:prstGeom prst="rect">
            <a:avLst/>
          </a:prstGeom>
        </p:spPr>
        <p:txBody>
          <a:bodyPr wrap="none">
            <a:spAutoFit/>
          </a:bodyPr>
          <a:lstStyle/>
          <a:p>
            <a:r>
              <a:rPr lang="pt-BR" sz="4000" dirty="0">
                <a:solidFill>
                  <a:srgbClr val="EA4E60"/>
                </a:solidFill>
                <a:latin typeface="Calibri" panose="020F0502020204030204" pitchFamily="34" charset="0"/>
                <a:cs typeface="Calibri" panose="020F0502020204030204" pitchFamily="34" charset="0"/>
              </a:rPr>
              <a:t>Conclusão</a:t>
            </a:r>
          </a:p>
        </p:txBody>
      </p:sp>
      <p:sp>
        <p:nvSpPr>
          <p:cNvPr id="6" name="CaixaDeTexto 5">
            <a:extLst>
              <a:ext uri="{FF2B5EF4-FFF2-40B4-BE49-F238E27FC236}">
                <a16:creationId xmlns:a16="http://schemas.microsoft.com/office/drawing/2014/main" id="{A4AD3BBF-006A-F4C2-4756-7349C61F7940}"/>
              </a:ext>
            </a:extLst>
          </p:cNvPr>
          <p:cNvSpPr txBox="1"/>
          <p:nvPr/>
        </p:nvSpPr>
        <p:spPr>
          <a:xfrm>
            <a:off x="451931" y="1405153"/>
            <a:ext cx="4905775" cy="3416320"/>
          </a:xfrm>
          <a:prstGeom prst="rect">
            <a:avLst/>
          </a:prstGeom>
          <a:noFill/>
        </p:spPr>
        <p:txBody>
          <a:bodyPr wrap="square">
            <a:spAutoFit/>
          </a:bodyPr>
          <a:lstStyle/>
          <a:p>
            <a:pPr marL="342900" indent="-342900">
              <a:buFont typeface="Arial" panose="020B0604020202020204" pitchFamily="34" charset="0"/>
              <a:buChar char="•"/>
            </a:pPr>
            <a:r>
              <a:rPr lang="pt-BR" sz="2400" dirty="0" err="1">
                <a:latin typeface="Calibri" panose="020F0502020204030204" pitchFamily="34" charset="0"/>
                <a:cs typeface="Calibri" panose="020F0502020204030204" pitchFamily="34" charset="0"/>
              </a:rPr>
              <a:t>Rollups</a:t>
            </a:r>
            <a:r>
              <a:rPr lang="pt-BR" sz="2400" dirty="0">
                <a:latin typeface="Calibri" panose="020F0502020204030204" pitchFamily="34" charset="0"/>
                <a:cs typeface="Calibri" panose="020F0502020204030204" pitchFamily="34" charset="0"/>
              </a:rPr>
              <a:t> tem como promessa a escala da rede Ethereum.</a:t>
            </a:r>
          </a:p>
          <a:p>
            <a:pPr marL="342900" indent="-342900">
              <a:buFont typeface="Arial" panose="020B0604020202020204" pitchFamily="34" charset="0"/>
              <a:buChar char="•"/>
            </a:pPr>
            <a:endParaRPr lang="pt-BR" sz="2400" dirty="0">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pt-BR" sz="2400" dirty="0">
                <a:latin typeface="Calibri" panose="020F0502020204030204" pitchFamily="34" charset="0"/>
                <a:cs typeface="Calibri" panose="020F0502020204030204" pitchFamily="34" charset="0"/>
              </a:rPr>
              <a:t>Tudo muito novo. Não dá pra saber quem são os ganhadores.</a:t>
            </a:r>
          </a:p>
          <a:p>
            <a:pPr marL="342900" indent="-342900">
              <a:buFont typeface="Arial" panose="020B0604020202020204" pitchFamily="34" charset="0"/>
              <a:buChar char="•"/>
            </a:pPr>
            <a:endParaRPr lang="pt-BR" sz="2400" dirty="0">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pt-BR" sz="2400" dirty="0">
                <a:latin typeface="Calibri" panose="020F0502020204030204" pitchFamily="34" charset="0"/>
                <a:cs typeface="Calibri" panose="020F0502020204030204" pitchFamily="34" charset="0"/>
              </a:rPr>
              <a:t>Nos próximos meses vamos presenciar muito desenvolvimento e demanda nessa área.</a:t>
            </a:r>
          </a:p>
        </p:txBody>
      </p:sp>
    </p:spTree>
    <p:extLst>
      <p:ext uri="{BB962C8B-B14F-4D97-AF65-F5344CB8AC3E}">
        <p14:creationId xmlns:p14="http://schemas.microsoft.com/office/powerpoint/2010/main" val="3120963273"/>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193"/>
        <p:cNvGrpSpPr/>
        <p:nvPr/>
      </p:nvGrpSpPr>
      <p:grpSpPr>
        <a:xfrm>
          <a:off x="0" y="0"/>
          <a:ext cx="0" cy="0"/>
          <a:chOff x="0" y="0"/>
          <a:chExt cx="0" cy="0"/>
        </a:xfrm>
      </p:grpSpPr>
      <p:sp>
        <p:nvSpPr>
          <p:cNvPr id="196" name="Google Shape;196;p5"/>
          <p:cNvSpPr txBox="1"/>
          <p:nvPr/>
        </p:nvSpPr>
        <p:spPr>
          <a:xfrm>
            <a:off x="565525" y="1785563"/>
            <a:ext cx="7410300" cy="16137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dirty="0">
                <a:solidFill>
                  <a:srgbClr val="EA4E60"/>
                </a:solidFill>
                <a:latin typeface="Century Gothic"/>
                <a:ea typeface="Century Gothic"/>
                <a:cs typeface="Century Gothic"/>
                <a:sym typeface="Century Gothic"/>
              </a:rPr>
              <a:t>Privacy Coin</a:t>
            </a:r>
          </a:p>
        </p:txBody>
      </p:sp>
      <p:pic>
        <p:nvPicPr>
          <p:cNvPr id="197" name="Google Shape;197;p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198" name="Google Shape;198;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a:solidFill>
                  <a:srgbClr val="EA4E60"/>
                </a:solidFill>
              </a:rPr>
              <a:t>144</a:t>
            </a:fld>
            <a:r>
              <a:rPr lang="en-US">
                <a:solidFill>
                  <a:srgbClr val="EA4E60"/>
                </a:solidFill>
              </a:rPr>
              <a:t>]</a:t>
            </a:r>
            <a:endParaRPr>
              <a:solidFill>
                <a:srgbClr val="EA4E60"/>
              </a:solidFill>
            </a:endParaRPr>
          </a:p>
        </p:txBody>
      </p:sp>
      <p:pic>
        <p:nvPicPr>
          <p:cNvPr id="13316" name="Picture 4" descr="Hacker PNG">
            <a:extLst>
              <a:ext uri="{FF2B5EF4-FFF2-40B4-BE49-F238E27FC236}">
                <a16:creationId xmlns:a16="http://schemas.microsoft.com/office/drawing/2014/main" id="{87A3393C-84A5-463F-66C7-B23F5669BC5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73955" y="1674457"/>
            <a:ext cx="3858454" cy="34496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4669243"/>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C2536E87-7781-2B5F-AE8B-46A3DDD5E90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smtClean="0">
                <a:solidFill>
                  <a:srgbClr val="EA4E60"/>
                </a:solidFill>
              </a:rPr>
              <a:t>145</a:t>
            </a:fld>
            <a:r>
              <a:rPr lang="en-US"/>
              <a:t>]</a:t>
            </a:r>
            <a:endParaRPr/>
          </a:p>
        </p:txBody>
      </p:sp>
      <p:sp>
        <p:nvSpPr>
          <p:cNvPr id="4" name="Retângulo 3">
            <a:extLst>
              <a:ext uri="{FF2B5EF4-FFF2-40B4-BE49-F238E27FC236}">
                <a16:creationId xmlns:a16="http://schemas.microsoft.com/office/drawing/2014/main" id="{E346F443-9CFF-8EA3-2715-7DBA66016A5A}"/>
              </a:ext>
            </a:extLst>
          </p:cNvPr>
          <p:cNvSpPr/>
          <p:nvPr/>
        </p:nvSpPr>
        <p:spPr>
          <a:xfrm>
            <a:off x="419669" y="431665"/>
            <a:ext cx="4637808" cy="707886"/>
          </a:xfrm>
          <a:prstGeom prst="rect">
            <a:avLst/>
          </a:prstGeom>
        </p:spPr>
        <p:txBody>
          <a:bodyPr wrap="none">
            <a:spAutoFit/>
          </a:bodyPr>
          <a:lstStyle/>
          <a:p>
            <a:r>
              <a:rPr lang="pt-BR" sz="4000" dirty="0">
                <a:solidFill>
                  <a:srgbClr val="EA4E60"/>
                </a:solidFill>
                <a:latin typeface="Calibri" panose="020F0502020204030204" pitchFamily="34" charset="0"/>
                <a:cs typeface="Calibri" panose="020F0502020204030204" pitchFamily="34" charset="0"/>
              </a:rPr>
              <a:t>O que é </a:t>
            </a:r>
            <a:r>
              <a:rPr lang="pt-BR" sz="4000" dirty="0" err="1">
                <a:solidFill>
                  <a:srgbClr val="EA4E60"/>
                </a:solidFill>
                <a:latin typeface="Calibri" panose="020F0502020204030204" pitchFamily="34" charset="0"/>
                <a:cs typeface="Calibri" panose="020F0502020204030204" pitchFamily="34" charset="0"/>
              </a:rPr>
              <a:t>privacy</a:t>
            </a:r>
            <a:r>
              <a:rPr lang="pt-BR" sz="4000" dirty="0">
                <a:solidFill>
                  <a:srgbClr val="EA4E60"/>
                </a:solidFill>
                <a:latin typeface="Calibri" panose="020F0502020204030204" pitchFamily="34" charset="0"/>
                <a:cs typeface="Calibri" panose="020F0502020204030204" pitchFamily="34" charset="0"/>
              </a:rPr>
              <a:t> </a:t>
            </a:r>
            <a:r>
              <a:rPr lang="pt-BR" sz="4000" dirty="0" err="1">
                <a:solidFill>
                  <a:srgbClr val="EA4E60"/>
                </a:solidFill>
                <a:latin typeface="Calibri" panose="020F0502020204030204" pitchFamily="34" charset="0"/>
                <a:cs typeface="Calibri" panose="020F0502020204030204" pitchFamily="34" charset="0"/>
              </a:rPr>
              <a:t>coin</a:t>
            </a:r>
            <a:r>
              <a:rPr lang="pt-BR" sz="4000" dirty="0">
                <a:solidFill>
                  <a:srgbClr val="EA4E60"/>
                </a:solidFill>
                <a:latin typeface="Calibri" panose="020F0502020204030204" pitchFamily="34" charset="0"/>
                <a:cs typeface="Calibri" panose="020F0502020204030204" pitchFamily="34" charset="0"/>
              </a:rPr>
              <a:t>?</a:t>
            </a:r>
          </a:p>
        </p:txBody>
      </p:sp>
      <p:sp>
        <p:nvSpPr>
          <p:cNvPr id="6" name="CaixaDeTexto 5">
            <a:extLst>
              <a:ext uri="{FF2B5EF4-FFF2-40B4-BE49-F238E27FC236}">
                <a16:creationId xmlns:a16="http://schemas.microsoft.com/office/drawing/2014/main" id="{9EEABE20-01E9-5861-32E0-598FD8747F88}"/>
              </a:ext>
            </a:extLst>
          </p:cNvPr>
          <p:cNvSpPr txBox="1"/>
          <p:nvPr/>
        </p:nvSpPr>
        <p:spPr>
          <a:xfrm>
            <a:off x="419669" y="1549604"/>
            <a:ext cx="6773611" cy="461665"/>
          </a:xfrm>
          <a:prstGeom prst="rect">
            <a:avLst/>
          </a:prstGeom>
          <a:noFill/>
        </p:spPr>
        <p:txBody>
          <a:bodyPr wrap="square">
            <a:spAutoFit/>
          </a:bodyPr>
          <a:lstStyle/>
          <a:p>
            <a:pPr algn="l" fontAlgn="base"/>
            <a:endParaRPr lang="pt-BR" sz="2400" b="1" i="0" dirty="0">
              <a:solidFill>
                <a:srgbClr val="212121"/>
              </a:solidFill>
              <a:effectLst/>
              <a:latin typeface="Calibri" panose="020F0502020204030204" pitchFamily="34" charset="0"/>
              <a:cs typeface="Calibri" panose="020F0502020204030204" pitchFamily="34" charset="0"/>
            </a:endParaRPr>
          </a:p>
        </p:txBody>
      </p:sp>
      <p:sp>
        <p:nvSpPr>
          <p:cNvPr id="5" name="CaixaDeTexto 4">
            <a:extLst>
              <a:ext uri="{FF2B5EF4-FFF2-40B4-BE49-F238E27FC236}">
                <a16:creationId xmlns:a16="http://schemas.microsoft.com/office/drawing/2014/main" id="{E560A55A-47DD-D5FD-1707-E50677FEFB21}"/>
              </a:ext>
            </a:extLst>
          </p:cNvPr>
          <p:cNvSpPr txBox="1"/>
          <p:nvPr/>
        </p:nvSpPr>
        <p:spPr>
          <a:xfrm>
            <a:off x="419669" y="1139551"/>
            <a:ext cx="7120383" cy="3785652"/>
          </a:xfrm>
          <a:prstGeom prst="rect">
            <a:avLst/>
          </a:prstGeom>
          <a:noFill/>
        </p:spPr>
        <p:txBody>
          <a:bodyPr wrap="square">
            <a:spAutoFit/>
          </a:bodyPr>
          <a:lstStyle/>
          <a:p>
            <a:r>
              <a:rPr lang="pt-BR" sz="2400" dirty="0">
                <a:latin typeface="Calibri" panose="020F0502020204030204" pitchFamily="34" charset="0"/>
                <a:cs typeface="Calibri" panose="020F0502020204030204" pitchFamily="34" charset="0"/>
              </a:rPr>
              <a:t>Uma criptomoeda de privacidade usa a tecnologia blockchain para dificultar a vinculação de um indivíduo a uma transação, </a:t>
            </a:r>
            <a:r>
              <a:rPr lang="pt-BR" sz="2400" dirty="0">
                <a:solidFill>
                  <a:srgbClr val="EA4E60"/>
                </a:solidFill>
                <a:latin typeface="Calibri" panose="020F0502020204030204" pitchFamily="34" charset="0"/>
                <a:cs typeface="Calibri" panose="020F0502020204030204" pitchFamily="34" charset="0"/>
              </a:rPr>
              <a:t>fornecendo anonimato </a:t>
            </a:r>
            <a:r>
              <a:rPr lang="pt-BR" sz="2400" dirty="0">
                <a:latin typeface="Calibri" panose="020F0502020204030204" pitchFamily="34" charset="0"/>
                <a:cs typeface="Calibri" panose="020F0502020204030204" pitchFamily="34" charset="0"/>
              </a:rPr>
              <a:t>às partes envolvidas e confidencialidade de detalhes da transação, como o valor.</a:t>
            </a:r>
          </a:p>
          <a:p>
            <a:endParaRPr lang="pt-BR" sz="2400" dirty="0">
              <a:latin typeface="Calibri" panose="020F0502020204030204" pitchFamily="34" charset="0"/>
              <a:cs typeface="Calibri" panose="020F0502020204030204" pitchFamily="34" charset="0"/>
            </a:endParaRPr>
          </a:p>
          <a:p>
            <a:r>
              <a:rPr lang="pt-BR" sz="2400" dirty="0">
                <a:latin typeface="Calibri" panose="020F0502020204030204" pitchFamily="34" charset="0"/>
                <a:cs typeface="Calibri" panose="020F0502020204030204" pitchFamily="34" charset="0"/>
              </a:rPr>
              <a:t>Ao contrário da crença popular, a maioria das criptomoedas, incluindo </a:t>
            </a:r>
            <a:r>
              <a:rPr lang="pt-BR" sz="2400" dirty="0">
                <a:solidFill>
                  <a:srgbClr val="EA4E60"/>
                </a:solidFill>
                <a:latin typeface="Calibri" panose="020F0502020204030204" pitchFamily="34" charset="0"/>
                <a:cs typeface="Calibri" panose="020F0502020204030204" pitchFamily="34" charset="0"/>
              </a:rPr>
              <a:t>Bitcoin</a:t>
            </a:r>
            <a:r>
              <a:rPr lang="pt-BR" sz="2400" dirty="0">
                <a:latin typeface="Calibri" panose="020F0502020204030204" pitchFamily="34" charset="0"/>
                <a:cs typeface="Calibri" panose="020F0502020204030204" pitchFamily="34" charset="0"/>
              </a:rPr>
              <a:t>, </a:t>
            </a:r>
            <a:r>
              <a:rPr lang="pt-BR" sz="2400" dirty="0">
                <a:solidFill>
                  <a:srgbClr val="EA4E60"/>
                </a:solidFill>
                <a:latin typeface="Calibri" panose="020F0502020204030204" pitchFamily="34" charset="0"/>
                <a:cs typeface="Calibri" panose="020F0502020204030204" pitchFamily="34" charset="0"/>
              </a:rPr>
              <a:t>NÃO</a:t>
            </a:r>
            <a:r>
              <a:rPr lang="pt-BR" sz="2400" dirty="0">
                <a:latin typeface="Calibri" panose="020F0502020204030204" pitchFamily="34" charset="0"/>
                <a:cs typeface="Calibri" panose="020F0502020204030204" pitchFamily="34" charset="0"/>
              </a:rPr>
              <a:t> fornecem anonimato. Como parte de seu design, as transações registradas em uma blockchain </a:t>
            </a:r>
            <a:r>
              <a:rPr lang="pt-BR" sz="2400" dirty="0">
                <a:solidFill>
                  <a:srgbClr val="EA4E60"/>
                </a:solidFill>
                <a:latin typeface="Calibri" panose="020F0502020204030204" pitchFamily="34" charset="0"/>
                <a:cs typeface="Calibri" panose="020F0502020204030204" pitchFamily="34" charset="0"/>
              </a:rPr>
              <a:t>são públicas </a:t>
            </a:r>
            <a:r>
              <a:rPr lang="pt-BR" sz="2400" dirty="0">
                <a:latin typeface="Calibri" panose="020F0502020204030204" pitchFamily="34" charset="0"/>
                <a:cs typeface="Calibri" panose="020F0502020204030204" pitchFamily="34" charset="0"/>
              </a:rPr>
              <a:t>.</a:t>
            </a:r>
          </a:p>
        </p:txBody>
      </p:sp>
    </p:spTree>
    <p:extLst>
      <p:ext uri="{BB962C8B-B14F-4D97-AF65-F5344CB8AC3E}">
        <p14:creationId xmlns:p14="http://schemas.microsoft.com/office/powerpoint/2010/main" val="1842047624"/>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04071393-FBD0-1526-A77D-657B79CE6A0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smtClean="0">
                <a:solidFill>
                  <a:srgbClr val="EA4E60"/>
                </a:solidFill>
              </a:rPr>
              <a:t>146</a:t>
            </a:fld>
            <a:r>
              <a:rPr lang="en-US"/>
              <a:t>]</a:t>
            </a:r>
            <a:endParaRPr/>
          </a:p>
        </p:txBody>
      </p:sp>
      <p:sp>
        <p:nvSpPr>
          <p:cNvPr id="7" name="CaixaDeTexto 6">
            <a:extLst>
              <a:ext uri="{FF2B5EF4-FFF2-40B4-BE49-F238E27FC236}">
                <a16:creationId xmlns:a16="http://schemas.microsoft.com/office/drawing/2014/main" id="{099EDBE3-DBD3-F3FF-B392-3E8D86CC85F8}"/>
              </a:ext>
            </a:extLst>
          </p:cNvPr>
          <p:cNvSpPr txBox="1"/>
          <p:nvPr/>
        </p:nvSpPr>
        <p:spPr>
          <a:xfrm>
            <a:off x="419669" y="1139551"/>
            <a:ext cx="6573186" cy="3416320"/>
          </a:xfrm>
          <a:prstGeom prst="rect">
            <a:avLst/>
          </a:prstGeom>
          <a:noFill/>
        </p:spPr>
        <p:txBody>
          <a:bodyPr wrap="square">
            <a:spAutoFit/>
          </a:bodyPr>
          <a:lstStyle/>
          <a:p>
            <a:r>
              <a:rPr lang="pt-BR" sz="2400" dirty="0">
                <a:latin typeface="Calibri" panose="020F0502020204030204" pitchFamily="34" charset="0"/>
                <a:cs typeface="Calibri" panose="020F0502020204030204" pitchFamily="34" charset="0"/>
              </a:rPr>
              <a:t>Se alguém lhe enviar BTC no seu endereço Bitcoin, </a:t>
            </a:r>
            <a:r>
              <a:rPr lang="pt-BR" sz="2400" dirty="0">
                <a:solidFill>
                  <a:srgbClr val="EA4E60"/>
                </a:solidFill>
                <a:latin typeface="Calibri" panose="020F0502020204030204" pitchFamily="34" charset="0"/>
                <a:cs typeface="Calibri" panose="020F0502020204030204" pitchFamily="34" charset="0"/>
              </a:rPr>
              <a:t>qualquer pessoa pode ver quantos BTC você recebeu</a:t>
            </a:r>
            <a:r>
              <a:rPr lang="pt-BR" sz="2400" dirty="0">
                <a:latin typeface="Calibri" panose="020F0502020204030204" pitchFamily="34" charset="0"/>
                <a:cs typeface="Calibri" panose="020F0502020204030204" pitchFamily="34" charset="0"/>
              </a:rPr>
              <a:t>.</a:t>
            </a:r>
          </a:p>
          <a:p>
            <a:endParaRPr lang="pt-BR" sz="2400" dirty="0">
              <a:latin typeface="Calibri" panose="020F0502020204030204" pitchFamily="34" charset="0"/>
              <a:cs typeface="Calibri" panose="020F0502020204030204" pitchFamily="34" charset="0"/>
            </a:endParaRPr>
          </a:p>
          <a:p>
            <a:r>
              <a:rPr lang="pt-BR" sz="2400" dirty="0">
                <a:latin typeface="Calibri" panose="020F0502020204030204" pitchFamily="34" charset="0"/>
                <a:cs typeface="Calibri" panose="020F0502020204030204" pitchFamily="34" charset="0"/>
              </a:rPr>
              <a:t>Quando você deseja enviar BTC para outras pessoas, eles precisam fornecer seu endereço Bitcoin e, quando você souber disso, poderá descobrir quantos BTC eles já armazenaram nesse endereço (</a:t>
            </a:r>
            <a:r>
              <a:rPr lang="pt-BR" sz="2400" dirty="0">
                <a:solidFill>
                  <a:srgbClr val="EA4E60"/>
                </a:solidFill>
                <a:latin typeface="Calibri" panose="020F0502020204030204" pitchFamily="34" charset="0"/>
                <a:cs typeface="Calibri" panose="020F0502020204030204" pitchFamily="34" charset="0"/>
              </a:rPr>
              <a:t>usando um explorador de blocos</a:t>
            </a:r>
            <a:r>
              <a:rPr lang="pt-BR" sz="2400" dirty="0">
                <a:latin typeface="Calibri" panose="020F0502020204030204" pitchFamily="34" charset="0"/>
                <a:cs typeface="Calibri" panose="020F0502020204030204" pitchFamily="34" charset="0"/>
              </a:rPr>
              <a:t>).</a:t>
            </a:r>
          </a:p>
        </p:txBody>
      </p:sp>
      <p:sp>
        <p:nvSpPr>
          <p:cNvPr id="8" name="Retângulo 7">
            <a:extLst>
              <a:ext uri="{FF2B5EF4-FFF2-40B4-BE49-F238E27FC236}">
                <a16:creationId xmlns:a16="http://schemas.microsoft.com/office/drawing/2014/main" id="{5921C16A-A4FB-06B5-E642-E2D297DE7161}"/>
              </a:ext>
            </a:extLst>
          </p:cNvPr>
          <p:cNvSpPr/>
          <p:nvPr/>
        </p:nvSpPr>
        <p:spPr>
          <a:xfrm>
            <a:off x="419669" y="431665"/>
            <a:ext cx="5758308" cy="707886"/>
          </a:xfrm>
          <a:prstGeom prst="rect">
            <a:avLst/>
          </a:prstGeom>
        </p:spPr>
        <p:txBody>
          <a:bodyPr wrap="none">
            <a:spAutoFit/>
          </a:bodyPr>
          <a:lstStyle/>
          <a:p>
            <a:r>
              <a:rPr lang="pt-BR" sz="4000" dirty="0">
                <a:solidFill>
                  <a:srgbClr val="EA4E60"/>
                </a:solidFill>
                <a:latin typeface="Calibri" panose="020F0502020204030204" pitchFamily="34" charset="0"/>
                <a:cs typeface="Calibri" panose="020F0502020204030204" pitchFamily="34" charset="0"/>
              </a:rPr>
              <a:t>Porquê das </a:t>
            </a:r>
            <a:r>
              <a:rPr lang="pt-BR" sz="4000" dirty="0" err="1">
                <a:solidFill>
                  <a:srgbClr val="EA4E60"/>
                </a:solidFill>
                <a:latin typeface="Calibri" panose="020F0502020204030204" pitchFamily="34" charset="0"/>
                <a:cs typeface="Calibri" panose="020F0502020204030204" pitchFamily="34" charset="0"/>
              </a:rPr>
              <a:t>privacys</a:t>
            </a:r>
            <a:r>
              <a:rPr lang="pt-BR" sz="4000" dirty="0">
                <a:solidFill>
                  <a:srgbClr val="EA4E60"/>
                </a:solidFill>
                <a:latin typeface="Calibri" panose="020F0502020204030204" pitchFamily="34" charset="0"/>
                <a:cs typeface="Calibri" panose="020F0502020204030204" pitchFamily="34" charset="0"/>
              </a:rPr>
              <a:t> </a:t>
            </a:r>
            <a:r>
              <a:rPr lang="pt-BR" sz="4000" dirty="0" err="1">
                <a:solidFill>
                  <a:srgbClr val="EA4E60"/>
                </a:solidFill>
                <a:latin typeface="Calibri" panose="020F0502020204030204" pitchFamily="34" charset="0"/>
                <a:cs typeface="Calibri" panose="020F0502020204030204" pitchFamily="34" charset="0"/>
              </a:rPr>
              <a:t>coins</a:t>
            </a:r>
            <a:r>
              <a:rPr lang="pt-BR" sz="4000" dirty="0">
                <a:solidFill>
                  <a:srgbClr val="EA4E60"/>
                </a:solidFill>
                <a:latin typeface="Calibri" panose="020F0502020204030204" pitchFamily="34" charset="0"/>
                <a:cs typeface="Calibri" panose="020F0502020204030204" pitchFamily="34" charset="0"/>
              </a:rPr>
              <a:t>?</a:t>
            </a:r>
          </a:p>
        </p:txBody>
      </p:sp>
    </p:spTree>
    <p:extLst>
      <p:ext uri="{BB962C8B-B14F-4D97-AF65-F5344CB8AC3E}">
        <p14:creationId xmlns:p14="http://schemas.microsoft.com/office/powerpoint/2010/main" val="3986996862"/>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0E702C0A-08CC-B8DC-13A7-CFB92DF9509E}"/>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smtClean="0">
                <a:solidFill>
                  <a:srgbClr val="EA4E60"/>
                </a:solidFill>
              </a:rPr>
              <a:t>147</a:t>
            </a:fld>
            <a:r>
              <a:rPr lang="en-US"/>
              <a:t>]</a:t>
            </a:r>
            <a:endParaRPr/>
          </a:p>
        </p:txBody>
      </p:sp>
      <p:sp>
        <p:nvSpPr>
          <p:cNvPr id="5" name="CaixaDeTexto 4">
            <a:extLst>
              <a:ext uri="{FF2B5EF4-FFF2-40B4-BE49-F238E27FC236}">
                <a16:creationId xmlns:a16="http://schemas.microsoft.com/office/drawing/2014/main" id="{20725330-BA07-F338-B50A-AE19331ECD36}"/>
              </a:ext>
            </a:extLst>
          </p:cNvPr>
          <p:cNvSpPr txBox="1"/>
          <p:nvPr/>
        </p:nvSpPr>
        <p:spPr>
          <a:xfrm>
            <a:off x="285854" y="594867"/>
            <a:ext cx="8123628" cy="4154984"/>
          </a:xfrm>
          <a:prstGeom prst="rect">
            <a:avLst/>
          </a:prstGeom>
          <a:noFill/>
        </p:spPr>
        <p:txBody>
          <a:bodyPr wrap="square">
            <a:spAutoFit/>
          </a:bodyPr>
          <a:lstStyle/>
          <a:p>
            <a:r>
              <a:rPr lang="pt-BR" sz="2400" dirty="0">
                <a:latin typeface="Calibri" panose="020F0502020204030204" pitchFamily="34" charset="0"/>
                <a:cs typeface="Calibri" panose="020F0502020204030204" pitchFamily="34" charset="0"/>
              </a:rPr>
              <a:t>Atualmente, não é difícil vincular a identidade de uma pessoa a um endereço de carteira. </a:t>
            </a:r>
            <a:r>
              <a:rPr lang="pt-BR" sz="2400" dirty="0">
                <a:solidFill>
                  <a:srgbClr val="EA4E60"/>
                </a:solidFill>
                <a:latin typeface="Calibri" panose="020F0502020204030204" pitchFamily="34" charset="0"/>
                <a:cs typeface="Calibri" panose="020F0502020204030204" pitchFamily="34" charset="0"/>
              </a:rPr>
              <a:t>Se você estiver usando uma </a:t>
            </a:r>
            <a:r>
              <a:rPr lang="pt-BR" sz="2400" dirty="0" err="1">
                <a:solidFill>
                  <a:srgbClr val="EA4E60"/>
                </a:solidFill>
                <a:latin typeface="Calibri" panose="020F0502020204030204" pitchFamily="34" charset="0"/>
                <a:cs typeface="Calibri" panose="020F0502020204030204" pitchFamily="34" charset="0"/>
              </a:rPr>
              <a:t>exchange</a:t>
            </a:r>
            <a:r>
              <a:rPr lang="pt-BR" sz="2400" dirty="0">
                <a:solidFill>
                  <a:srgbClr val="EA4E60"/>
                </a:solidFill>
                <a:latin typeface="Calibri" panose="020F0502020204030204" pitchFamily="34" charset="0"/>
                <a:cs typeface="Calibri" panose="020F0502020204030204" pitchFamily="34" charset="0"/>
              </a:rPr>
              <a:t> de criptomoedas centralizada</a:t>
            </a:r>
            <a:r>
              <a:rPr lang="pt-BR" sz="2400" dirty="0">
                <a:latin typeface="Calibri" panose="020F0502020204030204" pitchFamily="34" charset="0"/>
                <a:cs typeface="Calibri" panose="020F0502020204030204" pitchFamily="34" charset="0"/>
              </a:rPr>
              <a:t> (CEX), precisará passar por um processo de </a:t>
            </a:r>
            <a:r>
              <a:rPr lang="pt-BR" sz="2400" dirty="0" err="1">
                <a:solidFill>
                  <a:srgbClr val="EA4E60"/>
                </a:solidFill>
                <a:latin typeface="Calibri" panose="020F0502020204030204" pitchFamily="34" charset="0"/>
                <a:cs typeface="Calibri" panose="020F0502020204030204" pitchFamily="34" charset="0"/>
              </a:rPr>
              <a:t>Know</a:t>
            </a:r>
            <a:r>
              <a:rPr lang="pt-BR" sz="2400" dirty="0">
                <a:solidFill>
                  <a:srgbClr val="EA4E60"/>
                </a:solidFill>
                <a:latin typeface="Calibri" panose="020F0502020204030204" pitchFamily="34" charset="0"/>
                <a:cs typeface="Calibri" panose="020F0502020204030204" pitchFamily="34" charset="0"/>
              </a:rPr>
              <a:t> </a:t>
            </a:r>
            <a:r>
              <a:rPr lang="pt-BR" sz="2400" dirty="0" err="1">
                <a:solidFill>
                  <a:srgbClr val="EA4E60"/>
                </a:solidFill>
                <a:latin typeface="Calibri" panose="020F0502020204030204" pitchFamily="34" charset="0"/>
                <a:cs typeface="Calibri" panose="020F0502020204030204" pitchFamily="34" charset="0"/>
              </a:rPr>
              <a:t>Your</a:t>
            </a:r>
            <a:r>
              <a:rPr lang="pt-BR" sz="2400" dirty="0">
                <a:solidFill>
                  <a:srgbClr val="EA4E60"/>
                </a:solidFill>
                <a:latin typeface="Calibri" panose="020F0502020204030204" pitchFamily="34" charset="0"/>
                <a:cs typeface="Calibri" panose="020F0502020204030204" pitchFamily="34" charset="0"/>
              </a:rPr>
              <a:t> </a:t>
            </a:r>
            <a:r>
              <a:rPr lang="pt-BR" sz="2400" dirty="0" err="1">
                <a:solidFill>
                  <a:srgbClr val="EA4E60"/>
                </a:solidFill>
                <a:latin typeface="Calibri" panose="020F0502020204030204" pitchFamily="34" charset="0"/>
                <a:cs typeface="Calibri" panose="020F0502020204030204" pitchFamily="34" charset="0"/>
              </a:rPr>
              <a:t>Customer</a:t>
            </a:r>
            <a:r>
              <a:rPr lang="pt-BR" sz="2400" dirty="0">
                <a:solidFill>
                  <a:srgbClr val="EA4E60"/>
                </a:solidFill>
                <a:latin typeface="Calibri" panose="020F0502020204030204" pitchFamily="34" charset="0"/>
                <a:cs typeface="Calibri" panose="020F0502020204030204" pitchFamily="34" charset="0"/>
              </a:rPr>
              <a:t> (KYC)</a:t>
            </a:r>
            <a:r>
              <a:rPr lang="pt-BR" sz="2400" dirty="0">
                <a:latin typeface="Calibri" panose="020F0502020204030204" pitchFamily="34" charset="0"/>
                <a:cs typeface="Calibri" panose="020F0502020204030204" pitchFamily="34" charset="0"/>
              </a:rPr>
              <a:t>, que revela sua identidade para a </a:t>
            </a:r>
            <a:r>
              <a:rPr lang="pt-BR" sz="2400" dirty="0" err="1">
                <a:latin typeface="Calibri" panose="020F0502020204030204" pitchFamily="34" charset="0"/>
                <a:cs typeface="Calibri" panose="020F0502020204030204" pitchFamily="34" charset="0"/>
              </a:rPr>
              <a:t>exchange</a:t>
            </a:r>
            <a:r>
              <a:rPr lang="pt-BR" sz="2400" dirty="0">
                <a:latin typeface="Calibri" panose="020F0502020204030204" pitchFamily="34" charset="0"/>
                <a:cs typeface="Calibri" panose="020F0502020204030204" pitchFamily="34" charset="0"/>
              </a:rPr>
              <a:t>.</a:t>
            </a:r>
          </a:p>
          <a:p>
            <a:endParaRPr lang="pt-BR" sz="2400" dirty="0">
              <a:latin typeface="Calibri" panose="020F0502020204030204" pitchFamily="34" charset="0"/>
              <a:cs typeface="Calibri" panose="020F0502020204030204" pitchFamily="34" charset="0"/>
            </a:endParaRPr>
          </a:p>
          <a:p>
            <a:r>
              <a:rPr lang="pt-BR" sz="2400" dirty="0">
                <a:latin typeface="Calibri" panose="020F0502020204030204" pitchFamily="34" charset="0"/>
                <a:cs typeface="Calibri" panose="020F0502020204030204" pitchFamily="34" charset="0"/>
              </a:rPr>
              <a:t>Há pessoas na comunidade criptográfica que acham que o design original do blockchain de </a:t>
            </a:r>
            <a:r>
              <a:rPr lang="pt-BR" sz="2400" dirty="0" err="1">
                <a:latin typeface="Calibri" panose="020F0502020204030204" pitchFamily="34" charset="0"/>
                <a:cs typeface="Calibri" panose="020F0502020204030204" pitchFamily="34" charset="0"/>
              </a:rPr>
              <a:t>Satoshi</a:t>
            </a:r>
            <a:r>
              <a:rPr lang="pt-BR" sz="2400" dirty="0">
                <a:latin typeface="Calibri" panose="020F0502020204030204" pitchFamily="34" charset="0"/>
                <a:cs typeface="Calibri" panose="020F0502020204030204" pitchFamily="34" charset="0"/>
              </a:rPr>
              <a:t> fornece muita transparência, então as moedas de privacidade foram desenvolvidas para corrigir essa “falha”.</a:t>
            </a:r>
          </a:p>
          <a:p>
            <a:endParaRPr lang="pt-BR" sz="2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265769850"/>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9BEB9B6C-5716-F748-AB32-F0A82A535687}"/>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smtClean="0">
                <a:solidFill>
                  <a:srgbClr val="EA4E60"/>
                </a:solidFill>
              </a:rPr>
              <a:t>148</a:t>
            </a:fld>
            <a:r>
              <a:rPr lang="en-US"/>
              <a:t>]</a:t>
            </a:r>
            <a:endParaRPr/>
          </a:p>
        </p:txBody>
      </p:sp>
      <p:sp>
        <p:nvSpPr>
          <p:cNvPr id="5" name="CaixaDeTexto 4">
            <a:extLst>
              <a:ext uri="{FF2B5EF4-FFF2-40B4-BE49-F238E27FC236}">
                <a16:creationId xmlns:a16="http://schemas.microsoft.com/office/drawing/2014/main" id="{5AD9DBE5-51C3-E5FC-94F0-13820C074D96}"/>
              </a:ext>
            </a:extLst>
          </p:cNvPr>
          <p:cNvSpPr txBox="1"/>
          <p:nvPr/>
        </p:nvSpPr>
        <p:spPr>
          <a:xfrm>
            <a:off x="1049309" y="481438"/>
            <a:ext cx="7292715" cy="3046988"/>
          </a:xfrm>
          <a:prstGeom prst="rect">
            <a:avLst/>
          </a:prstGeom>
          <a:noFill/>
        </p:spPr>
        <p:txBody>
          <a:bodyPr wrap="square">
            <a:spAutoFit/>
          </a:bodyPr>
          <a:lstStyle/>
          <a:p>
            <a:r>
              <a:rPr lang="pt-BR" sz="2400" dirty="0">
                <a:latin typeface="Calibri" panose="020F0502020204030204" pitchFamily="34" charset="0"/>
                <a:cs typeface="Calibri" panose="020F0502020204030204" pitchFamily="34" charset="0"/>
              </a:rPr>
              <a:t>As moedas de privacidade normalmente fornecem privacidade de duas maneiras.</a:t>
            </a:r>
          </a:p>
          <a:p>
            <a:endParaRPr lang="pt-BR" sz="2400" dirty="0">
              <a:latin typeface="Calibri" panose="020F0502020204030204" pitchFamily="34" charset="0"/>
              <a:cs typeface="Calibri" panose="020F0502020204030204" pitchFamily="34" charset="0"/>
            </a:endParaRPr>
          </a:p>
          <a:p>
            <a:r>
              <a:rPr lang="pt-BR" sz="2400" dirty="0">
                <a:latin typeface="Calibri" panose="020F0502020204030204" pitchFamily="34" charset="0"/>
                <a:cs typeface="Calibri" panose="020F0502020204030204" pitchFamily="34" charset="0"/>
              </a:rPr>
              <a:t>1. Anonimato para ocultar as identidades das pessoas por trás das transações.</a:t>
            </a:r>
          </a:p>
          <a:p>
            <a:endParaRPr lang="pt-BR" sz="2400" dirty="0">
              <a:latin typeface="Calibri" panose="020F0502020204030204" pitchFamily="34" charset="0"/>
              <a:cs typeface="Calibri" panose="020F0502020204030204" pitchFamily="34" charset="0"/>
            </a:endParaRPr>
          </a:p>
          <a:p>
            <a:r>
              <a:rPr lang="pt-BR" sz="2400" dirty="0">
                <a:latin typeface="Calibri" panose="020F0502020204030204" pitchFamily="34" charset="0"/>
                <a:cs typeface="Calibri" panose="020F0502020204030204" pitchFamily="34" charset="0"/>
              </a:rPr>
              <a:t>2. Não rastreabilidade para evitar que observadores externos sigam uma trilha de transação.</a:t>
            </a:r>
          </a:p>
        </p:txBody>
      </p:sp>
      <p:sp>
        <p:nvSpPr>
          <p:cNvPr id="7" name="CaixaDeTexto 6">
            <a:extLst>
              <a:ext uri="{FF2B5EF4-FFF2-40B4-BE49-F238E27FC236}">
                <a16:creationId xmlns:a16="http://schemas.microsoft.com/office/drawing/2014/main" id="{30B226BF-D906-4562-8ED1-A9E5C0065DFC}"/>
              </a:ext>
            </a:extLst>
          </p:cNvPr>
          <p:cNvSpPr txBox="1"/>
          <p:nvPr/>
        </p:nvSpPr>
        <p:spPr>
          <a:xfrm>
            <a:off x="1049309" y="3746322"/>
            <a:ext cx="6220921" cy="1200329"/>
          </a:xfrm>
          <a:prstGeom prst="rect">
            <a:avLst/>
          </a:prstGeom>
          <a:noFill/>
        </p:spPr>
        <p:txBody>
          <a:bodyPr wrap="square">
            <a:spAutoFit/>
          </a:bodyPr>
          <a:lstStyle/>
          <a:p>
            <a:r>
              <a:rPr lang="pt-BR" sz="1800" b="0" i="0" dirty="0">
                <a:solidFill>
                  <a:schemeClr val="tx1"/>
                </a:solidFill>
                <a:effectLst/>
                <a:latin typeface="Calibri" panose="020F0502020204030204" pitchFamily="34" charset="0"/>
                <a:cs typeface="Calibri" panose="020F0502020204030204" pitchFamily="34" charset="0"/>
              </a:rPr>
              <a:t>As moedas de privacidade usam vários métodos para tornar seus usuários anônimos e suas transações não rastreáveis, como usar endereços “escondidos” únicos e “misturar” várias transações para criar uma única transação.</a:t>
            </a:r>
            <a:endParaRPr lang="pt-BR" sz="1800" dirty="0">
              <a:solidFill>
                <a:schemeClr val="tx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081664856"/>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0100E73C-64E6-A05E-72A0-B8FDB3B00971}"/>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smtClean="0">
                <a:solidFill>
                  <a:srgbClr val="EA4E60"/>
                </a:solidFill>
              </a:rPr>
              <a:t>149</a:t>
            </a:fld>
            <a:r>
              <a:rPr lang="en-US"/>
              <a:t>]</a:t>
            </a:r>
            <a:endParaRPr/>
          </a:p>
        </p:txBody>
      </p:sp>
      <p:sp>
        <p:nvSpPr>
          <p:cNvPr id="4" name="Retângulo 3">
            <a:extLst>
              <a:ext uri="{FF2B5EF4-FFF2-40B4-BE49-F238E27FC236}">
                <a16:creationId xmlns:a16="http://schemas.microsoft.com/office/drawing/2014/main" id="{C981F1BA-7EF5-171D-3B60-D3D26A20FD09}"/>
              </a:ext>
            </a:extLst>
          </p:cNvPr>
          <p:cNvSpPr/>
          <p:nvPr/>
        </p:nvSpPr>
        <p:spPr>
          <a:xfrm>
            <a:off x="419669" y="431665"/>
            <a:ext cx="3961341" cy="707886"/>
          </a:xfrm>
          <a:prstGeom prst="rect">
            <a:avLst/>
          </a:prstGeom>
        </p:spPr>
        <p:txBody>
          <a:bodyPr wrap="none">
            <a:spAutoFit/>
          </a:bodyPr>
          <a:lstStyle/>
          <a:p>
            <a:r>
              <a:rPr lang="pt-BR" sz="4000" dirty="0">
                <a:solidFill>
                  <a:srgbClr val="EA4E60"/>
                </a:solidFill>
                <a:latin typeface="Calibri" panose="020F0502020204030204" pitchFamily="34" charset="0"/>
                <a:cs typeface="Calibri" panose="020F0502020204030204" pitchFamily="34" charset="0"/>
              </a:rPr>
              <a:t>As mais populares</a:t>
            </a:r>
          </a:p>
        </p:txBody>
      </p:sp>
      <p:sp>
        <p:nvSpPr>
          <p:cNvPr id="5" name="CaixaDeTexto 4">
            <a:extLst>
              <a:ext uri="{FF2B5EF4-FFF2-40B4-BE49-F238E27FC236}">
                <a16:creationId xmlns:a16="http://schemas.microsoft.com/office/drawing/2014/main" id="{9F877DBF-EE6F-9A51-80E6-10DDBD6504F6}"/>
              </a:ext>
            </a:extLst>
          </p:cNvPr>
          <p:cNvSpPr txBox="1"/>
          <p:nvPr/>
        </p:nvSpPr>
        <p:spPr>
          <a:xfrm>
            <a:off x="532151" y="1364105"/>
            <a:ext cx="4736892" cy="1938992"/>
          </a:xfrm>
          <a:prstGeom prst="rect">
            <a:avLst/>
          </a:prstGeom>
          <a:noFill/>
        </p:spPr>
        <p:txBody>
          <a:bodyPr wrap="square" rtlCol="0">
            <a:spAutoFit/>
          </a:bodyPr>
          <a:lstStyle/>
          <a:p>
            <a:pPr marL="342900" indent="-342900">
              <a:buFont typeface="Arial" panose="020B0604020202020204" pitchFamily="34" charset="0"/>
              <a:buChar char="•"/>
            </a:pPr>
            <a:r>
              <a:rPr lang="pt-BR" sz="2400" dirty="0">
                <a:latin typeface="Calibri" panose="020F0502020204030204" pitchFamily="34" charset="0"/>
                <a:cs typeface="Calibri" panose="020F0502020204030204" pitchFamily="34" charset="0"/>
              </a:rPr>
              <a:t>Dash (DASH)</a:t>
            </a:r>
          </a:p>
          <a:p>
            <a:pPr marL="342900" indent="-342900">
              <a:buFont typeface="Arial" panose="020B0604020202020204" pitchFamily="34" charset="0"/>
              <a:buChar char="•"/>
            </a:pPr>
            <a:endParaRPr lang="pt-BR" sz="2400" dirty="0">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pt-BR" sz="2400" dirty="0">
                <a:latin typeface="Calibri" panose="020F0502020204030204" pitchFamily="34" charset="0"/>
                <a:cs typeface="Calibri" panose="020F0502020204030204" pitchFamily="34" charset="0"/>
              </a:rPr>
              <a:t>XMR (</a:t>
            </a:r>
            <a:r>
              <a:rPr lang="pt-BR" sz="2400" dirty="0" err="1">
                <a:latin typeface="Calibri" panose="020F0502020204030204" pitchFamily="34" charset="0"/>
                <a:cs typeface="Calibri" panose="020F0502020204030204" pitchFamily="34" charset="0"/>
              </a:rPr>
              <a:t>Monero</a:t>
            </a:r>
            <a:r>
              <a:rPr lang="pt-BR" sz="2400" dirty="0">
                <a:latin typeface="Calibri" panose="020F0502020204030204" pitchFamily="34" charset="0"/>
                <a:cs typeface="Calibri" panose="020F0502020204030204" pitchFamily="34" charset="0"/>
              </a:rPr>
              <a:t>)</a:t>
            </a:r>
          </a:p>
          <a:p>
            <a:pPr marL="342900" indent="-342900">
              <a:buFont typeface="Arial" panose="020B0604020202020204" pitchFamily="34" charset="0"/>
              <a:buChar char="•"/>
            </a:pPr>
            <a:endParaRPr lang="pt-BR" sz="2400" dirty="0">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pt-BR" sz="2400" dirty="0" err="1">
                <a:latin typeface="Calibri" panose="020F0502020204030204" pitchFamily="34" charset="0"/>
                <a:cs typeface="Calibri" panose="020F0502020204030204" pitchFamily="34" charset="0"/>
              </a:rPr>
              <a:t>Zcash</a:t>
            </a:r>
            <a:r>
              <a:rPr lang="pt-BR" sz="2400" dirty="0">
                <a:latin typeface="Calibri" panose="020F0502020204030204" pitchFamily="34" charset="0"/>
                <a:cs typeface="Calibri" panose="020F0502020204030204" pitchFamily="34" charset="0"/>
              </a:rPr>
              <a:t> (ZEC)</a:t>
            </a:r>
          </a:p>
        </p:txBody>
      </p:sp>
    </p:spTree>
    <p:extLst>
      <p:ext uri="{BB962C8B-B14F-4D97-AF65-F5344CB8AC3E}">
        <p14:creationId xmlns:p14="http://schemas.microsoft.com/office/powerpoint/2010/main" val="36591240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smtClean="0">
                <a:solidFill>
                  <a:srgbClr val="EA4E60"/>
                </a:solidFill>
              </a:rPr>
              <a:t>15</a:t>
            </a:fld>
            <a:r>
              <a:rPr lang="en-US"/>
              <a:t>]</a:t>
            </a:r>
            <a:endParaRPr/>
          </a:p>
        </p:txBody>
      </p:sp>
      <p:sp>
        <p:nvSpPr>
          <p:cNvPr id="4" name="Google Shape;169;p3">
            <a:extLst>
              <a:ext uri="{FF2B5EF4-FFF2-40B4-BE49-F238E27FC236}">
                <a16:creationId xmlns:a16="http://schemas.microsoft.com/office/drawing/2014/main" id="{212BF16F-8A92-1FB6-718A-5050A148E45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pt-BR" sz="4000" b="1" dirty="0">
                <a:solidFill>
                  <a:srgbClr val="EA4E60"/>
                </a:solidFill>
                <a:latin typeface="Century Gothic"/>
                <a:ea typeface="Century Gothic"/>
                <a:cs typeface="Century Gothic"/>
                <a:sym typeface="Century Gothic"/>
              </a:rPr>
              <a:t>Como funciona a tecnologia Blockchain?</a:t>
            </a:r>
          </a:p>
        </p:txBody>
      </p:sp>
      <p:sp>
        <p:nvSpPr>
          <p:cNvPr id="5" name="Retângulo 4"/>
          <p:cNvSpPr/>
          <p:nvPr/>
        </p:nvSpPr>
        <p:spPr>
          <a:xfrm>
            <a:off x="565525" y="2087440"/>
            <a:ext cx="7148285" cy="1569660"/>
          </a:xfrm>
          <a:prstGeom prst="rect">
            <a:avLst/>
          </a:prstGeom>
        </p:spPr>
        <p:txBody>
          <a:bodyPr wrap="square">
            <a:spAutoFit/>
          </a:bodyPr>
          <a:lstStyle/>
          <a:p>
            <a:r>
              <a:rPr lang="pt-BR" sz="2400" dirty="0">
                <a:latin typeface="Calibri" panose="020F0502020204030204" pitchFamily="34" charset="0"/>
                <a:cs typeface="Calibri" panose="020F0502020204030204" pitchFamily="34" charset="0"/>
              </a:rPr>
              <a:t>Um dos usos famosos do Blockchain é o </a:t>
            </a:r>
            <a:r>
              <a:rPr lang="pt-BR" sz="2400" dirty="0" err="1">
                <a:latin typeface="Calibri" panose="020F0502020204030204" pitchFamily="34" charset="0"/>
                <a:cs typeface="Calibri" panose="020F0502020204030204" pitchFamily="34" charset="0"/>
              </a:rPr>
              <a:t>Bitcoin</a:t>
            </a:r>
            <a:r>
              <a:rPr lang="pt-BR" sz="2400" dirty="0">
                <a:latin typeface="Calibri" panose="020F0502020204030204" pitchFamily="34" charset="0"/>
                <a:cs typeface="Calibri" panose="020F0502020204030204" pitchFamily="34" charset="0"/>
              </a:rPr>
              <a:t>. O </a:t>
            </a:r>
            <a:r>
              <a:rPr lang="pt-BR" sz="2400" dirty="0" err="1">
                <a:latin typeface="Calibri" panose="020F0502020204030204" pitchFamily="34" charset="0"/>
                <a:cs typeface="Calibri" panose="020F0502020204030204" pitchFamily="34" charset="0"/>
              </a:rPr>
              <a:t>Bitcoin</a:t>
            </a:r>
            <a:r>
              <a:rPr lang="pt-BR" sz="2400" dirty="0">
                <a:latin typeface="Calibri" panose="020F0502020204030204" pitchFamily="34" charset="0"/>
                <a:cs typeface="Calibri" panose="020F0502020204030204" pitchFamily="34" charset="0"/>
              </a:rPr>
              <a:t> usa </a:t>
            </a:r>
            <a:r>
              <a:rPr lang="pt-BR" sz="2400" dirty="0">
                <a:solidFill>
                  <a:srgbClr val="EA4E60"/>
                </a:solidFill>
                <a:latin typeface="Calibri" panose="020F0502020204030204" pitchFamily="34" charset="0"/>
                <a:cs typeface="Calibri" panose="020F0502020204030204" pitchFamily="34" charset="0"/>
              </a:rPr>
              <a:t>prova criptográfica em vez de confiança </a:t>
            </a:r>
            <a:r>
              <a:rPr lang="pt-BR" sz="2400" dirty="0">
                <a:latin typeface="Calibri" panose="020F0502020204030204" pitchFamily="34" charset="0"/>
                <a:cs typeface="Calibri" panose="020F0502020204030204" pitchFamily="34" charset="0"/>
              </a:rPr>
              <a:t>de terceiros para que duas partes executem transações pela Internet.</a:t>
            </a:r>
          </a:p>
        </p:txBody>
      </p:sp>
    </p:spTree>
    <p:extLst>
      <p:ext uri="{BB962C8B-B14F-4D97-AF65-F5344CB8AC3E}">
        <p14:creationId xmlns:p14="http://schemas.microsoft.com/office/powerpoint/2010/main" val="665019105"/>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C720860-C9F6-63DC-274A-3C3B62E9D2E4}"/>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smtClean="0">
                <a:solidFill>
                  <a:srgbClr val="EA4E60"/>
                </a:solidFill>
              </a:rPr>
              <a:t>150</a:t>
            </a:fld>
            <a:r>
              <a:rPr lang="en-US"/>
              <a:t>]</a:t>
            </a:r>
            <a:endParaRPr/>
          </a:p>
        </p:txBody>
      </p:sp>
      <p:sp>
        <p:nvSpPr>
          <p:cNvPr id="5" name="CaixaDeTexto 4">
            <a:extLst>
              <a:ext uri="{FF2B5EF4-FFF2-40B4-BE49-F238E27FC236}">
                <a16:creationId xmlns:a16="http://schemas.microsoft.com/office/drawing/2014/main" id="{98D6FCCD-A570-6427-EBB9-40CDA828161D}"/>
              </a:ext>
            </a:extLst>
          </p:cNvPr>
          <p:cNvSpPr txBox="1"/>
          <p:nvPr/>
        </p:nvSpPr>
        <p:spPr>
          <a:xfrm>
            <a:off x="419669" y="992142"/>
            <a:ext cx="7648077" cy="3416320"/>
          </a:xfrm>
          <a:prstGeom prst="rect">
            <a:avLst/>
          </a:prstGeom>
          <a:noFill/>
        </p:spPr>
        <p:txBody>
          <a:bodyPr wrap="square">
            <a:spAutoFit/>
          </a:bodyPr>
          <a:lstStyle/>
          <a:p>
            <a:endParaRPr lang="pt-BR" sz="2400" dirty="0">
              <a:latin typeface="Calibri" panose="020F0502020204030204" pitchFamily="34" charset="0"/>
              <a:cs typeface="Calibri" panose="020F0502020204030204" pitchFamily="34" charset="0"/>
            </a:endParaRPr>
          </a:p>
          <a:p>
            <a:r>
              <a:rPr lang="pt-BR" sz="2400" dirty="0">
                <a:latin typeface="Calibri" panose="020F0502020204030204" pitchFamily="34" charset="0"/>
                <a:cs typeface="Calibri" panose="020F0502020204030204" pitchFamily="34" charset="0"/>
              </a:rPr>
              <a:t>Alguns países percebem as moedas de privacidade como uma saída para lavagem de dinheiro ou financiamento do terrorismo e as baniram completamente, enquanto outros as deixaram em uma área legal cinzenta.</a:t>
            </a:r>
          </a:p>
          <a:p>
            <a:endParaRPr lang="pt-BR" sz="2400" dirty="0">
              <a:latin typeface="Calibri" panose="020F0502020204030204" pitchFamily="34" charset="0"/>
              <a:cs typeface="Calibri" panose="020F0502020204030204" pitchFamily="34" charset="0"/>
            </a:endParaRPr>
          </a:p>
          <a:p>
            <a:r>
              <a:rPr lang="pt-BR" sz="2400" dirty="0">
                <a:latin typeface="Calibri" panose="020F0502020204030204" pitchFamily="34" charset="0"/>
                <a:cs typeface="Calibri" panose="020F0502020204030204" pitchFamily="34" charset="0"/>
              </a:rPr>
              <a:t>Por exemplo, nos EUA, as moedas de privacidade são legais. Mas na Coreia do Sul e no Japão, negociar (e manter) moedas de privacidade é ilegal.</a:t>
            </a:r>
          </a:p>
        </p:txBody>
      </p:sp>
      <p:sp>
        <p:nvSpPr>
          <p:cNvPr id="6" name="Retângulo 5">
            <a:extLst>
              <a:ext uri="{FF2B5EF4-FFF2-40B4-BE49-F238E27FC236}">
                <a16:creationId xmlns:a16="http://schemas.microsoft.com/office/drawing/2014/main" id="{416D0811-F02B-7E9F-A968-92D0CDD3618D}"/>
              </a:ext>
            </a:extLst>
          </p:cNvPr>
          <p:cNvSpPr/>
          <p:nvPr/>
        </p:nvSpPr>
        <p:spPr>
          <a:xfrm>
            <a:off x="419669" y="431665"/>
            <a:ext cx="2416046" cy="707886"/>
          </a:xfrm>
          <a:prstGeom prst="rect">
            <a:avLst/>
          </a:prstGeom>
        </p:spPr>
        <p:txBody>
          <a:bodyPr wrap="none">
            <a:spAutoFit/>
          </a:bodyPr>
          <a:lstStyle/>
          <a:p>
            <a:r>
              <a:rPr lang="pt-BR" sz="4000" dirty="0">
                <a:solidFill>
                  <a:srgbClr val="EA4E60"/>
                </a:solidFill>
                <a:latin typeface="Calibri" panose="020F0502020204030204" pitchFamily="34" charset="0"/>
                <a:cs typeface="Calibri" panose="020F0502020204030204" pitchFamily="34" charset="0"/>
              </a:rPr>
              <a:t>Legalidade</a:t>
            </a:r>
          </a:p>
        </p:txBody>
      </p:sp>
    </p:spTree>
    <p:extLst>
      <p:ext uri="{BB962C8B-B14F-4D97-AF65-F5344CB8AC3E}">
        <p14:creationId xmlns:p14="http://schemas.microsoft.com/office/powerpoint/2010/main" val="1525918741"/>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7AF8FD29-FAE0-EDA6-C3ED-3D5E27EBD2C0}"/>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smtClean="0">
                <a:solidFill>
                  <a:srgbClr val="EA4E60"/>
                </a:solidFill>
              </a:rPr>
              <a:t>151</a:t>
            </a:fld>
            <a:r>
              <a:rPr lang="en-US"/>
              <a:t>]</a:t>
            </a:r>
            <a:endParaRPr/>
          </a:p>
        </p:txBody>
      </p:sp>
      <p:pic>
        <p:nvPicPr>
          <p:cNvPr id="5" name="Imagem 4">
            <a:extLst>
              <a:ext uri="{FF2B5EF4-FFF2-40B4-BE49-F238E27FC236}">
                <a16:creationId xmlns:a16="http://schemas.microsoft.com/office/drawing/2014/main" id="{0511EFB9-5990-87C7-B324-0436A0BAEC29}"/>
              </a:ext>
            </a:extLst>
          </p:cNvPr>
          <p:cNvPicPr>
            <a:picLocks noChangeAspect="1"/>
          </p:cNvPicPr>
          <p:nvPr/>
        </p:nvPicPr>
        <p:blipFill>
          <a:blip r:embed="rId2"/>
          <a:stretch>
            <a:fillRect/>
          </a:stretch>
        </p:blipFill>
        <p:spPr>
          <a:xfrm>
            <a:off x="577120" y="494350"/>
            <a:ext cx="4871803" cy="1670537"/>
          </a:xfrm>
          <a:prstGeom prst="rect">
            <a:avLst/>
          </a:prstGeom>
        </p:spPr>
      </p:pic>
      <p:pic>
        <p:nvPicPr>
          <p:cNvPr id="7" name="Imagem 6">
            <a:extLst>
              <a:ext uri="{FF2B5EF4-FFF2-40B4-BE49-F238E27FC236}">
                <a16:creationId xmlns:a16="http://schemas.microsoft.com/office/drawing/2014/main" id="{EF7E7CEA-1968-9DAB-1C2F-22FE99F20AEA}"/>
              </a:ext>
            </a:extLst>
          </p:cNvPr>
          <p:cNvPicPr>
            <a:picLocks noChangeAspect="1"/>
          </p:cNvPicPr>
          <p:nvPr/>
        </p:nvPicPr>
        <p:blipFill>
          <a:blip r:embed="rId3"/>
          <a:stretch>
            <a:fillRect/>
          </a:stretch>
        </p:blipFill>
        <p:spPr>
          <a:xfrm>
            <a:off x="577120" y="2164887"/>
            <a:ext cx="4399441" cy="2787809"/>
          </a:xfrm>
          <a:prstGeom prst="rect">
            <a:avLst/>
          </a:prstGeom>
        </p:spPr>
      </p:pic>
      <p:pic>
        <p:nvPicPr>
          <p:cNvPr id="9" name="Imagem 8">
            <a:extLst>
              <a:ext uri="{FF2B5EF4-FFF2-40B4-BE49-F238E27FC236}">
                <a16:creationId xmlns:a16="http://schemas.microsoft.com/office/drawing/2014/main" id="{9CA50D17-9A13-460D-0BDF-D8ABA90ACC1A}"/>
              </a:ext>
            </a:extLst>
          </p:cNvPr>
          <p:cNvPicPr>
            <a:picLocks noChangeAspect="1"/>
          </p:cNvPicPr>
          <p:nvPr/>
        </p:nvPicPr>
        <p:blipFill>
          <a:blip r:embed="rId4"/>
          <a:stretch>
            <a:fillRect/>
          </a:stretch>
        </p:blipFill>
        <p:spPr>
          <a:xfrm>
            <a:off x="5157020" y="2285938"/>
            <a:ext cx="3948464" cy="1385352"/>
          </a:xfrm>
          <a:prstGeom prst="rect">
            <a:avLst/>
          </a:prstGeom>
        </p:spPr>
      </p:pic>
    </p:spTree>
    <p:extLst>
      <p:ext uri="{BB962C8B-B14F-4D97-AF65-F5344CB8AC3E}">
        <p14:creationId xmlns:p14="http://schemas.microsoft.com/office/powerpoint/2010/main" val="3591878592"/>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D00B1F11-2BFD-9528-9903-82034D2B021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smtClean="0">
                <a:solidFill>
                  <a:srgbClr val="EA4E60"/>
                </a:solidFill>
              </a:rPr>
              <a:t>152</a:t>
            </a:fld>
            <a:r>
              <a:rPr lang="en-US"/>
              <a:t>]</a:t>
            </a:r>
            <a:endParaRPr/>
          </a:p>
        </p:txBody>
      </p:sp>
      <p:pic>
        <p:nvPicPr>
          <p:cNvPr id="16386" name="Picture 2">
            <a:extLst>
              <a:ext uri="{FF2B5EF4-FFF2-40B4-BE49-F238E27FC236}">
                <a16:creationId xmlns:a16="http://schemas.microsoft.com/office/drawing/2014/main" id="{1D24FB07-1934-7877-941E-C780DAEAC9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4537" y="169271"/>
            <a:ext cx="6531183" cy="4804958"/>
          </a:xfrm>
          <a:prstGeom prst="rect">
            <a:avLst/>
          </a:prstGeom>
          <a:noFill/>
          <a:extLst>
            <a:ext uri="{909E8E84-426E-40DD-AFC4-6F175D3DCCD1}">
              <a14:hiddenFill xmlns:a14="http://schemas.microsoft.com/office/drawing/2010/main">
                <a:solidFill>
                  <a:srgbClr val="FFFFFF"/>
                </a:solidFill>
              </a14:hiddenFill>
            </a:ext>
          </a:extLst>
        </p:spPr>
      </p:pic>
      <p:sp>
        <p:nvSpPr>
          <p:cNvPr id="7" name="Seta: para a Esquerda 6">
            <a:extLst>
              <a:ext uri="{FF2B5EF4-FFF2-40B4-BE49-F238E27FC236}">
                <a16:creationId xmlns:a16="http://schemas.microsoft.com/office/drawing/2014/main" id="{E872DE78-8895-7BD8-7670-589B6DC4DC5D}"/>
              </a:ext>
            </a:extLst>
          </p:cNvPr>
          <p:cNvSpPr/>
          <p:nvPr/>
        </p:nvSpPr>
        <p:spPr>
          <a:xfrm>
            <a:off x="6951371" y="3799839"/>
            <a:ext cx="1149535" cy="480907"/>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9" name="Imagem 8">
            <a:extLst>
              <a:ext uri="{FF2B5EF4-FFF2-40B4-BE49-F238E27FC236}">
                <a16:creationId xmlns:a16="http://schemas.microsoft.com/office/drawing/2014/main" id="{22EAE8A5-94A8-2DF8-B47F-31B5B7B3262F}"/>
              </a:ext>
            </a:extLst>
          </p:cNvPr>
          <p:cNvPicPr>
            <a:picLocks noChangeAspect="1"/>
          </p:cNvPicPr>
          <p:nvPr/>
        </p:nvPicPr>
        <p:blipFill>
          <a:blip r:embed="rId3"/>
          <a:stretch>
            <a:fillRect/>
          </a:stretch>
        </p:blipFill>
        <p:spPr>
          <a:xfrm>
            <a:off x="853440" y="0"/>
            <a:ext cx="4585547" cy="1062646"/>
          </a:xfrm>
          <a:prstGeom prst="rect">
            <a:avLst/>
          </a:prstGeom>
        </p:spPr>
      </p:pic>
    </p:spTree>
    <p:extLst>
      <p:ext uri="{BB962C8B-B14F-4D97-AF65-F5344CB8AC3E}">
        <p14:creationId xmlns:p14="http://schemas.microsoft.com/office/powerpoint/2010/main" val="1467951772"/>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193"/>
        <p:cNvGrpSpPr/>
        <p:nvPr/>
      </p:nvGrpSpPr>
      <p:grpSpPr>
        <a:xfrm>
          <a:off x="0" y="0"/>
          <a:ext cx="0" cy="0"/>
          <a:chOff x="0" y="0"/>
          <a:chExt cx="0" cy="0"/>
        </a:xfrm>
      </p:grpSpPr>
      <p:sp>
        <p:nvSpPr>
          <p:cNvPr id="196" name="Google Shape;196;p5"/>
          <p:cNvSpPr txBox="1"/>
          <p:nvPr/>
        </p:nvSpPr>
        <p:spPr>
          <a:xfrm>
            <a:off x="565525" y="1785563"/>
            <a:ext cx="7410300" cy="16137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dirty="0" err="1">
                <a:solidFill>
                  <a:srgbClr val="EA4E60"/>
                </a:solidFill>
                <a:latin typeface="Century Gothic"/>
                <a:ea typeface="Century Gothic"/>
                <a:cs typeface="Century Gothic"/>
                <a:sym typeface="Century Gothic"/>
              </a:rPr>
              <a:t>Exploradores</a:t>
            </a:r>
            <a:r>
              <a:rPr lang="en-US" sz="4000" b="1" dirty="0">
                <a:solidFill>
                  <a:srgbClr val="EA4E60"/>
                </a:solidFill>
                <a:latin typeface="Century Gothic"/>
                <a:ea typeface="Century Gothic"/>
                <a:cs typeface="Century Gothic"/>
                <a:sym typeface="Century Gothic"/>
              </a:rPr>
              <a:t> de </a:t>
            </a:r>
          </a:p>
          <a:p>
            <a:pPr marL="0" marR="0" lvl="0" indent="0" algn="l" rtl="0">
              <a:lnSpc>
                <a:spcPct val="115000"/>
              </a:lnSpc>
              <a:spcBef>
                <a:spcPts val="0"/>
              </a:spcBef>
              <a:spcAft>
                <a:spcPts val="0"/>
              </a:spcAft>
              <a:buClr>
                <a:srgbClr val="000000"/>
              </a:buClr>
              <a:buSzPts val="3200"/>
              <a:buFont typeface="Arial"/>
              <a:buNone/>
            </a:pPr>
            <a:r>
              <a:rPr lang="en-US" sz="4000" b="1" dirty="0">
                <a:solidFill>
                  <a:srgbClr val="EA4E60"/>
                </a:solidFill>
                <a:latin typeface="Century Gothic"/>
                <a:ea typeface="Century Gothic"/>
                <a:cs typeface="Century Gothic"/>
                <a:sym typeface="Century Gothic"/>
              </a:rPr>
              <a:t>Bloco</a:t>
            </a:r>
          </a:p>
        </p:txBody>
      </p:sp>
      <p:pic>
        <p:nvPicPr>
          <p:cNvPr id="197" name="Google Shape;197;p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198" name="Google Shape;198;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a:solidFill>
                  <a:srgbClr val="EA4E60"/>
                </a:solidFill>
              </a:rPr>
              <a:t>153</a:t>
            </a:fld>
            <a:r>
              <a:rPr lang="en-US">
                <a:solidFill>
                  <a:srgbClr val="EA4E60"/>
                </a:solidFill>
              </a:rPr>
              <a:t>]</a:t>
            </a:r>
            <a:endParaRPr>
              <a:solidFill>
                <a:srgbClr val="EA4E60"/>
              </a:solidFill>
            </a:endParaRPr>
          </a:p>
        </p:txBody>
      </p:sp>
    </p:spTree>
    <p:extLst>
      <p:ext uri="{BB962C8B-B14F-4D97-AF65-F5344CB8AC3E}">
        <p14:creationId xmlns:p14="http://schemas.microsoft.com/office/powerpoint/2010/main" val="1702044505"/>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C720860-C9F6-63DC-274A-3C3B62E9D2E4}"/>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smtClean="0">
                <a:solidFill>
                  <a:srgbClr val="EA4E60"/>
                </a:solidFill>
              </a:rPr>
              <a:t>154</a:t>
            </a:fld>
            <a:r>
              <a:rPr lang="en-US"/>
              <a:t>]</a:t>
            </a:r>
            <a:endParaRPr/>
          </a:p>
        </p:txBody>
      </p:sp>
      <p:sp>
        <p:nvSpPr>
          <p:cNvPr id="5" name="CaixaDeTexto 4">
            <a:extLst>
              <a:ext uri="{FF2B5EF4-FFF2-40B4-BE49-F238E27FC236}">
                <a16:creationId xmlns:a16="http://schemas.microsoft.com/office/drawing/2014/main" id="{98D6FCCD-A570-6427-EBB9-40CDA828161D}"/>
              </a:ext>
            </a:extLst>
          </p:cNvPr>
          <p:cNvSpPr txBox="1"/>
          <p:nvPr/>
        </p:nvSpPr>
        <p:spPr>
          <a:xfrm>
            <a:off x="419669" y="1139551"/>
            <a:ext cx="7648077" cy="2677656"/>
          </a:xfrm>
          <a:prstGeom prst="rect">
            <a:avLst/>
          </a:prstGeom>
          <a:noFill/>
        </p:spPr>
        <p:txBody>
          <a:bodyPr wrap="square">
            <a:spAutoFit/>
          </a:bodyPr>
          <a:lstStyle/>
          <a:p>
            <a:endParaRPr lang="pt-BR" sz="2400" dirty="0">
              <a:latin typeface="Calibri" panose="020F0502020204030204" pitchFamily="34" charset="0"/>
              <a:cs typeface="Calibri" panose="020F0502020204030204" pitchFamily="34" charset="0"/>
            </a:endParaRPr>
          </a:p>
          <a:p>
            <a:r>
              <a:rPr lang="pt-BR" sz="2400" dirty="0">
                <a:latin typeface="Calibri" panose="020F0502020204030204" pitchFamily="34" charset="0"/>
                <a:cs typeface="Calibri" panose="020F0502020204030204" pitchFamily="34" charset="0"/>
              </a:rPr>
              <a:t>Um explorador de blocos é um mecanismo que permite pesquisar uma determinada informação no blockchain. </a:t>
            </a:r>
          </a:p>
          <a:p>
            <a:endParaRPr lang="pt-BR" sz="2400" dirty="0">
              <a:latin typeface="Calibri" panose="020F0502020204030204" pitchFamily="34" charset="0"/>
              <a:cs typeface="Calibri" panose="020F0502020204030204" pitchFamily="34" charset="0"/>
            </a:endParaRPr>
          </a:p>
          <a:p>
            <a:r>
              <a:rPr lang="pt-BR" sz="2400" dirty="0">
                <a:latin typeface="Calibri" panose="020F0502020204030204" pitchFamily="34" charset="0"/>
                <a:cs typeface="Calibri" panose="020F0502020204030204" pitchFamily="34" charset="0"/>
              </a:rPr>
              <a:t>As atividades realizadas em </a:t>
            </a:r>
            <a:r>
              <a:rPr lang="pt-BR" sz="2400" dirty="0" err="1">
                <a:latin typeface="Calibri" panose="020F0502020204030204" pitchFamily="34" charset="0"/>
                <a:cs typeface="Calibri" panose="020F0502020204030204" pitchFamily="34" charset="0"/>
              </a:rPr>
              <a:t>blockchains</a:t>
            </a:r>
            <a:r>
              <a:rPr lang="pt-BR" sz="2400" dirty="0">
                <a:latin typeface="Calibri" panose="020F0502020204030204" pitchFamily="34" charset="0"/>
                <a:cs typeface="Calibri" panose="020F0502020204030204" pitchFamily="34" charset="0"/>
              </a:rPr>
              <a:t> são conhecidas como transações, que ocorrem quando as criptomoedas são enviadas de e para endereços de carteira.</a:t>
            </a:r>
          </a:p>
        </p:txBody>
      </p:sp>
      <p:sp>
        <p:nvSpPr>
          <p:cNvPr id="6" name="Retângulo 5">
            <a:extLst>
              <a:ext uri="{FF2B5EF4-FFF2-40B4-BE49-F238E27FC236}">
                <a16:creationId xmlns:a16="http://schemas.microsoft.com/office/drawing/2014/main" id="{416D0811-F02B-7E9F-A968-92D0CDD3618D}"/>
              </a:ext>
            </a:extLst>
          </p:cNvPr>
          <p:cNvSpPr/>
          <p:nvPr/>
        </p:nvSpPr>
        <p:spPr>
          <a:xfrm>
            <a:off x="419669" y="431665"/>
            <a:ext cx="7252306" cy="707886"/>
          </a:xfrm>
          <a:prstGeom prst="rect">
            <a:avLst/>
          </a:prstGeom>
        </p:spPr>
        <p:txBody>
          <a:bodyPr wrap="none">
            <a:spAutoFit/>
          </a:bodyPr>
          <a:lstStyle/>
          <a:p>
            <a:r>
              <a:rPr lang="pt-BR" sz="4000" dirty="0">
                <a:solidFill>
                  <a:srgbClr val="EA4E60"/>
                </a:solidFill>
                <a:latin typeface="Calibri" panose="020F0502020204030204" pitchFamily="34" charset="0"/>
                <a:cs typeface="Calibri" panose="020F0502020204030204" pitchFamily="34" charset="0"/>
              </a:rPr>
              <a:t>O que são exploradores de bloco?</a:t>
            </a:r>
          </a:p>
        </p:txBody>
      </p:sp>
    </p:spTree>
    <p:extLst>
      <p:ext uri="{BB962C8B-B14F-4D97-AF65-F5344CB8AC3E}">
        <p14:creationId xmlns:p14="http://schemas.microsoft.com/office/powerpoint/2010/main" val="3748863321"/>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F52C3DA9-D865-0117-99B0-4F71406647A9}"/>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smtClean="0">
                <a:solidFill>
                  <a:srgbClr val="EA4E60"/>
                </a:solidFill>
              </a:rPr>
              <a:t>155</a:t>
            </a:fld>
            <a:r>
              <a:rPr lang="en-US"/>
              <a:t>]</a:t>
            </a:r>
            <a:endParaRPr/>
          </a:p>
        </p:txBody>
      </p:sp>
      <p:sp>
        <p:nvSpPr>
          <p:cNvPr id="5" name="CaixaDeTexto 4">
            <a:extLst>
              <a:ext uri="{FF2B5EF4-FFF2-40B4-BE49-F238E27FC236}">
                <a16:creationId xmlns:a16="http://schemas.microsoft.com/office/drawing/2014/main" id="{EE05A14D-89A3-9087-F9CC-ED74CE442C8E}"/>
              </a:ext>
            </a:extLst>
          </p:cNvPr>
          <p:cNvSpPr txBox="1"/>
          <p:nvPr/>
        </p:nvSpPr>
        <p:spPr>
          <a:xfrm>
            <a:off x="434714" y="678924"/>
            <a:ext cx="7007901" cy="3046988"/>
          </a:xfrm>
          <a:prstGeom prst="rect">
            <a:avLst/>
          </a:prstGeom>
          <a:noFill/>
        </p:spPr>
        <p:txBody>
          <a:bodyPr wrap="square">
            <a:spAutoFit/>
          </a:bodyPr>
          <a:lstStyle/>
          <a:p>
            <a:r>
              <a:rPr lang="pt-BR" sz="2400" dirty="0">
                <a:latin typeface="Calibri" panose="020F0502020204030204" pitchFamily="34" charset="0"/>
                <a:cs typeface="Calibri" panose="020F0502020204030204" pitchFamily="34" charset="0"/>
              </a:rPr>
              <a:t>Por exemplo, o endereço </a:t>
            </a:r>
            <a:r>
              <a:rPr lang="pt-BR" sz="2400" dirty="0">
                <a:solidFill>
                  <a:srgbClr val="EA4E60"/>
                </a:solidFill>
                <a:latin typeface="Calibri" panose="020F0502020204030204" pitchFamily="34" charset="0"/>
                <a:cs typeface="Calibri" panose="020F0502020204030204" pitchFamily="34" charset="0"/>
              </a:rPr>
              <a:t>Bitcoin de </a:t>
            </a:r>
            <a:r>
              <a:rPr lang="pt-BR" sz="2400" dirty="0" err="1">
                <a:solidFill>
                  <a:srgbClr val="EA4E60"/>
                </a:solidFill>
                <a:latin typeface="Calibri" panose="020F0502020204030204" pitchFamily="34" charset="0"/>
                <a:cs typeface="Calibri" panose="020F0502020204030204" pitchFamily="34" charset="0"/>
              </a:rPr>
              <a:t>Satoshi</a:t>
            </a:r>
            <a:r>
              <a:rPr lang="pt-BR" sz="2400" dirty="0">
                <a:solidFill>
                  <a:srgbClr val="EA4E60"/>
                </a:solidFill>
                <a:latin typeface="Calibri" panose="020F0502020204030204" pitchFamily="34" charset="0"/>
                <a:cs typeface="Calibri" panose="020F0502020204030204" pitchFamily="34" charset="0"/>
              </a:rPr>
              <a:t> </a:t>
            </a:r>
            <a:r>
              <a:rPr lang="pt-BR" sz="2400" dirty="0" err="1">
                <a:solidFill>
                  <a:srgbClr val="EA4E60"/>
                </a:solidFill>
                <a:latin typeface="Calibri" panose="020F0502020204030204" pitchFamily="34" charset="0"/>
                <a:cs typeface="Calibri" panose="020F0502020204030204" pitchFamily="34" charset="0"/>
              </a:rPr>
              <a:t>Nakamoto</a:t>
            </a:r>
            <a:r>
              <a:rPr lang="pt-BR" sz="2400" dirty="0">
                <a:solidFill>
                  <a:srgbClr val="EA4E60"/>
                </a:solidFill>
                <a:latin typeface="Calibri" panose="020F0502020204030204" pitchFamily="34" charset="0"/>
                <a:cs typeface="Calibri" panose="020F0502020204030204" pitchFamily="34" charset="0"/>
              </a:rPr>
              <a:t> é publicamente visível e fortemente monitorado</a:t>
            </a:r>
            <a:r>
              <a:rPr lang="pt-BR" sz="2400" dirty="0">
                <a:latin typeface="Calibri" panose="020F0502020204030204" pitchFamily="34" charset="0"/>
                <a:cs typeface="Calibri" panose="020F0502020204030204" pitchFamily="34" charset="0"/>
              </a:rPr>
              <a:t>. Você pode ver todos os bitcoins que o endereço recebeu e nenhum enviado.</a:t>
            </a:r>
          </a:p>
          <a:p>
            <a:endParaRPr lang="pt-BR" sz="2400" dirty="0">
              <a:latin typeface="Calibri" panose="020F0502020204030204" pitchFamily="34" charset="0"/>
              <a:cs typeface="Calibri" panose="020F0502020204030204" pitchFamily="34" charset="0"/>
            </a:endParaRPr>
          </a:p>
          <a:p>
            <a:r>
              <a:rPr lang="pt-BR" sz="2400" dirty="0">
                <a:latin typeface="Calibri" panose="020F0502020204030204" pitchFamily="34" charset="0"/>
                <a:cs typeface="Calibri" panose="020F0502020204030204" pitchFamily="34" charset="0"/>
              </a:rPr>
              <a:t>Se ele decidir enviar bitcoins do endereço, o mundo inteiro saberá. Os holofotes agora estarão nos dois endereços: o de </a:t>
            </a:r>
            <a:r>
              <a:rPr lang="pt-BR" sz="2400" dirty="0" err="1">
                <a:latin typeface="Calibri" panose="020F0502020204030204" pitchFamily="34" charset="0"/>
                <a:cs typeface="Calibri" panose="020F0502020204030204" pitchFamily="34" charset="0"/>
              </a:rPr>
              <a:t>Satoshi</a:t>
            </a:r>
            <a:r>
              <a:rPr lang="pt-BR" sz="2400" dirty="0">
                <a:latin typeface="Calibri" panose="020F0502020204030204" pitchFamily="34" charset="0"/>
                <a:cs typeface="Calibri" panose="020F0502020204030204" pitchFamily="34" charset="0"/>
              </a:rPr>
              <a:t> e o do destinatário.</a:t>
            </a:r>
          </a:p>
        </p:txBody>
      </p:sp>
    </p:spTree>
    <p:extLst>
      <p:ext uri="{BB962C8B-B14F-4D97-AF65-F5344CB8AC3E}">
        <p14:creationId xmlns:p14="http://schemas.microsoft.com/office/powerpoint/2010/main" val="2444961225"/>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074AF62E-5928-21D5-2756-1D0DFC990D55}"/>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smtClean="0">
                <a:solidFill>
                  <a:srgbClr val="EA4E60"/>
                </a:solidFill>
              </a:rPr>
              <a:t>156</a:t>
            </a:fld>
            <a:r>
              <a:rPr lang="en-US"/>
              <a:t>]</a:t>
            </a:r>
            <a:endParaRPr/>
          </a:p>
        </p:txBody>
      </p:sp>
      <p:pic>
        <p:nvPicPr>
          <p:cNvPr id="5" name="Imagem 4">
            <a:extLst>
              <a:ext uri="{FF2B5EF4-FFF2-40B4-BE49-F238E27FC236}">
                <a16:creationId xmlns:a16="http://schemas.microsoft.com/office/drawing/2014/main" id="{9B574EEE-CC4D-EEA4-96FA-0C5BD859B2E3}"/>
              </a:ext>
            </a:extLst>
          </p:cNvPr>
          <p:cNvPicPr>
            <a:picLocks noChangeAspect="1"/>
          </p:cNvPicPr>
          <p:nvPr/>
        </p:nvPicPr>
        <p:blipFill>
          <a:blip r:embed="rId2"/>
          <a:stretch>
            <a:fillRect/>
          </a:stretch>
        </p:blipFill>
        <p:spPr>
          <a:xfrm>
            <a:off x="810797" y="207911"/>
            <a:ext cx="6376988" cy="2214812"/>
          </a:xfrm>
          <a:prstGeom prst="rect">
            <a:avLst/>
          </a:prstGeom>
        </p:spPr>
      </p:pic>
      <p:sp>
        <p:nvSpPr>
          <p:cNvPr id="7" name="CaixaDeTexto 6">
            <a:extLst>
              <a:ext uri="{FF2B5EF4-FFF2-40B4-BE49-F238E27FC236}">
                <a16:creationId xmlns:a16="http://schemas.microsoft.com/office/drawing/2014/main" id="{59F2C959-162E-D982-8422-28C09E86E51C}"/>
              </a:ext>
            </a:extLst>
          </p:cNvPr>
          <p:cNvSpPr txBox="1"/>
          <p:nvPr/>
        </p:nvSpPr>
        <p:spPr>
          <a:xfrm>
            <a:off x="938212" y="4777374"/>
            <a:ext cx="4572000" cy="338554"/>
          </a:xfrm>
          <a:prstGeom prst="rect">
            <a:avLst/>
          </a:prstGeom>
          <a:noFill/>
        </p:spPr>
        <p:txBody>
          <a:bodyPr wrap="square">
            <a:spAutoFit/>
          </a:bodyPr>
          <a:lstStyle/>
          <a:p>
            <a:r>
              <a:rPr lang="pt-BR" sz="800" dirty="0"/>
              <a:t>https://exame.com/future-of-money/criptoativos/bitcoin-pizza-day-a-historia-da-refeicao-mais-cara-de-todos-os-tempos/</a:t>
            </a:r>
          </a:p>
        </p:txBody>
      </p:sp>
      <p:pic>
        <p:nvPicPr>
          <p:cNvPr id="9" name="Imagem 8">
            <a:extLst>
              <a:ext uri="{FF2B5EF4-FFF2-40B4-BE49-F238E27FC236}">
                <a16:creationId xmlns:a16="http://schemas.microsoft.com/office/drawing/2014/main" id="{A3FECCA8-5215-0DDD-6DB2-4EC62CDA5F7D}"/>
              </a:ext>
            </a:extLst>
          </p:cNvPr>
          <p:cNvPicPr>
            <a:picLocks noChangeAspect="1"/>
          </p:cNvPicPr>
          <p:nvPr/>
        </p:nvPicPr>
        <p:blipFill>
          <a:blip r:embed="rId3"/>
          <a:stretch>
            <a:fillRect/>
          </a:stretch>
        </p:blipFill>
        <p:spPr>
          <a:xfrm>
            <a:off x="810797" y="2315824"/>
            <a:ext cx="7219950" cy="2190750"/>
          </a:xfrm>
          <a:prstGeom prst="rect">
            <a:avLst/>
          </a:prstGeom>
        </p:spPr>
      </p:pic>
      <p:sp>
        <p:nvSpPr>
          <p:cNvPr id="11" name="CaixaDeTexto 10">
            <a:extLst>
              <a:ext uri="{FF2B5EF4-FFF2-40B4-BE49-F238E27FC236}">
                <a16:creationId xmlns:a16="http://schemas.microsoft.com/office/drawing/2014/main" id="{2962B1B1-2303-91F6-4F1E-1BAF83755C81}"/>
              </a:ext>
            </a:extLst>
          </p:cNvPr>
          <p:cNvSpPr txBox="1"/>
          <p:nvPr/>
        </p:nvSpPr>
        <p:spPr>
          <a:xfrm>
            <a:off x="810797" y="4171220"/>
            <a:ext cx="7219950" cy="523220"/>
          </a:xfrm>
          <a:prstGeom prst="rect">
            <a:avLst/>
          </a:prstGeom>
          <a:noFill/>
        </p:spPr>
        <p:txBody>
          <a:bodyPr wrap="square">
            <a:spAutoFit/>
          </a:bodyPr>
          <a:lstStyle/>
          <a:p>
            <a:r>
              <a:rPr lang="pt-BR" dirty="0"/>
              <a:t>https://www.blockchain.com/btc/tx/a1075db55d416d3ca199f55b6084e2115b9345e16c5cf302fc80e9d5fbf5d48d</a:t>
            </a:r>
          </a:p>
        </p:txBody>
      </p:sp>
    </p:spTree>
    <p:extLst>
      <p:ext uri="{BB962C8B-B14F-4D97-AF65-F5344CB8AC3E}">
        <p14:creationId xmlns:p14="http://schemas.microsoft.com/office/powerpoint/2010/main" val="152523150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7953FA9-C6A0-83E8-7DDD-D4C4B43A0503}"/>
              </a:ext>
            </a:extLst>
          </p:cNvPr>
          <p:cNvSpPr>
            <a:spLocks noGrp="1"/>
          </p:cNvSpPr>
          <p:nvPr>
            <p:ph type="title"/>
          </p:nvPr>
        </p:nvSpPr>
        <p:spPr/>
        <p:txBody>
          <a:bodyPr>
            <a:normAutofit fontScale="90000"/>
          </a:bodyPr>
          <a:lstStyle/>
          <a:p>
            <a:r>
              <a:rPr lang="pt-BR" dirty="0"/>
              <a:t>Exploradores</a:t>
            </a:r>
          </a:p>
        </p:txBody>
      </p:sp>
      <p:sp>
        <p:nvSpPr>
          <p:cNvPr id="3" name="Espaço Reservado para Número de Slide 2">
            <a:extLst>
              <a:ext uri="{FF2B5EF4-FFF2-40B4-BE49-F238E27FC236}">
                <a16:creationId xmlns:a16="http://schemas.microsoft.com/office/drawing/2014/main" id="{CEA662EC-B94D-F046-2351-3DE8BDE153AF}"/>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smtClean="0">
                <a:solidFill>
                  <a:srgbClr val="EA4E60"/>
                </a:solidFill>
              </a:rPr>
              <a:t>157</a:t>
            </a:fld>
            <a:r>
              <a:rPr lang="en-US"/>
              <a:t>]</a:t>
            </a:r>
            <a:endParaRPr/>
          </a:p>
        </p:txBody>
      </p:sp>
      <p:sp>
        <p:nvSpPr>
          <p:cNvPr id="5" name="CaixaDeTexto 4">
            <a:extLst>
              <a:ext uri="{FF2B5EF4-FFF2-40B4-BE49-F238E27FC236}">
                <a16:creationId xmlns:a16="http://schemas.microsoft.com/office/drawing/2014/main" id="{865317BC-2497-C610-0DF4-72AAF085AB1A}"/>
              </a:ext>
            </a:extLst>
          </p:cNvPr>
          <p:cNvSpPr txBox="1"/>
          <p:nvPr/>
        </p:nvSpPr>
        <p:spPr>
          <a:xfrm>
            <a:off x="311699" y="1292663"/>
            <a:ext cx="6441369" cy="1785104"/>
          </a:xfrm>
          <a:prstGeom prst="rect">
            <a:avLst/>
          </a:prstGeom>
          <a:noFill/>
        </p:spPr>
        <p:txBody>
          <a:bodyPr wrap="square">
            <a:spAutoFit/>
          </a:bodyPr>
          <a:lstStyle/>
          <a:p>
            <a:r>
              <a:rPr lang="pt-BR" sz="2400" dirty="0">
                <a:latin typeface="Calibri" panose="020F0502020204030204" pitchFamily="34" charset="0"/>
                <a:cs typeface="Calibri" panose="020F0502020204030204" pitchFamily="34" charset="0"/>
                <a:hlinkClick r:id="rId2"/>
              </a:rPr>
              <a:t>https://blockchain.coinmarketcap.com/</a:t>
            </a:r>
            <a:endParaRPr lang="pt-BR" sz="2400" dirty="0">
              <a:latin typeface="Calibri" panose="020F0502020204030204" pitchFamily="34" charset="0"/>
              <a:cs typeface="Calibri" panose="020F0502020204030204" pitchFamily="34" charset="0"/>
            </a:endParaRPr>
          </a:p>
          <a:p>
            <a:r>
              <a:rPr lang="pt-BR" sz="2400" dirty="0">
                <a:latin typeface="Calibri" panose="020F0502020204030204" pitchFamily="34" charset="0"/>
                <a:cs typeface="Calibri" panose="020F0502020204030204" pitchFamily="34" charset="0"/>
                <a:hlinkClick r:id="rId3"/>
              </a:rPr>
              <a:t>https://etherscan.io/</a:t>
            </a:r>
            <a:endParaRPr lang="pt-BR" sz="2400" dirty="0">
              <a:latin typeface="Calibri" panose="020F0502020204030204" pitchFamily="34" charset="0"/>
              <a:cs typeface="Calibri" panose="020F0502020204030204" pitchFamily="34" charset="0"/>
            </a:endParaRPr>
          </a:p>
          <a:p>
            <a:r>
              <a:rPr lang="pt-BR" sz="2400" dirty="0">
                <a:latin typeface="Calibri" panose="020F0502020204030204" pitchFamily="34" charset="0"/>
                <a:cs typeface="Calibri" panose="020F0502020204030204" pitchFamily="34" charset="0"/>
                <a:hlinkClick r:id="rId4"/>
              </a:rPr>
              <a:t>https://www.bscscan.com/</a:t>
            </a:r>
            <a:endParaRPr lang="pt-BR" sz="2400" dirty="0">
              <a:latin typeface="Calibri" panose="020F0502020204030204" pitchFamily="34" charset="0"/>
              <a:cs typeface="Calibri" panose="020F0502020204030204" pitchFamily="34" charset="0"/>
            </a:endParaRPr>
          </a:p>
          <a:p>
            <a:r>
              <a:rPr lang="pt-BR" sz="2400" dirty="0">
                <a:latin typeface="Calibri" panose="020F0502020204030204" pitchFamily="34" charset="0"/>
                <a:cs typeface="Calibri" panose="020F0502020204030204" pitchFamily="34" charset="0"/>
                <a:hlinkClick r:id="rId5"/>
              </a:rPr>
              <a:t>https://www.blockchain.com/explorer</a:t>
            </a:r>
            <a:endParaRPr lang="pt-BR" sz="2400" dirty="0">
              <a:latin typeface="Calibri" panose="020F0502020204030204" pitchFamily="34" charset="0"/>
              <a:cs typeface="Calibri" panose="020F0502020204030204" pitchFamily="34" charset="0"/>
            </a:endParaRPr>
          </a:p>
          <a:p>
            <a:endParaRPr lang="pt-BR" dirty="0"/>
          </a:p>
        </p:txBody>
      </p:sp>
    </p:spTree>
    <p:extLst>
      <p:ext uri="{BB962C8B-B14F-4D97-AF65-F5344CB8AC3E}">
        <p14:creationId xmlns:p14="http://schemas.microsoft.com/office/powerpoint/2010/main" val="4245812608"/>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54F525EB-A51B-5578-0D7A-74333CA86C35}"/>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smtClean="0">
                <a:solidFill>
                  <a:srgbClr val="EA4E60"/>
                </a:solidFill>
              </a:rPr>
              <a:t>158</a:t>
            </a:fld>
            <a:r>
              <a:rPr lang="en-US"/>
              <a:t>]</a:t>
            </a:r>
            <a:endParaRPr/>
          </a:p>
        </p:txBody>
      </p:sp>
      <p:sp>
        <p:nvSpPr>
          <p:cNvPr id="4" name="CaixaDeTexto 3">
            <a:extLst>
              <a:ext uri="{FF2B5EF4-FFF2-40B4-BE49-F238E27FC236}">
                <a16:creationId xmlns:a16="http://schemas.microsoft.com/office/drawing/2014/main" id="{0122F706-1A3F-9DFF-8A6C-0349C2801532}"/>
              </a:ext>
            </a:extLst>
          </p:cNvPr>
          <p:cNvSpPr txBox="1"/>
          <p:nvPr/>
        </p:nvSpPr>
        <p:spPr>
          <a:xfrm>
            <a:off x="279245" y="562132"/>
            <a:ext cx="8551889" cy="4524315"/>
          </a:xfrm>
          <a:prstGeom prst="rect">
            <a:avLst/>
          </a:prstGeom>
          <a:noFill/>
        </p:spPr>
        <p:txBody>
          <a:bodyPr wrap="square" rtlCol="0">
            <a:spAutoFit/>
          </a:bodyPr>
          <a:lstStyle/>
          <a:p>
            <a:r>
              <a:rPr lang="pt-BR" sz="2400" dirty="0">
                <a:solidFill>
                  <a:schemeClr val="tx1"/>
                </a:solidFill>
                <a:latin typeface="Calibri" panose="020F0502020204030204" pitchFamily="34" charset="0"/>
                <a:cs typeface="Calibri" panose="020F0502020204030204" pitchFamily="34" charset="0"/>
              </a:rPr>
              <a:t>Um dos endereços de </a:t>
            </a:r>
            <a:r>
              <a:rPr lang="pt-BR" sz="2400" dirty="0" err="1">
                <a:solidFill>
                  <a:schemeClr val="tx1"/>
                </a:solidFill>
                <a:latin typeface="Calibri" panose="020F0502020204030204" pitchFamily="34" charset="0"/>
                <a:cs typeface="Calibri" panose="020F0502020204030204" pitchFamily="34" charset="0"/>
              </a:rPr>
              <a:t>Satoshi</a:t>
            </a:r>
            <a:r>
              <a:rPr lang="pt-BR" sz="2400" dirty="0">
                <a:solidFill>
                  <a:schemeClr val="tx1"/>
                </a:solidFill>
                <a:latin typeface="Calibri" panose="020F0502020204030204" pitchFamily="34" charset="0"/>
                <a:cs typeface="Calibri" panose="020F0502020204030204" pitchFamily="34" charset="0"/>
              </a:rPr>
              <a:t> </a:t>
            </a:r>
            <a:r>
              <a:rPr lang="pt-BR" sz="2400" dirty="0" err="1">
                <a:solidFill>
                  <a:schemeClr val="tx1"/>
                </a:solidFill>
                <a:latin typeface="Calibri" panose="020F0502020204030204" pitchFamily="34" charset="0"/>
                <a:cs typeface="Calibri" panose="020F0502020204030204" pitchFamily="34" charset="0"/>
              </a:rPr>
              <a:t>Nakamoto</a:t>
            </a:r>
            <a:r>
              <a:rPr lang="pt-BR" sz="2400" dirty="0">
                <a:solidFill>
                  <a:schemeClr val="tx1"/>
                </a:solidFill>
                <a:latin typeface="Calibri" panose="020F0502020204030204" pitchFamily="34" charset="0"/>
                <a:cs typeface="Calibri" panose="020F0502020204030204" pitchFamily="34" charset="0"/>
              </a:rPr>
              <a:t> (ele tem mais de 22 mil)</a:t>
            </a:r>
          </a:p>
          <a:p>
            <a:r>
              <a:rPr lang="pt-BR" sz="2400" i="0" dirty="0">
                <a:solidFill>
                  <a:schemeClr val="tx1"/>
                </a:solidFill>
                <a:effectLst/>
                <a:latin typeface="Calibri" panose="020F0502020204030204" pitchFamily="34" charset="0"/>
                <a:cs typeface="Calibri" panose="020F0502020204030204" pitchFamily="34" charset="0"/>
              </a:rPr>
              <a:t>1A1zP1eP5QGefi2DMPTfTL5SLmv7DivfNa</a:t>
            </a:r>
            <a:endParaRPr lang="pt-BR" sz="2400" dirty="0">
              <a:solidFill>
                <a:schemeClr val="tx1"/>
              </a:solidFill>
              <a:latin typeface="Calibri" panose="020F0502020204030204" pitchFamily="34" charset="0"/>
              <a:cs typeface="Calibri" panose="020F0502020204030204" pitchFamily="34" charset="0"/>
            </a:endParaRPr>
          </a:p>
          <a:p>
            <a:endParaRPr lang="pt-BR" sz="2400" dirty="0">
              <a:solidFill>
                <a:schemeClr val="tx1"/>
              </a:solidFill>
              <a:latin typeface="Calibri" panose="020F0502020204030204" pitchFamily="34" charset="0"/>
              <a:cs typeface="Calibri" panose="020F0502020204030204" pitchFamily="34" charset="0"/>
            </a:endParaRPr>
          </a:p>
          <a:p>
            <a:endParaRPr lang="pt-BR" sz="2400" dirty="0">
              <a:solidFill>
                <a:schemeClr val="tx1"/>
              </a:solidFill>
              <a:latin typeface="Calibri" panose="020F0502020204030204" pitchFamily="34" charset="0"/>
              <a:cs typeface="Calibri" panose="020F0502020204030204" pitchFamily="34" charset="0"/>
            </a:endParaRPr>
          </a:p>
          <a:p>
            <a:r>
              <a:rPr lang="pt-BR" sz="2400" dirty="0">
                <a:solidFill>
                  <a:schemeClr val="tx1"/>
                </a:solidFill>
                <a:latin typeface="Calibri" panose="020F0502020204030204" pitchFamily="34" charset="0"/>
                <a:cs typeface="Calibri" panose="020F0502020204030204" pitchFamily="34" charset="0"/>
              </a:rPr>
              <a:t>Carteira de </a:t>
            </a:r>
            <a:r>
              <a:rPr lang="pt-BR" sz="2400" dirty="0" err="1">
                <a:solidFill>
                  <a:schemeClr val="tx1"/>
                </a:solidFill>
                <a:latin typeface="Calibri" panose="020F0502020204030204" pitchFamily="34" charset="0"/>
                <a:cs typeface="Calibri" panose="020F0502020204030204" pitchFamily="34" charset="0"/>
              </a:rPr>
              <a:t>Vitalik</a:t>
            </a:r>
            <a:r>
              <a:rPr lang="pt-BR" sz="2400" dirty="0">
                <a:solidFill>
                  <a:schemeClr val="tx1"/>
                </a:solidFill>
                <a:latin typeface="Calibri" panose="020F0502020204030204" pitchFamily="34" charset="0"/>
                <a:cs typeface="Calibri" panose="020F0502020204030204" pitchFamily="34" charset="0"/>
              </a:rPr>
              <a:t> </a:t>
            </a:r>
            <a:r>
              <a:rPr lang="pt-BR" sz="2400" dirty="0" err="1">
                <a:solidFill>
                  <a:schemeClr val="tx1"/>
                </a:solidFill>
                <a:latin typeface="Calibri" panose="020F0502020204030204" pitchFamily="34" charset="0"/>
                <a:cs typeface="Calibri" panose="020F0502020204030204" pitchFamily="34" charset="0"/>
              </a:rPr>
              <a:t>Buterin</a:t>
            </a:r>
            <a:r>
              <a:rPr lang="pt-BR" sz="2400" dirty="0">
                <a:solidFill>
                  <a:schemeClr val="tx1"/>
                </a:solidFill>
                <a:latin typeface="Calibri" panose="020F0502020204030204" pitchFamily="34" charset="0"/>
                <a:cs typeface="Calibri" panose="020F0502020204030204" pitchFamily="34" charset="0"/>
              </a:rPr>
              <a:t> (fundador da Ethereum)</a:t>
            </a:r>
          </a:p>
          <a:p>
            <a:r>
              <a:rPr lang="pt-BR" sz="2400" dirty="0">
                <a:solidFill>
                  <a:schemeClr val="tx1"/>
                </a:solidFill>
                <a:latin typeface="Calibri" panose="020F0502020204030204" pitchFamily="34" charset="0"/>
                <a:cs typeface="Calibri" panose="020F0502020204030204" pitchFamily="34" charset="0"/>
              </a:rPr>
              <a:t>0xab5801a7d398351b8be11c439e05c5b3259aec9b</a:t>
            </a:r>
          </a:p>
          <a:p>
            <a:endParaRPr lang="pt-BR" sz="2400" dirty="0">
              <a:solidFill>
                <a:schemeClr val="tx1"/>
              </a:solidFill>
              <a:latin typeface="Calibri" panose="020F0502020204030204" pitchFamily="34" charset="0"/>
              <a:cs typeface="Calibri" panose="020F0502020204030204" pitchFamily="34" charset="0"/>
            </a:endParaRPr>
          </a:p>
          <a:p>
            <a:endParaRPr lang="pt-BR" sz="2400" dirty="0">
              <a:solidFill>
                <a:schemeClr val="tx1"/>
              </a:solidFill>
              <a:latin typeface="Calibri" panose="020F0502020204030204" pitchFamily="34" charset="0"/>
              <a:cs typeface="Calibri" panose="020F0502020204030204" pitchFamily="34" charset="0"/>
            </a:endParaRPr>
          </a:p>
          <a:p>
            <a:r>
              <a:rPr lang="pt-BR" sz="2400" dirty="0">
                <a:solidFill>
                  <a:schemeClr val="tx1"/>
                </a:solidFill>
                <a:latin typeface="Calibri" panose="020F0502020204030204" pitchFamily="34" charset="0"/>
                <a:cs typeface="Calibri" panose="020F0502020204030204" pitchFamily="34" charset="0"/>
              </a:rPr>
              <a:t>Transação da Pizza</a:t>
            </a:r>
          </a:p>
          <a:p>
            <a:r>
              <a:rPr lang="pt-BR" sz="2400" i="0" dirty="0">
                <a:solidFill>
                  <a:schemeClr val="tx1"/>
                </a:solidFill>
                <a:effectLst/>
                <a:latin typeface="Calibri" panose="020F0502020204030204" pitchFamily="34" charset="0"/>
                <a:cs typeface="Calibri" panose="020F0502020204030204" pitchFamily="34" charset="0"/>
              </a:rPr>
              <a:t>A1075db55d416d3ca199f55b6084e2115b9345e16c5cf302fc80e9d5fbf5d48d</a:t>
            </a:r>
          </a:p>
          <a:p>
            <a:endParaRPr lang="pt-BR" sz="2400" dirty="0">
              <a:solidFill>
                <a:schemeClr val="tx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482656040"/>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193"/>
        <p:cNvGrpSpPr/>
        <p:nvPr/>
      </p:nvGrpSpPr>
      <p:grpSpPr>
        <a:xfrm>
          <a:off x="0" y="0"/>
          <a:ext cx="0" cy="0"/>
          <a:chOff x="0" y="0"/>
          <a:chExt cx="0" cy="0"/>
        </a:xfrm>
      </p:grpSpPr>
      <p:sp>
        <p:nvSpPr>
          <p:cNvPr id="196" name="Google Shape;196;p5"/>
          <p:cNvSpPr txBox="1"/>
          <p:nvPr/>
        </p:nvSpPr>
        <p:spPr>
          <a:xfrm>
            <a:off x="565525" y="1785563"/>
            <a:ext cx="7410300" cy="16137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dirty="0" err="1">
                <a:solidFill>
                  <a:srgbClr val="EA4E60"/>
                </a:solidFill>
                <a:latin typeface="Calibri" panose="020F0502020204030204" pitchFamily="34" charset="0"/>
                <a:ea typeface="Century Gothic"/>
                <a:cs typeface="Calibri" panose="020F0502020204030204" pitchFamily="34" charset="0"/>
                <a:sym typeface="Century Gothic"/>
              </a:rPr>
              <a:t>Tipos</a:t>
            </a:r>
            <a:r>
              <a:rPr lang="en-US" sz="4000" b="1" dirty="0">
                <a:solidFill>
                  <a:srgbClr val="EA4E60"/>
                </a:solidFill>
                <a:latin typeface="Calibri" panose="020F0502020204030204" pitchFamily="34" charset="0"/>
                <a:ea typeface="Century Gothic"/>
                <a:cs typeface="Calibri" panose="020F0502020204030204" pitchFamily="34" charset="0"/>
                <a:sym typeface="Century Gothic"/>
              </a:rPr>
              <a:t> de Blockchain</a:t>
            </a:r>
          </a:p>
        </p:txBody>
      </p:sp>
      <p:pic>
        <p:nvPicPr>
          <p:cNvPr id="197" name="Google Shape;197;p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198" name="Google Shape;198;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a:solidFill>
                  <a:srgbClr val="EA4E60"/>
                </a:solidFill>
              </a:rPr>
              <a:t>159</a:t>
            </a:fld>
            <a:r>
              <a:rPr lang="en-US">
                <a:solidFill>
                  <a:srgbClr val="EA4E60"/>
                </a:solidFill>
              </a:rPr>
              <a:t>]</a:t>
            </a:r>
            <a:endParaRPr>
              <a:solidFill>
                <a:srgbClr val="EA4E60"/>
              </a:solidFill>
            </a:endParaRPr>
          </a:p>
        </p:txBody>
      </p:sp>
    </p:spTree>
    <p:extLst>
      <p:ext uri="{BB962C8B-B14F-4D97-AF65-F5344CB8AC3E}">
        <p14:creationId xmlns:p14="http://schemas.microsoft.com/office/powerpoint/2010/main" val="11876237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89E3F6F-D68F-60C9-51F1-B8DCF9546B8D}"/>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smtClean="0">
                <a:solidFill>
                  <a:srgbClr val="EA4E60"/>
                </a:solidFill>
              </a:rPr>
              <a:t>16</a:t>
            </a:fld>
            <a:r>
              <a:rPr lang="en-US"/>
              <a:t>]</a:t>
            </a:r>
            <a:endParaRPr/>
          </a:p>
        </p:txBody>
      </p:sp>
      <p:sp>
        <p:nvSpPr>
          <p:cNvPr id="4" name="Google Shape;169;p3">
            <a:extLst>
              <a:ext uri="{FF2B5EF4-FFF2-40B4-BE49-F238E27FC236}">
                <a16:creationId xmlns:a16="http://schemas.microsoft.com/office/drawing/2014/main" id="{101EC757-D616-FFED-D4DB-3133E0128241}"/>
              </a:ext>
            </a:extLst>
          </p:cNvPr>
          <p:cNvSpPr txBox="1"/>
          <p:nvPr/>
        </p:nvSpPr>
        <p:spPr>
          <a:xfrm>
            <a:off x="539884" y="379164"/>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pt-BR" sz="4000" b="1" dirty="0">
                <a:solidFill>
                  <a:srgbClr val="EA4E60"/>
                </a:solidFill>
                <a:latin typeface="Century Gothic"/>
                <a:ea typeface="Century Gothic"/>
                <a:cs typeface="Century Gothic"/>
                <a:sym typeface="Century Gothic"/>
              </a:rPr>
              <a:t>Nodes</a:t>
            </a:r>
          </a:p>
        </p:txBody>
      </p:sp>
      <p:pic>
        <p:nvPicPr>
          <p:cNvPr id="1026" name="Picture 2" descr="Pin on code">
            <a:extLst>
              <a:ext uri="{FF2B5EF4-FFF2-40B4-BE49-F238E27FC236}">
                <a16:creationId xmlns:a16="http://schemas.microsoft.com/office/drawing/2014/main" id="{81DDB6F4-747D-3BF4-3A7B-1EA1318BAE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7216" y="1223664"/>
            <a:ext cx="3772748" cy="2957586"/>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4">
            <a:extLst>
              <a:ext uri="{FF2B5EF4-FFF2-40B4-BE49-F238E27FC236}">
                <a16:creationId xmlns:a16="http://schemas.microsoft.com/office/drawing/2014/main" id="{1EE74396-B95F-817D-255B-12E988962F4C}"/>
              </a:ext>
            </a:extLst>
          </p:cNvPr>
          <p:cNvSpPr txBox="1"/>
          <p:nvPr/>
        </p:nvSpPr>
        <p:spPr>
          <a:xfrm>
            <a:off x="539884" y="4251876"/>
            <a:ext cx="4919937" cy="738664"/>
          </a:xfrm>
          <a:prstGeom prst="rect">
            <a:avLst/>
          </a:prstGeom>
          <a:noFill/>
        </p:spPr>
        <p:txBody>
          <a:bodyPr wrap="none" rtlCol="0">
            <a:spAutoFit/>
          </a:bodyPr>
          <a:lstStyle/>
          <a:p>
            <a:r>
              <a:rPr lang="pt-BR" dirty="0"/>
              <a:t>Um computador conectado a rede. </a:t>
            </a:r>
          </a:p>
          <a:p>
            <a:r>
              <a:rPr lang="pt-BR" dirty="0"/>
              <a:t>Quanto mais nodes existe mais a rede fica descentralizada.</a:t>
            </a:r>
          </a:p>
          <a:p>
            <a:r>
              <a:rPr lang="pt-BR" dirty="0"/>
              <a:t>Validador de transações.</a:t>
            </a:r>
          </a:p>
        </p:txBody>
      </p:sp>
    </p:spTree>
    <p:extLst>
      <p:ext uri="{BB962C8B-B14F-4D97-AF65-F5344CB8AC3E}">
        <p14:creationId xmlns:p14="http://schemas.microsoft.com/office/powerpoint/2010/main" val="898955334"/>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aixaDeTexto 9">
            <a:extLst>
              <a:ext uri="{FF2B5EF4-FFF2-40B4-BE49-F238E27FC236}">
                <a16:creationId xmlns:a16="http://schemas.microsoft.com/office/drawing/2014/main" id="{D86F48B7-9A25-8246-8EEB-6A89010E8FBD}"/>
              </a:ext>
            </a:extLst>
          </p:cNvPr>
          <p:cNvSpPr txBox="1"/>
          <p:nvPr/>
        </p:nvSpPr>
        <p:spPr>
          <a:xfrm>
            <a:off x="439810" y="557973"/>
            <a:ext cx="5736222" cy="556627"/>
          </a:xfrm>
          <a:prstGeom prst="rect">
            <a:avLst/>
          </a:prstGeom>
          <a:noFill/>
        </p:spPr>
        <p:txBody>
          <a:bodyPr wrap="square" rtlCol="0">
            <a:spAutoFit/>
          </a:bodyPr>
          <a:lstStyle/>
          <a:p>
            <a:pPr>
              <a:lnSpc>
                <a:spcPct val="70000"/>
              </a:lnSpc>
            </a:pPr>
            <a:r>
              <a:rPr lang="pt-BR" sz="4000" b="1" dirty="0">
                <a:solidFill>
                  <a:srgbClr val="EA4E60"/>
                </a:solidFill>
                <a:latin typeface="Calibri" panose="020F0502020204030204" pitchFamily="34" charset="0"/>
                <a:cs typeface="Calibri" panose="020F0502020204030204" pitchFamily="34" charset="0"/>
              </a:rPr>
              <a:t>BLOCKCHAIN</a:t>
            </a:r>
          </a:p>
        </p:txBody>
      </p:sp>
      <p:pic>
        <p:nvPicPr>
          <p:cNvPr id="7" name="Imagem 6">
            <a:extLst>
              <a:ext uri="{FF2B5EF4-FFF2-40B4-BE49-F238E27FC236}">
                <a16:creationId xmlns:a16="http://schemas.microsoft.com/office/drawing/2014/main" id="{468C203D-0A60-BF42-9CDA-089A1F3B5186}"/>
              </a:ext>
            </a:extLst>
          </p:cNvPr>
          <p:cNvPicPr>
            <a:picLocks noChangeAspect="1"/>
          </p:cNvPicPr>
          <p:nvPr/>
        </p:nvPicPr>
        <p:blipFill>
          <a:blip r:embed="rId3"/>
          <a:stretch>
            <a:fillRect/>
          </a:stretch>
        </p:blipFill>
        <p:spPr>
          <a:xfrm>
            <a:off x="6411316" y="227001"/>
            <a:ext cx="1804622" cy="2457273"/>
          </a:xfrm>
          <a:prstGeom prst="rect">
            <a:avLst/>
          </a:prstGeom>
        </p:spPr>
      </p:pic>
      <p:cxnSp>
        <p:nvCxnSpPr>
          <p:cNvPr id="17" name="Conector Reto 16">
            <a:extLst>
              <a:ext uri="{FF2B5EF4-FFF2-40B4-BE49-F238E27FC236}">
                <a16:creationId xmlns:a16="http://schemas.microsoft.com/office/drawing/2014/main" id="{ADC3E974-096C-494B-8D6C-7E43EFE68B43}"/>
              </a:ext>
            </a:extLst>
          </p:cNvPr>
          <p:cNvCxnSpPr>
            <a:cxnSpLocks/>
          </p:cNvCxnSpPr>
          <p:nvPr/>
        </p:nvCxnSpPr>
        <p:spPr>
          <a:xfrm flipV="1">
            <a:off x="6768061" y="3771901"/>
            <a:ext cx="1696453" cy="1028700"/>
          </a:xfrm>
          <a:prstGeom prst="line">
            <a:avLst/>
          </a:prstGeom>
          <a:ln w="38100">
            <a:solidFill>
              <a:srgbClr val="A693FF"/>
            </a:solidFill>
          </a:ln>
        </p:spPr>
        <p:style>
          <a:lnRef idx="1">
            <a:schemeClr val="accent1"/>
          </a:lnRef>
          <a:fillRef idx="0">
            <a:schemeClr val="accent1"/>
          </a:fillRef>
          <a:effectRef idx="0">
            <a:schemeClr val="accent1"/>
          </a:effectRef>
          <a:fontRef idx="minor">
            <a:schemeClr val="tx1"/>
          </a:fontRef>
        </p:style>
      </p:cxnSp>
      <p:cxnSp>
        <p:nvCxnSpPr>
          <p:cNvPr id="57" name="Conector Reto 56">
            <a:extLst>
              <a:ext uri="{FF2B5EF4-FFF2-40B4-BE49-F238E27FC236}">
                <a16:creationId xmlns:a16="http://schemas.microsoft.com/office/drawing/2014/main" id="{A0D6DF4A-D707-6B4E-8EFA-874A32E4F4AB}"/>
              </a:ext>
            </a:extLst>
          </p:cNvPr>
          <p:cNvCxnSpPr>
            <a:cxnSpLocks/>
          </p:cNvCxnSpPr>
          <p:nvPr/>
        </p:nvCxnSpPr>
        <p:spPr>
          <a:xfrm>
            <a:off x="4629448" y="1272340"/>
            <a:ext cx="5089358" cy="3302669"/>
          </a:xfrm>
          <a:prstGeom prst="line">
            <a:avLst/>
          </a:prstGeom>
          <a:ln w="38100">
            <a:solidFill>
              <a:srgbClr val="A693FF"/>
            </a:solidFill>
          </a:ln>
        </p:spPr>
        <p:style>
          <a:lnRef idx="1">
            <a:schemeClr val="accent1"/>
          </a:lnRef>
          <a:fillRef idx="0">
            <a:schemeClr val="accent1"/>
          </a:fillRef>
          <a:effectRef idx="0">
            <a:schemeClr val="accent1"/>
          </a:effectRef>
          <a:fontRef idx="minor">
            <a:schemeClr val="tx1"/>
          </a:fontRef>
        </p:style>
      </p:cxnSp>
      <p:cxnSp>
        <p:nvCxnSpPr>
          <p:cNvPr id="58" name="Conector Reto 57">
            <a:extLst>
              <a:ext uri="{FF2B5EF4-FFF2-40B4-BE49-F238E27FC236}">
                <a16:creationId xmlns:a16="http://schemas.microsoft.com/office/drawing/2014/main" id="{504FF69F-E3AB-D841-8FAF-5BF80F12B298}"/>
              </a:ext>
            </a:extLst>
          </p:cNvPr>
          <p:cNvCxnSpPr>
            <a:cxnSpLocks/>
          </p:cNvCxnSpPr>
          <p:nvPr/>
        </p:nvCxnSpPr>
        <p:spPr>
          <a:xfrm flipV="1">
            <a:off x="4605385" y="-216569"/>
            <a:ext cx="2523624" cy="1374609"/>
          </a:xfrm>
          <a:prstGeom prst="line">
            <a:avLst/>
          </a:prstGeom>
          <a:ln w="38100">
            <a:solidFill>
              <a:srgbClr val="A693FF"/>
            </a:solidFill>
          </a:ln>
        </p:spPr>
        <p:style>
          <a:lnRef idx="1">
            <a:schemeClr val="accent1"/>
          </a:lnRef>
          <a:fillRef idx="0">
            <a:schemeClr val="accent1"/>
          </a:fillRef>
          <a:effectRef idx="0">
            <a:schemeClr val="accent1"/>
          </a:effectRef>
          <a:fontRef idx="minor">
            <a:schemeClr val="tx1"/>
          </a:fontRef>
        </p:style>
      </p:cxnSp>
      <p:pic>
        <p:nvPicPr>
          <p:cNvPr id="2" name="Imagem 1">
            <a:extLst>
              <a:ext uri="{FF2B5EF4-FFF2-40B4-BE49-F238E27FC236}">
                <a16:creationId xmlns:a16="http://schemas.microsoft.com/office/drawing/2014/main" id="{620FB3EB-26F8-FE42-A3CD-DC7CCC8E6B4E}"/>
              </a:ext>
            </a:extLst>
          </p:cNvPr>
          <p:cNvPicPr>
            <a:picLocks noChangeAspect="1"/>
          </p:cNvPicPr>
          <p:nvPr/>
        </p:nvPicPr>
        <p:blipFill>
          <a:blip r:embed="rId4"/>
          <a:stretch>
            <a:fillRect/>
          </a:stretch>
        </p:blipFill>
        <p:spPr>
          <a:xfrm>
            <a:off x="6338756" y="3636915"/>
            <a:ext cx="1176572" cy="1608132"/>
          </a:xfrm>
          <a:prstGeom prst="rect">
            <a:avLst/>
          </a:prstGeom>
        </p:spPr>
      </p:pic>
      <p:pic>
        <p:nvPicPr>
          <p:cNvPr id="44" name="Imagem 43">
            <a:extLst>
              <a:ext uri="{FF2B5EF4-FFF2-40B4-BE49-F238E27FC236}">
                <a16:creationId xmlns:a16="http://schemas.microsoft.com/office/drawing/2014/main" id="{568D3CCB-874D-1746-8B1C-BA56FDA1D4E2}"/>
              </a:ext>
            </a:extLst>
          </p:cNvPr>
          <p:cNvPicPr>
            <a:picLocks noChangeAspect="1"/>
          </p:cNvPicPr>
          <p:nvPr/>
        </p:nvPicPr>
        <p:blipFill>
          <a:blip r:embed="rId4"/>
          <a:stretch>
            <a:fillRect/>
          </a:stretch>
        </p:blipFill>
        <p:spPr>
          <a:xfrm>
            <a:off x="7893369" y="2652759"/>
            <a:ext cx="1169325" cy="1598228"/>
          </a:xfrm>
          <a:prstGeom prst="rect">
            <a:avLst/>
          </a:prstGeom>
        </p:spPr>
      </p:pic>
      <p:pic>
        <p:nvPicPr>
          <p:cNvPr id="53" name="Imagem 52">
            <a:extLst>
              <a:ext uri="{FF2B5EF4-FFF2-40B4-BE49-F238E27FC236}">
                <a16:creationId xmlns:a16="http://schemas.microsoft.com/office/drawing/2014/main" id="{B4065362-BE58-8B4C-8F9E-049C1331E7C1}"/>
              </a:ext>
            </a:extLst>
          </p:cNvPr>
          <p:cNvPicPr>
            <a:picLocks noChangeAspect="1"/>
          </p:cNvPicPr>
          <p:nvPr/>
        </p:nvPicPr>
        <p:blipFill>
          <a:blip r:embed="rId5"/>
          <a:stretch>
            <a:fillRect/>
          </a:stretch>
        </p:blipFill>
        <p:spPr>
          <a:xfrm>
            <a:off x="4237977" y="557973"/>
            <a:ext cx="766071" cy="1041670"/>
          </a:xfrm>
          <a:prstGeom prst="rect">
            <a:avLst/>
          </a:prstGeom>
        </p:spPr>
      </p:pic>
      <p:pic>
        <p:nvPicPr>
          <p:cNvPr id="41" name="Imagem 40">
            <a:extLst>
              <a:ext uri="{FF2B5EF4-FFF2-40B4-BE49-F238E27FC236}">
                <a16:creationId xmlns:a16="http://schemas.microsoft.com/office/drawing/2014/main" id="{41664C49-4660-0344-8177-A43313A6F106}"/>
              </a:ext>
            </a:extLst>
          </p:cNvPr>
          <p:cNvPicPr>
            <a:picLocks noChangeAspect="1"/>
          </p:cNvPicPr>
          <p:nvPr/>
        </p:nvPicPr>
        <p:blipFill>
          <a:blip r:embed="rId5"/>
          <a:stretch>
            <a:fillRect/>
          </a:stretch>
        </p:blipFill>
        <p:spPr>
          <a:xfrm>
            <a:off x="4869033" y="978573"/>
            <a:ext cx="766071" cy="1041670"/>
          </a:xfrm>
          <a:prstGeom prst="rect">
            <a:avLst/>
          </a:prstGeom>
        </p:spPr>
      </p:pic>
      <p:pic>
        <p:nvPicPr>
          <p:cNvPr id="59" name="Imagem 58">
            <a:extLst>
              <a:ext uri="{FF2B5EF4-FFF2-40B4-BE49-F238E27FC236}">
                <a16:creationId xmlns:a16="http://schemas.microsoft.com/office/drawing/2014/main" id="{2A9D723F-38FA-3445-BAB1-2066CFEF70D7}"/>
              </a:ext>
            </a:extLst>
          </p:cNvPr>
          <p:cNvPicPr>
            <a:picLocks noChangeAspect="1"/>
          </p:cNvPicPr>
          <p:nvPr/>
        </p:nvPicPr>
        <p:blipFill>
          <a:blip r:embed="rId5"/>
          <a:stretch>
            <a:fillRect/>
          </a:stretch>
        </p:blipFill>
        <p:spPr>
          <a:xfrm>
            <a:off x="5480115" y="1368063"/>
            <a:ext cx="766071" cy="1041670"/>
          </a:xfrm>
          <a:prstGeom prst="rect">
            <a:avLst/>
          </a:prstGeom>
        </p:spPr>
      </p:pic>
      <p:pic>
        <p:nvPicPr>
          <p:cNvPr id="60" name="Imagem 59">
            <a:extLst>
              <a:ext uri="{FF2B5EF4-FFF2-40B4-BE49-F238E27FC236}">
                <a16:creationId xmlns:a16="http://schemas.microsoft.com/office/drawing/2014/main" id="{EAAE3F1B-8913-564E-8B05-63936B1EAE9D}"/>
              </a:ext>
            </a:extLst>
          </p:cNvPr>
          <p:cNvPicPr>
            <a:picLocks noChangeAspect="1"/>
          </p:cNvPicPr>
          <p:nvPr/>
        </p:nvPicPr>
        <p:blipFill>
          <a:blip r:embed="rId5"/>
          <a:stretch>
            <a:fillRect/>
          </a:stretch>
        </p:blipFill>
        <p:spPr>
          <a:xfrm>
            <a:off x="5409093" y="-209559"/>
            <a:ext cx="766071" cy="1041670"/>
          </a:xfrm>
          <a:prstGeom prst="rect">
            <a:avLst/>
          </a:prstGeom>
        </p:spPr>
      </p:pic>
      <p:sp>
        <p:nvSpPr>
          <p:cNvPr id="23" name="Retângulo 22">
            <a:extLst>
              <a:ext uri="{FF2B5EF4-FFF2-40B4-BE49-F238E27FC236}">
                <a16:creationId xmlns:a16="http://schemas.microsoft.com/office/drawing/2014/main" id="{9C0A5687-1ADC-416B-940C-C612665CEFF0}"/>
              </a:ext>
            </a:extLst>
          </p:cNvPr>
          <p:cNvSpPr/>
          <p:nvPr/>
        </p:nvSpPr>
        <p:spPr>
          <a:xfrm>
            <a:off x="439810" y="1853522"/>
            <a:ext cx="4264093" cy="26781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675"/>
          </a:p>
        </p:txBody>
      </p:sp>
      <p:sp>
        <p:nvSpPr>
          <p:cNvPr id="24" name="CaixaDeTexto 23">
            <a:extLst>
              <a:ext uri="{FF2B5EF4-FFF2-40B4-BE49-F238E27FC236}">
                <a16:creationId xmlns:a16="http://schemas.microsoft.com/office/drawing/2014/main" id="{2271D78C-A447-49B3-9C79-2831625EB539}"/>
              </a:ext>
            </a:extLst>
          </p:cNvPr>
          <p:cNvSpPr txBox="1"/>
          <p:nvPr/>
        </p:nvSpPr>
        <p:spPr>
          <a:xfrm>
            <a:off x="439810" y="1368479"/>
            <a:ext cx="3798167" cy="3416320"/>
          </a:xfrm>
          <a:prstGeom prst="rect">
            <a:avLst/>
          </a:prstGeom>
          <a:noFill/>
        </p:spPr>
        <p:txBody>
          <a:bodyPr wrap="square" rtlCol="0">
            <a:spAutoFit/>
          </a:bodyPr>
          <a:lstStyle/>
          <a:p>
            <a:pPr fontAlgn="base"/>
            <a:r>
              <a:rPr lang="pt-BR" sz="2100" b="1" dirty="0">
                <a:solidFill>
                  <a:schemeClr val="tx1"/>
                </a:solidFill>
                <a:latin typeface="Calibri" panose="020F0502020204030204" pitchFamily="34" charset="0"/>
                <a:cs typeface="Calibri" panose="020F0502020204030204" pitchFamily="34" charset="0"/>
              </a:rPr>
              <a:t>É </a:t>
            </a:r>
            <a:r>
              <a:rPr lang="pt-BR" sz="1500" dirty="0">
                <a:solidFill>
                  <a:schemeClr val="tx1"/>
                </a:solidFill>
                <a:latin typeface="Calibri" panose="020F0502020204030204" pitchFamily="34" charset="0"/>
                <a:cs typeface="Calibri" panose="020F0502020204030204" pitchFamily="34" charset="0"/>
              </a:rPr>
              <a:t>um livro-razão compartilhado e imutável que facilita o processo de registro de transações e a rastreabilidade de ativos dentro de uma rede. </a:t>
            </a:r>
          </a:p>
          <a:p>
            <a:pPr fontAlgn="base"/>
            <a:endParaRPr lang="pt-BR" sz="1500" dirty="0">
              <a:solidFill>
                <a:schemeClr val="tx1"/>
              </a:solidFill>
              <a:latin typeface="Calibri" panose="020F0502020204030204" pitchFamily="34" charset="0"/>
              <a:cs typeface="Calibri" panose="020F0502020204030204" pitchFamily="34" charset="0"/>
            </a:endParaRPr>
          </a:p>
          <a:p>
            <a:pPr fontAlgn="base"/>
            <a:r>
              <a:rPr lang="pt-BR" sz="1500" dirty="0">
                <a:solidFill>
                  <a:schemeClr val="tx1"/>
                </a:solidFill>
                <a:latin typeface="Calibri" panose="020F0502020204030204" pitchFamily="34" charset="0"/>
                <a:cs typeface="Calibri" panose="020F0502020204030204" pitchFamily="34" charset="0"/>
              </a:rPr>
              <a:t>Esse ativo pode ser tangível (casa, carro, dinheiro, café, </a:t>
            </a:r>
            <a:r>
              <a:rPr lang="pt-BR" sz="1500" dirty="0" err="1">
                <a:solidFill>
                  <a:schemeClr val="tx1"/>
                </a:solidFill>
                <a:latin typeface="Calibri" panose="020F0502020204030204" pitchFamily="34" charset="0"/>
                <a:cs typeface="Calibri" panose="020F0502020204030204" pitchFamily="34" charset="0"/>
              </a:rPr>
              <a:t>etc</a:t>
            </a:r>
            <a:r>
              <a:rPr lang="pt-BR" sz="1500" dirty="0">
                <a:solidFill>
                  <a:schemeClr val="tx1"/>
                </a:solidFill>
                <a:latin typeface="Calibri" panose="020F0502020204030204" pitchFamily="34" charset="0"/>
                <a:cs typeface="Calibri" panose="020F0502020204030204" pitchFamily="34" charset="0"/>
              </a:rPr>
              <a:t>) ou intangível (propriedade intelectual, patentes, direitos autorais e assim por diante). </a:t>
            </a:r>
          </a:p>
          <a:p>
            <a:pPr fontAlgn="base"/>
            <a:endParaRPr lang="pt-BR" sz="1500" dirty="0">
              <a:solidFill>
                <a:schemeClr val="tx1"/>
              </a:solidFill>
              <a:latin typeface="Calibri" panose="020F0502020204030204" pitchFamily="34" charset="0"/>
              <a:cs typeface="Calibri" panose="020F0502020204030204" pitchFamily="34" charset="0"/>
            </a:endParaRPr>
          </a:p>
          <a:p>
            <a:pPr fontAlgn="base"/>
            <a:r>
              <a:rPr lang="pt-BR" sz="1500" dirty="0">
                <a:solidFill>
                  <a:schemeClr val="tx1"/>
                </a:solidFill>
                <a:latin typeface="Calibri" panose="020F0502020204030204" pitchFamily="34" charset="0"/>
                <a:cs typeface="Calibri" panose="020F0502020204030204" pitchFamily="34" charset="0"/>
              </a:rPr>
              <a:t>Praticamente qualquer item de valor pode ser rastreado e negociado em uma rede de </a:t>
            </a:r>
            <a:r>
              <a:rPr lang="pt-BR" sz="1500" dirty="0" err="1">
                <a:solidFill>
                  <a:schemeClr val="tx1"/>
                </a:solidFill>
                <a:latin typeface="Calibri" panose="020F0502020204030204" pitchFamily="34" charset="0"/>
                <a:cs typeface="Calibri" panose="020F0502020204030204" pitchFamily="34" charset="0"/>
              </a:rPr>
              <a:t>blockchain</a:t>
            </a:r>
            <a:r>
              <a:rPr lang="pt-BR" sz="1500" dirty="0">
                <a:solidFill>
                  <a:schemeClr val="tx1"/>
                </a:solidFill>
                <a:latin typeface="Calibri" panose="020F0502020204030204" pitchFamily="34" charset="0"/>
                <a:cs typeface="Calibri" panose="020F0502020204030204" pitchFamily="34" charset="0"/>
              </a:rPr>
              <a:t>, dessa forma, reduzindo os riscos e os custos para todos os envolvidos.</a:t>
            </a:r>
          </a:p>
        </p:txBody>
      </p:sp>
    </p:spTree>
    <p:extLst>
      <p:ext uri="{BB962C8B-B14F-4D97-AF65-F5344CB8AC3E}">
        <p14:creationId xmlns:p14="http://schemas.microsoft.com/office/powerpoint/2010/main" val="1633399378"/>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50000" fill="hold" nodeType="withEffect">
                                  <p:stCondLst>
                                    <p:cond delay="10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2" presetClass="entr" presetSubtype="4" fill="hold" nodeType="withEffect">
                                  <p:stCondLst>
                                    <p:cond delay="300"/>
                                  </p:stCondLst>
                                  <p:childTnLst>
                                    <p:set>
                                      <p:cBhvr>
                                        <p:cTn id="10" dur="1" fill="hold">
                                          <p:stCondLst>
                                            <p:cond delay="0"/>
                                          </p:stCondLst>
                                        </p:cTn>
                                        <p:tgtEl>
                                          <p:spTgt spid="17"/>
                                        </p:tgtEl>
                                        <p:attrNameLst>
                                          <p:attrName>style.visibility</p:attrName>
                                        </p:attrNameLst>
                                      </p:cBhvr>
                                      <p:to>
                                        <p:strVal val="visible"/>
                                      </p:to>
                                    </p:set>
                                    <p:animEffect transition="in" filter="wipe(down)">
                                      <p:cBhvr>
                                        <p:cTn id="11" dur="500"/>
                                        <p:tgtEl>
                                          <p:spTgt spid="17"/>
                                        </p:tgtEl>
                                      </p:cBhvr>
                                    </p:animEffect>
                                  </p:childTnLst>
                                </p:cTn>
                              </p:par>
                              <p:par>
                                <p:cTn id="12" presetID="2" presetClass="entr" presetSubtype="4" decel="50000" fill="hold" nodeType="withEffect">
                                  <p:stCondLst>
                                    <p:cond delay="600"/>
                                  </p:stCondLst>
                                  <p:childTnLst>
                                    <p:set>
                                      <p:cBhvr>
                                        <p:cTn id="13" dur="1" fill="hold">
                                          <p:stCondLst>
                                            <p:cond delay="0"/>
                                          </p:stCondLst>
                                        </p:cTn>
                                        <p:tgtEl>
                                          <p:spTgt spid="44"/>
                                        </p:tgtEl>
                                        <p:attrNameLst>
                                          <p:attrName>style.visibility</p:attrName>
                                        </p:attrNameLst>
                                      </p:cBhvr>
                                      <p:to>
                                        <p:strVal val="visible"/>
                                      </p:to>
                                    </p:set>
                                    <p:anim calcmode="lin" valueType="num">
                                      <p:cBhvr additive="base">
                                        <p:cTn id="14" dur="500" fill="hold"/>
                                        <p:tgtEl>
                                          <p:spTgt spid="44"/>
                                        </p:tgtEl>
                                        <p:attrNameLst>
                                          <p:attrName>ppt_x</p:attrName>
                                        </p:attrNameLst>
                                      </p:cBhvr>
                                      <p:tavLst>
                                        <p:tav tm="0">
                                          <p:val>
                                            <p:strVal val="#ppt_x"/>
                                          </p:val>
                                        </p:tav>
                                        <p:tav tm="100000">
                                          <p:val>
                                            <p:strVal val="#ppt_x"/>
                                          </p:val>
                                        </p:tav>
                                      </p:tavLst>
                                    </p:anim>
                                    <p:anim calcmode="lin" valueType="num">
                                      <p:cBhvr additive="base">
                                        <p:cTn id="15" dur="500" fill="hold"/>
                                        <p:tgtEl>
                                          <p:spTgt spid="44"/>
                                        </p:tgtEl>
                                        <p:attrNameLst>
                                          <p:attrName>ppt_y</p:attrName>
                                        </p:attrNameLst>
                                      </p:cBhvr>
                                      <p:tavLst>
                                        <p:tav tm="0">
                                          <p:val>
                                            <p:strVal val="1+#ppt_h/2"/>
                                          </p:val>
                                        </p:tav>
                                        <p:tav tm="100000">
                                          <p:val>
                                            <p:strVal val="#ppt_y"/>
                                          </p:val>
                                        </p:tav>
                                      </p:tavLst>
                                    </p:anim>
                                  </p:childTnLst>
                                </p:cTn>
                              </p:par>
                              <p:par>
                                <p:cTn id="16" presetID="22" presetClass="entr" presetSubtype="4" fill="hold" nodeType="withEffect">
                                  <p:stCondLst>
                                    <p:cond delay="700"/>
                                  </p:stCondLst>
                                  <p:childTnLst>
                                    <p:set>
                                      <p:cBhvr>
                                        <p:cTn id="17" dur="1" fill="hold">
                                          <p:stCondLst>
                                            <p:cond delay="0"/>
                                          </p:stCondLst>
                                        </p:cTn>
                                        <p:tgtEl>
                                          <p:spTgt spid="57"/>
                                        </p:tgtEl>
                                        <p:attrNameLst>
                                          <p:attrName>style.visibility</p:attrName>
                                        </p:attrNameLst>
                                      </p:cBhvr>
                                      <p:to>
                                        <p:strVal val="visible"/>
                                      </p:to>
                                    </p:set>
                                    <p:animEffect transition="in" filter="wipe(down)">
                                      <p:cBhvr>
                                        <p:cTn id="18" dur="1000"/>
                                        <p:tgtEl>
                                          <p:spTgt spid="57"/>
                                        </p:tgtEl>
                                      </p:cBhvr>
                                    </p:animEffect>
                                  </p:childTnLst>
                                </p:cTn>
                              </p:par>
                              <p:par>
                                <p:cTn id="19" presetID="2" presetClass="entr" presetSubtype="4" decel="50000" fill="hold" nodeType="withEffect">
                                  <p:stCondLst>
                                    <p:cond delay="1000"/>
                                  </p:stCondLst>
                                  <p:childTnLst>
                                    <p:set>
                                      <p:cBhvr>
                                        <p:cTn id="20" dur="1" fill="hold">
                                          <p:stCondLst>
                                            <p:cond delay="0"/>
                                          </p:stCondLst>
                                        </p:cTn>
                                        <p:tgtEl>
                                          <p:spTgt spid="59"/>
                                        </p:tgtEl>
                                        <p:attrNameLst>
                                          <p:attrName>style.visibility</p:attrName>
                                        </p:attrNameLst>
                                      </p:cBhvr>
                                      <p:to>
                                        <p:strVal val="visible"/>
                                      </p:to>
                                    </p:set>
                                    <p:anim calcmode="lin" valueType="num">
                                      <p:cBhvr additive="base">
                                        <p:cTn id="21" dur="500" fill="hold"/>
                                        <p:tgtEl>
                                          <p:spTgt spid="59"/>
                                        </p:tgtEl>
                                        <p:attrNameLst>
                                          <p:attrName>ppt_x</p:attrName>
                                        </p:attrNameLst>
                                      </p:cBhvr>
                                      <p:tavLst>
                                        <p:tav tm="0">
                                          <p:val>
                                            <p:strVal val="#ppt_x"/>
                                          </p:val>
                                        </p:tav>
                                        <p:tav tm="100000">
                                          <p:val>
                                            <p:strVal val="#ppt_x"/>
                                          </p:val>
                                        </p:tav>
                                      </p:tavLst>
                                    </p:anim>
                                    <p:anim calcmode="lin" valueType="num">
                                      <p:cBhvr additive="base">
                                        <p:cTn id="22" dur="500" fill="hold"/>
                                        <p:tgtEl>
                                          <p:spTgt spid="59"/>
                                        </p:tgtEl>
                                        <p:attrNameLst>
                                          <p:attrName>ppt_y</p:attrName>
                                        </p:attrNameLst>
                                      </p:cBhvr>
                                      <p:tavLst>
                                        <p:tav tm="0">
                                          <p:val>
                                            <p:strVal val="1+#ppt_h/2"/>
                                          </p:val>
                                        </p:tav>
                                        <p:tav tm="100000">
                                          <p:val>
                                            <p:strVal val="#ppt_y"/>
                                          </p:val>
                                        </p:tav>
                                      </p:tavLst>
                                    </p:anim>
                                  </p:childTnLst>
                                </p:cTn>
                              </p:par>
                              <p:par>
                                <p:cTn id="23" presetID="2" presetClass="entr" presetSubtype="4" decel="50000" fill="hold" nodeType="withEffect">
                                  <p:stCondLst>
                                    <p:cond delay="1300"/>
                                  </p:stCondLst>
                                  <p:childTnLst>
                                    <p:set>
                                      <p:cBhvr>
                                        <p:cTn id="24" dur="1" fill="hold">
                                          <p:stCondLst>
                                            <p:cond delay="0"/>
                                          </p:stCondLst>
                                        </p:cTn>
                                        <p:tgtEl>
                                          <p:spTgt spid="41"/>
                                        </p:tgtEl>
                                        <p:attrNameLst>
                                          <p:attrName>style.visibility</p:attrName>
                                        </p:attrNameLst>
                                      </p:cBhvr>
                                      <p:to>
                                        <p:strVal val="visible"/>
                                      </p:to>
                                    </p:set>
                                    <p:anim calcmode="lin" valueType="num">
                                      <p:cBhvr additive="base">
                                        <p:cTn id="25" dur="500" fill="hold"/>
                                        <p:tgtEl>
                                          <p:spTgt spid="41"/>
                                        </p:tgtEl>
                                        <p:attrNameLst>
                                          <p:attrName>ppt_x</p:attrName>
                                        </p:attrNameLst>
                                      </p:cBhvr>
                                      <p:tavLst>
                                        <p:tav tm="0">
                                          <p:val>
                                            <p:strVal val="#ppt_x"/>
                                          </p:val>
                                        </p:tav>
                                        <p:tav tm="100000">
                                          <p:val>
                                            <p:strVal val="#ppt_x"/>
                                          </p:val>
                                        </p:tav>
                                      </p:tavLst>
                                    </p:anim>
                                    <p:anim calcmode="lin" valueType="num">
                                      <p:cBhvr additive="base">
                                        <p:cTn id="26" dur="500" fill="hold"/>
                                        <p:tgtEl>
                                          <p:spTgt spid="41"/>
                                        </p:tgtEl>
                                        <p:attrNameLst>
                                          <p:attrName>ppt_y</p:attrName>
                                        </p:attrNameLst>
                                      </p:cBhvr>
                                      <p:tavLst>
                                        <p:tav tm="0">
                                          <p:val>
                                            <p:strVal val="1+#ppt_h/2"/>
                                          </p:val>
                                        </p:tav>
                                        <p:tav tm="100000">
                                          <p:val>
                                            <p:strVal val="#ppt_y"/>
                                          </p:val>
                                        </p:tav>
                                      </p:tavLst>
                                    </p:anim>
                                  </p:childTnLst>
                                </p:cTn>
                              </p:par>
                              <p:par>
                                <p:cTn id="27" presetID="2" presetClass="entr" presetSubtype="4" decel="50000" fill="hold" nodeType="withEffect">
                                  <p:stCondLst>
                                    <p:cond delay="1500"/>
                                  </p:stCondLst>
                                  <p:childTnLst>
                                    <p:set>
                                      <p:cBhvr>
                                        <p:cTn id="28" dur="1" fill="hold">
                                          <p:stCondLst>
                                            <p:cond delay="0"/>
                                          </p:stCondLst>
                                        </p:cTn>
                                        <p:tgtEl>
                                          <p:spTgt spid="53"/>
                                        </p:tgtEl>
                                        <p:attrNameLst>
                                          <p:attrName>style.visibility</p:attrName>
                                        </p:attrNameLst>
                                      </p:cBhvr>
                                      <p:to>
                                        <p:strVal val="visible"/>
                                      </p:to>
                                    </p:set>
                                    <p:anim calcmode="lin" valueType="num">
                                      <p:cBhvr additive="base">
                                        <p:cTn id="29" dur="500" fill="hold"/>
                                        <p:tgtEl>
                                          <p:spTgt spid="53"/>
                                        </p:tgtEl>
                                        <p:attrNameLst>
                                          <p:attrName>ppt_x</p:attrName>
                                        </p:attrNameLst>
                                      </p:cBhvr>
                                      <p:tavLst>
                                        <p:tav tm="0">
                                          <p:val>
                                            <p:strVal val="#ppt_x"/>
                                          </p:val>
                                        </p:tav>
                                        <p:tav tm="100000">
                                          <p:val>
                                            <p:strVal val="#ppt_x"/>
                                          </p:val>
                                        </p:tav>
                                      </p:tavLst>
                                    </p:anim>
                                    <p:anim calcmode="lin" valueType="num">
                                      <p:cBhvr additive="base">
                                        <p:cTn id="30" dur="500" fill="hold"/>
                                        <p:tgtEl>
                                          <p:spTgt spid="53"/>
                                        </p:tgtEl>
                                        <p:attrNameLst>
                                          <p:attrName>ppt_y</p:attrName>
                                        </p:attrNameLst>
                                      </p:cBhvr>
                                      <p:tavLst>
                                        <p:tav tm="0">
                                          <p:val>
                                            <p:strVal val="1+#ppt_h/2"/>
                                          </p:val>
                                        </p:tav>
                                        <p:tav tm="100000">
                                          <p:val>
                                            <p:strVal val="#ppt_y"/>
                                          </p:val>
                                        </p:tav>
                                      </p:tavLst>
                                    </p:anim>
                                  </p:childTnLst>
                                </p:cTn>
                              </p:par>
                              <p:par>
                                <p:cTn id="31" presetID="22" presetClass="entr" presetSubtype="4" fill="hold" nodeType="withEffect">
                                  <p:stCondLst>
                                    <p:cond delay="1900"/>
                                  </p:stCondLst>
                                  <p:childTnLst>
                                    <p:set>
                                      <p:cBhvr>
                                        <p:cTn id="32" dur="1" fill="hold">
                                          <p:stCondLst>
                                            <p:cond delay="0"/>
                                          </p:stCondLst>
                                        </p:cTn>
                                        <p:tgtEl>
                                          <p:spTgt spid="58"/>
                                        </p:tgtEl>
                                        <p:attrNameLst>
                                          <p:attrName>style.visibility</p:attrName>
                                        </p:attrNameLst>
                                      </p:cBhvr>
                                      <p:to>
                                        <p:strVal val="visible"/>
                                      </p:to>
                                    </p:set>
                                    <p:animEffect transition="in" filter="wipe(down)">
                                      <p:cBhvr>
                                        <p:cTn id="33" dur="500"/>
                                        <p:tgtEl>
                                          <p:spTgt spid="58"/>
                                        </p:tgtEl>
                                      </p:cBhvr>
                                    </p:animEffect>
                                  </p:childTnLst>
                                </p:cTn>
                              </p:par>
                              <p:par>
                                <p:cTn id="34" presetID="2" presetClass="entr" presetSubtype="4" decel="50000" fill="hold" nodeType="withEffect">
                                  <p:stCondLst>
                                    <p:cond delay="2000"/>
                                  </p:stCondLst>
                                  <p:childTnLst>
                                    <p:set>
                                      <p:cBhvr>
                                        <p:cTn id="35" dur="1" fill="hold">
                                          <p:stCondLst>
                                            <p:cond delay="0"/>
                                          </p:stCondLst>
                                        </p:cTn>
                                        <p:tgtEl>
                                          <p:spTgt spid="60"/>
                                        </p:tgtEl>
                                        <p:attrNameLst>
                                          <p:attrName>style.visibility</p:attrName>
                                        </p:attrNameLst>
                                      </p:cBhvr>
                                      <p:to>
                                        <p:strVal val="visible"/>
                                      </p:to>
                                    </p:set>
                                    <p:anim calcmode="lin" valueType="num">
                                      <p:cBhvr additive="base">
                                        <p:cTn id="36" dur="500" fill="hold"/>
                                        <p:tgtEl>
                                          <p:spTgt spid="60"/>
                                        </p:tgtEl>
                                        <p:attrNameLst>
                                          <p:attrName>ppt_x</p:attrName>
                                        </p:attrNameLst>
                                      </p:cBhvr>
                                      <p:tavLst>
                                        <p:tav tm="0">
                                          <p:val>
                                            <p:strVal val="#ppt_x"/>
                                          </p:val>
                                        </p:tav>
                                        <p:tav tm="100000">
                                          <p:val>
                                            <p:strVal val="#ppt_x"/>
                                          </p:val>
                                        </p:tav>
                                      </p:tavLst>
                                    </p:anim>
                                    <p:anim calcmode="lin" valueType="num">
                                      <p:cBhvr additive="base">
                                        <p:cTn id="37" dur="500" fill="hold"/>
                                        <p:tgtEl>
                                          <p:spTgt spid="60"/>
                                        </p:tgtEl>
                                        <p:attrNameLst>
                                          <p:attrName>ppt_y</p:attrName>
                                        </p:attrNameLst>
                                      </p:cBhvr>
                                      <p:tavLst>
                                        <p:tav tm="0">
                                          <p:val>
                                            <p:strVal val="1+#ppt_h/2"/>
                                          </p:val>
                                        </p:tav>
                                        <p:tav tm="100000">
                                          <p:val>
                                            <p:strVal val="#ppt_y"/>
                                          </p:val>
                                        </p:tav>
                                      </p:tavLst>
                                    </p:anim>
                                  </p:childTnLst>
                                </p:cTn>
                              </p:par>
                            </p:childTnLst>
                          </p:cTn>
                        </p:par>
                        <p:par>
                          <p:cTn id="38" fill="hold">
                            <p:stCondLst>
                              <p:cond delay="2500"/>
                            </p:stCondLst>
                            <p:childTnLst>
                              <p:par>
                                <p:cTn id="39" presetID="10" presetClass="entr" presetSubtype="0" fill="hold" grpId="0" nodeType="afterEffect">
                                  <p:stCondLst>
                                    <p:cond delay="0"/>
                                  </p:stCondLst>
                                  <p:iterate type="lt">
                                    <p:tmPct val="10000"/>
                                  </p:iterate>
                                  <p:childTnLst>
                                    <p:set>
                                      <p:cBhvr>
                                        <p:cTn id="40" dur="1" fill="hold">
                                          <p:stCondLst>
                                            <p:cond delay="0"/>
                                          </p:stCondLst>
                                        </p:cTn>
                                        <p:tgtEl>
                                          <p:spTgt spid="10"/>
                                        </p:tgtEl>
                                        <p:attrNameLst>
                                          <p:attrName>style.visibility</p:attrName>
                                        </p:attrNameLst>
                                      </p:cBhvr>
                                      <p:to>
                                        <p:strVal val="visible"/>
                                      </p:to>
                                    </p:set>
                                    <p:animEffect transition="in" filter="fade">
                                      <p:cBhvr>
                                        <p:cTn id="41" dur="600"/>
                                        <p:tgtEl>
                                          <p:spTgt spid="10"/>
                                        </p:tgtEl>
                                      </p:cBhvr>
                                    </p:animEffect>
                                  </p:childTnLst>
                                </p:cTn>
                              </p:par>
                            </p:childTnLst>
                          </p:cTn>
                        </p:par>
                        <p:par>
                          <p:cTn id="42" fill="hold">
                            <p:stCondLst>
                              <p:cond delay="3640"/>
                            </p:stCondLst>
                            <p:childTnLst>
                              <p:par>
                                <p:cTn id="43" presetID="2" presetClass="entr" presetSubtype="12" accel="50000" decel="50000" fill="hold" nodeType="afterEffect">
                                  <p:stCondLst>
                                    <p:cond delay="0"/>
                                  </p:stCondLst>
                                  <p:childTnLst>
                                    <p:set>
                                      <p:cBhvr>
                                        <p:cTn id="44" dur="1" fill="hold">
                                          <p:stCondLst>
                                            <p:cond delay="0"/>
                                          </p:stCondLst>
                                        </p:cTn>
                                        <p:tgtEl>
                                          <p:spTgt spid="7"/>
                                        </p:tgtEl>
                                        <p:attrNameLst>
                                          <p:attrName>style.visibility</p:attrName>
                                        </p:attrNameLst>
                                      </p:cBhvr>
                                      <p:to>
                                        <p:strVal val="visible"/>
                                      </p:to>
                                    </p:set>
                                    <p:anim calcmode="lin" valueType="num">
                                      <p:cBhvr additive="base">
                                        <p:cTn id="45" dur="1000" fill="hold"/>
                                        <p:tgtEl>
                                          <p:spTgt spid="7"/>
                                        </p:tgtEl>
                                        <p:attrNameLst>
                                          <p:attrName>ppt_x</p:attrName>
                                        </p:attrNameLst>
                                      </p:cBhvr>
                                      <p:tavLst>
                                        <p:tav tm="0">
                                          <p:val>
                                            <p:strVal val="0-#ppt_w/2"/>
                                          </p:val>
                                        </p:tav>
                                        <p:tav tm="100000">
                                          <p:val>
                                            <p:strVal val="#ppt_x"/>
                                          </p:val>
                                        </p:tav>
                                      </p:tavLst>
                                    </p:anim>
                                    <p:anim calcmode="lin" valueType="num">
                                      <p:cBhvr additive="base">
                                        <p:cTn id="46" dur="1000" fill="hold"/>
                                        <p:tgtEl>
                                          <p:spTgt spid="7"/>
                                        </p:tgtEl>
                                        <p:attrNameLst>
                                          <p:attrName>ppt_y</p:attrName>
                                        </p:attrNameLst>
                                      </p:cBhvr>
                                      <p:tavLst>
                                        <p:tav tm="0">
                                          <p:val>
                                            <p:strVal val="1+#ppt_h/2"/>
                                          </p:val>
                                        </p:tav>
                                        <p:tav tm="100000">
                                          <p:val>
                                            <p:strVal val="#ppt_y"/>
                                          </p:val>
                                        </p:tav>
                                      </p:tavLst>
                                    </p:anim>
                                  </p:childTnLst>
                                </p:cTn>
                              </p:par>
                            </p:childTnLst>
                          </p:cTn>
                        </p:par>
                        <p:par>
                          <p:cTn id="47" fill="hold">
                            <p:stCondLst>
                              <p:cond delay="4640"/>
                            </p:stCondLst>
                            <p:childTnLst>
                              <p:par>
                                <p:cTn id="48" presetID="22" presetClass="entr" presetSubtype="8" fill="hold" grpId="0" nodeType="afterEffect">
                                  <p:stCondLst>
                                    <p:cond delay="0"/>
                                  </p:stCondLst>
                                  <p:childTnLst>
                                    <p:set>
                                      <p:cBhvr>
                                        <p:cTn id="49" dur="1" fill="hold">
                                          <p:stCondLst>
                                            <p:cond delay="0"/>
                                          </p:stCondLst>
                                        </p:cTn>
                                        <p:tgtEl>
                                          <p:spTgt spid="23"/>
                                        </p:tgtEl>
                                        <p:attrNameLst>
                                          <p:attrName>style.visibility</p:attrName>
                                        </p:attrNameLst>
                                      </p:cBhvr>
                                      <p:to>
                                        <p:strVal val="visible"/>
                                      </p:to>
                                    </p:set>
                                    <p:animEffect transition="in" filter="wipe(left)">
                                      <p:cBhvr>
                                        <p:cTn id="50" dur="500"/>
                                        <p:tgtEl>
                                          <p:spTgt spid="23"/>
                                        </p:tgtEl>
                                      </p:cBhvr>
                                    </p:animEffect>
                                  </p:childTnLst>
                                </p:cTn>
                              </p:par>
                            </p:childTnLst>
                          </p:cTn>
                        </p:par>
                        <p:par>
                          <p:cTn id="51" fill="hold">
                            <p:stCondLst>
                              <p:cond delay="5140"/>
                            </p:stCondLst>
                            <p:childTnLst>
                              <p:par>
                                <p:cTn id="52" presetID="22" presetClass="entr" presetSubtype="8" fill="hold" grpId="0" nodeType="afterEffect">
                                  <p:stCondLst>
                                    <p:cond delay="0"/>
                                  </p:stCondLst>
                                  <p:childTnLst>
                                    <p:set>
                                      <p:cBhvr>
                                        <p:cTn id="53" dur="1" fill="hold">
                                          <p:stCondLst>
                                            <p:cond delay="0"/>
                                          </p:stCondLst>
                                        </p:cTn>
                                        <p:tgtEl>
                                          <p:spTgt spid="24"/>
                                        </p:tgtEl>
                                        <p:attrNameLst>
                                          <p:attrName>style.visibility</p:attrName>
                                        </p:attrNameLst>
                                      </p:cBhvr>
                                      <p:to>
                                        <p:strVal val="visible"/>
                                      </p:to>
                                    </p:set>
                                    <p:animEffect transition="in" filter="wipe(left)">
                                      <p:cBhvr>
                                        <p:cTn id="54"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23" grpId="0" animBg="1"/>
      <p:bldP spid="24" grpId="0"/>
    </p:bld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a 4"/>
          <p:cNvGraphicFramePr/>
          <p:nvPr>
            <p:extLst>
              <p:ext uri="{D42A27DB-BD31-4B8C-83A1-F6EECF244321}">
                <p14:modId xmlns:p14="http://schemas.microsoft.com/office/powerpoint/2010/main" val="4609753"/>
              </p:ext>
            </p:extLst>
          </p:nvPr>
        </p:nvGraphicFramePr>
        <p:xfrm>
          <a:off x="1491563" y="755932"/>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Retângulo 5">
            <a:extLst>
              <a:ext uri="{FF2B5EF4-FFF2-40B4-BE49-F238E27FC236}">
                <a16:creationId xmlns:a16="http://schemas.microsoft.com/office/drawing/2014/main" id="{F3DB16C4-C224-FE41-D8F6-C279AA1D51EE}"/>
              </a:ext>
            </a:extLst>
          </p:cNvPr>
          <p:cNvSpPr/>
          <p:nvPr/>
        </p:nvSpPr>
        <p:spPr>
          <a:xfrm>
            <a:off x="419669" y="431665"/>
            <a:ext cx="2616422" cy="707886"/>
          </a:xfrm>
          <a:prstGeom prst="rect">
            <a:avLst/>
          </a:prstGeom>
        </p:spPr>
        <p:txBody>
          <a:bodyPr wrap="none">
            <a:spAutoFit/>
          </a:bodyPr>
          <a:lstStyle/>
          <a:p>
            <a:r>
              <a:rPr lang="pt-BR" sz="4000" dirty="0">
                <a:solidFill>
                  <a:srgbClr val="EA4E60"/>
                </a:solidFill>
                <a:latin typeface="Calibri" panose="020F0502020204030204" pitchFamily="34" charset="0"/>
                <a:cs typeface="Calibri" panose="020F0502020204030204" pitchFamily="34" charset="0"/>
              </a:rPr>
              <a:t>Tipificações</a:t>
            </a:r>
          </a:p>
        </p:txBody>
      </p:sp>
    </p:spTree>
    <p:extLst>
      <p:ext uri="{BB962C8B-B14F-4D97-AF65-F5344CB8AC3E}">
        <p14:creationId xmlns:p14="http://schemas.microsoft.com/office/powerpoint/2010/main" val="4288511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tângulo 2"/>
          <p:cNvSpPr/>
          <p:nvPr/>
        </p:nvSpPr>
        <p:spPr>
          <a:xfrm>
            <a:off x="419669" y="1375216"/>
            <a:ext cx="6172200" cy="3577903"/>
          </a:xfrm>
          <a:prstGeom prst="rect">
            <a:avLst/>
          </a:prstGeom>
        </p:spPr>
        <p:txBody>
          <a:bodyPr wrap="square">
            <a:spAutoFit/>
          </a:bodyPr>
          <a:lstStyle/>
          <a:p>
            <a:pPr marL="214313" indent="-214313" fontAlgn="base">
              <a:buFont typeface="Wingdings" panose="05000000000000000000" pitchFamily="2" charset="2"/>
              <a:buChar char="Ø"/>
            </a:pPr>
            <a:r>
              <a:rPr lang="pt-BR" sz="2400" dirty="0">
                <a:solidFill>
                  <a:schemeClr val="tx1"/>
                </a:solidFill>
                <a:latin typeface="Calibri" panose="020F0502020204030204" pitchFamily="34" charset="0"/>
                <a:cs typeface="Calibri" panose="020F0502020204030204" pitchFamily="34" charset="0"/>
              </a:rPr>
              <a:t>Informações imediatas e precisas.</a:t>
            </a:r>
          </a:p>
          <a:p>
            <a:pPr fontAlgn="base"/>
            <a:endParaRPr lang="pt-BR" sz="2400" dirty="0">
              <a:solidFill>
                <a:schemeClr val="tx1"/>
              </a:solidFill>
              <a:latin typeface="Calibri" panose="020F0502020204030204" pitchFamily="34" charset="0"/>
              <a:cs typeface="Calibri" panose="020F0502020204030204" pitchFamily="34" charset="0"/>
            </a:endParaRPr>
          </a:p>
          <a:p>
            <a:pPr marL="214313" indent="-214313" fontAlgn="base">
              <a:buFont typeface="Wingdings" panose="05000000000000000000" pitchFamily="2" charset="2"/>
              <a:buChar char="Ø"/>
            </a:pPr>
            <a:r>
              <a:rPr lang="pt-BR" sz="2400" dirty="0">
                <a:solidFill>
                  <a:schemeClr val="tx1"/>
                </a:solidFill>
                <a:latin typeface="Calibri" panose="020F0502020204030204" pitchFamily="34" charset="0"/>
                <a:cs typeface="Calibri" panose="020F0502020204030204" pitchFamily="34" charset="0"/>
              </a:rPr>
              <a:t>Transparência.</a:t>
            </a:r>
          </a:p>
          <a:p>
            <a:pPr marL="214313" indent="-214313" fontAlgn="base">
              <a:buFont typeface="Wingdings" panose="05000000000000000000" pitchFamily="2" charset="2"/>
              <a:buChar char="Ø"/>
            </a:pPr>
            <a:endParaRPr lang="pt-BR" sz="2400" dirty="0">
              <a:solidFill>
                <a:schemeClr val="tx1"/>
              </a:solidFill>
              <a:latin typeface="Calibri" panose="020F0502020204030204" pitchFamily="34" charset="0"/>
              <a:cs typeface="Calibri" panose="020F0502020204030204" pitchFamily="34" charset="0"/>
            </a:endParaRPr>
          </a:p>
          <a:p>
            <a:pPr marL="214313" indent="-214313" fontAlgn="base">
              <a:buFont typeface="Wingdings" panose="05000000000000000000" pitchFamily="2" charset="2"/>
              <a:buChar char="Ø"/>
            </a:pPr>
            <a:r>
              <a:rPr lang="pt-BR" sz="2400" dirty="0">
                <a:solidFill>
                  <a:schemeClr val="tx1"/>
                </a:solidFill>
                <a:latin typeface="Calibri" panose="020F0502020204030204" pitchFamily="34" charset="0"/>
                <a:cs typeface="Calibri" panose="020F0502020204030204" pitchFamily="34" charset="0"/>
              </a:rPr>
              <a:t>Armazenamento de forma imutável.</a:t>
            </a:r>
          </a:p>
          <a:p>
            <a:pPr marL="214313" indent="-214313" fontAlgn="base">
              <a:buFont typeface="Wingdings" panose="05000000000000000000" pitchFamily="2" charset="2"/>
              <a:buChar char="Ø"/>
            </a:pPr>
            <a:endParaRPr lang="pt-BR" sz="2400" dirty="0">
              <a:solidFill>
                <a:schemeClr val="tx1"/>
              </a:solidFill>
              <a:latin typeface="Calibri" panose="020F0502020204030204" pitchFamily="34" charset="0"/>
              <a:cs typeface="Calibri" panose="020F0502020204030204" pitchFamily="34" charset="0"/>
            </a:endParaRPr>
          </a:p>
          <a:p>
            <a:pPr marL="214313" indent="-214313" fontAlgn="base">
              <a:buFont typeface="Wingdings" panose="05000000000000000000" pitchFamily="2" charset="2"/>
              <a:buChar char="Ø"/>
            </a:pPr>
            <a:r>
              <a:rPr lang="pt-BR" sz="2400" dirty="0">
                <a:solidFill>
                  <a:schemeClr val="tx1"/>
                </a:solidFill>
                <a:latin typeface="Calibri" panose="020F0502020204030204" pitchFamily="34" charset="0"/>
                <a:cs typeface="Calibri" panose="020F0502020204030204" pitchFamily="34" charset="0"/>
              </a:rPr>
              <a:t>Confiança. </a:t>
            </a:r>
          </a:p>
          <a:p>
            <a:pPr marL="214313" indent="-214313" fontAlgn="base">
              <a:buFont typeface="Wingdings" panose="05000000000000000000" pitchFamily="2" charset="2"/>
              <a:buChar char="Ø"/>
            </a:pPr>
            <a:endParaRPr lang="pt-BR" sz="2400" dirty="0">
              <a:solidFill>
                <a:schemeClr val="tx1"/>
              </a:solidFill>
              <a:latin typeface="Calibri" panose="020F0502020204030204" pitchFamily="34" charset="0"/>
              <a:cs typeface="Calibri" panose="020F0502020204030204" pitchFamily="34" charset="0"/>
            </a:endParaRPr>
          </a:p>
          <a:p>
            <a:pPr marL="214313" indent="-214313" fontAlgn="base">
              <a:buFont typeface="Wingdings" panose="05000000000000000000" pitchFamily="2" charset="2"/>
              <a:buChar char="Ø"/>
            </a:pPr>
            <a:r>
              <a:rPr lang="pt-BR" sz="2400" dirty="0">
                <a:solidFill>
                  <a:schemeClr val="tx1"/>
                </a:solidFill>
                <a:latin typeface="Calibri" panose="020F0502020204030204" pitchFamily="34" charset="0"/>
                <a:cs typeface="Calibri" panose="020F0502020204030204" pitchFamily="34" charset="0"/>
              </a:rPr>
              <a:t>Contratos Inteligentes.</a:t>
            </a:r>
          </a:p>
          <a:p>
            <a:pPr fontAlgn="base"/>
            <a:endParaRPr lang="pt-BR" sz="1050" dirty="0">
              <a:solidFill>
                <a:srgbClr val="323232"/>
              </a:solidFill>
              <a:latin typeface="ibm-plex-sans"/>
            </a:endParaRPr>
          </a:p>
        </p:txBody>
      </p:sp>
      <p:sp>
        <p:nvSpPr>
          <p:cNvPr id="5" name="Retângulo 4">
            <a:extLst>
              <a:ext uri="{FF2B5EF4-FFF2-40B4-BE49-F238E27FC236}">
                <a16:creationId xmlns:a16="http://schemas.microsoft.com/office/drawing/2014/main" id="{72DB9859-7FC6-7A19-1FA7-F8F691A09669}"/>
              </a:ext>
            </a:extLst>
          </p:cNvPr>
          <p:cNvSpPr/>
          <p:nvPr/>
        </p:nvSpPr>
        <p:spPr>
          <a:xfrm>
            <a:off x="419669" y="431665"/>
            <a:ext cx="6455613" cy="707886"/>
          </a:xfrm>
          <a:prstGeom prst="rect">
            <a:avLst/>
          </a:prstGeom>
        </p:spPr>
        <p:txBody>
          <a:bodyPr wrap="none">
            <a:spAutoFit/>
          </a:bodyPr>
          <a:lstStyle/>
          <a:p>
            <a:r>
              <a:rPr lang="pt-BR" sz="4000" dirty="0">
                <a:solidFill>
                  <a:srgbClr val="EA4E60"/>
                </a:solidFill>
                <a:latin typeface="Calibri" panose="020F0502020204030204" pitchFamily="34" charset="0"/>
                <a:cs typeface="Calibri" panose="020F0502020204030204" pitchFamily="34" charset="0"/>
              </a:rPr>
              <a:t>Importância para as empresas</a:t>
            </a:r>
          </a:p>
        </p:txBody>
      </p:sp>
    </p:spTree>
    <p:extLst>
      <p:ext uri="{BB962C8B-B14F-4D97-AF65-F5344CB8AC3E}">
        <p14:creationId xmlns:p14="http://schemas.microsoft.com/office/powerpoint/2010/main" val="4263288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tângulo 2"/>
          <p:cNvSpPr/>
          <p:nvPr/>
        </p:nvSpPr>
        <p:spPr>
          <a:xfrm>
            <a:off x="419669" y="1341102"/>
            <a:ext cx="7242587" cy="3046988"/>
          </a:xfrm>
          <a:prstGeom prst="rect">
            <a:avLst/>
          </a:prstGeom>
        </p:spPr>
        <p:txBody>
          <a:bodyPr wrap="square">
            <a:spAutoFit/>
          </a:bodyPr>
          <a:lstStyle/>
          <a:p>
            <a:pPr marL="214313" indent="-214313" fontAlgn="base">
              <a:buFont typeface="Wingdings" panose="05000000000000000000" pitchFamily="2" charset="2"/>
              <a:buChar char="Ø"/>
            </a:pPr>
            <a:r>
              <a:rPr lang="pt-BR" sz="2400" dirty="0">
                <a:solidFill>
                  <a:schemeClr val="tx1"/>
                </a:solidFill>
                <a:latin typeface="Calibri" panose="020F0502020204030204" pitchFamily="34" charset="0"/>
                <a:cs typeface="Calibri" panose="020F0502020204030204" pitchFamily="34" charset="0"/>
              </a:rPr>
              <a:t>Totalmente transparente e aberta;</a:t>
            </a:r>
          </a:p>
          <a:p>
            <a:pPr marL="214313" indent="-214313" fontAlgn="base">
              <a:buFont typeface="Wingdings" panose="05000000000000000000" pitchFamily="2" charset="2"/>
              <a:buChar char="Ø"/>
            </a:pPr>
            <a:endParaRPr lang="pt-BR" sz="2400" dirty="0">
              <a:solidFill>
                <a:schemeClr val="tx1"/>
              </a:solidFill>
              <a:latin typeface="Calibri" panose="020F0502020204030204" pitchFamily="34" charset="0"/>
              <a:cs typeface="Calibri" panose="020F0502020204030204" pitchFamily="34" charset="0"/>
            </a:endParaRPr>
          </a:p>
          <a:p>
            <a:pPr marL="214313" indent="-214313" fontAlgn="base">
              <a:buFont typeface="Wingdings" panose="05000000000000000000" pitchFamily="2" charset="2"/>
              <a:buChar char="Ø"/>
            </a:pPr>
            <a:r>
              <a:rPr lang="pt-BR" sz="2400" dirty="0">
                <a:solidFill>
                  <a:schemeClr val="tx1"/>
                </a:solidFill>
                <a:latin typeface="Calibri" panose="020F0502020204030204" pitchFamily="34" charset="0"/>
                <a:cs typeface="Calibri" panose="020F0502020204030204" pitchFamily="34" charset="0"/>
              </a:rPr>
              <a:t>Não há restrições de entrada, qualquer pessoa pode participar das validações das transações; </a:t>
            </a:r>
          </a:p>
          <a:p>
            <a:pPr marL="214313" indent="-214313" fontAlgn="base">
              <a:buFont typeface="Wingdings" panose="05000000000000000000" pitchFamily="2" charset="2"/>
              <a:buChar char="Ø"/>
            </a:pPr>
            <a:endParaRPr lang="pt-BR" sz="2400" dirty="0">
              <a:solidFill>
                <a:schemeClr val="tx1"/>
              </a:solidFill>
              <a:latin typeface="Calibri" panose="020F0502020204030204" pitchFamily="34" charset="0"/>
              <a:cs typeface="Calibri" panose="020F0502020204030204" pitchFamily="34" charset="0"/>
            </a:endParaRPr>
          </a:p>
          <a:p>
            <a:pPr marL="214313" indent="-214313" fontAlgn="base">
              <a:buFont typeface="Wingdings" panose="05000000000000000000" pitchFamily="2" charset="2"/>
              <a:buChar char="Ø"/>
            </a:pPr>
            <a:r>
              <a:rPr lang="pt-BR" sz="2400" dirty="0">
                <a:solidFill>
                  <a:schemeClr val="tx1"/>
                </a:solidFill>
                <a:latin typeface="Calibri" panose="020F0502020204030204" pitchFamily="34" charset="0"/>
                <a:cs typeface="Calibri" panose="020F0502020204030204" pitchFamily="34" charset="0"/>
              </a:rPr>
              <a:t>Descentralizada;</a:t>
            </a:r>
          </a:p>
          <a:p>
            <a:pPr marL="214313" indent="-214313" fontAlgn="base">
              <a:buFont typeface="Wingdings" panose="05000000000000000000" pitchFamily="2" charset="2"/>
              <a:buChar char="Ø"/>
            </a:pPr>
            <a:endParaRPr lang="pt-BR" sz="2400" dirty="0">
              <a:solidFill>
                <a:schemeClr val="tx1"/>
              </a:solidFill>
              <a:latin typeface="Calibri" panose="020F0502020204030204" pitchFamily="34" charset="0"/>
              <a:cs typeface="Calibri" panose="020F0502020204030204" pitchFamily="34" charset="0"/>
            </a:endParaRPr>
          </a:p>
          <a:p>
            <a:pPr marL="214313" indent="-214313" fontAlgn="base">
              <a:buFont typeface="Wingdings" panose="05000000000000000000" pitchFamily="2" charset="2"/>
              <a:buChar char="Ø"/>
            </a:pPr>
            <a:r>
              <a:rPr lang="pt-BR" sz="2400" dirty="0">
                <a:solidFill>
                  <a:schemeClr val="tx1"/>
                </a:solidFill>
                <a:latin typeface="Calibri" panose="020F0502020204030204" pitchFamily="34" charset="0"/>
                <a:cs typeface="Calibri" panose="020F0502020204030204" pitchFamily="34" charset="0"/>
              </a:rPr>
              <a:t>Incentivo para participar: Criptomoeda.</a:t>
            </a:r>
          </a:p>
        </p:txBody>
      </p:sp>
      <p:sp>
        <p:nvSpPr>
          <p:cNvPr id="5" name="Retângulo 4">
            <a:extLst>
              <a:ext uri="{FF2B5EF4-FFF2-40B4-BE49-F238E27FC236}">
                <a16:creationId xmlns:a16="http://schemas.microsoft.com/office/drawing/2014/main" id="{2A48A00B-13E1-1D83-3EEB-91B8ED52ACE4}"/>
              </a:ext>
            </a:extLst>
          </p:cNvPr>
          <p:cNvSpPr/>
          <p:nvPr/>
        </p:nvSpPr>
        <p:spPr>
          <a:xfrm>
            <a:off x="419669" y="431665"/>
            <a:ext cx="4031873" cy="707886"/>
          </a:xfrm>
          <a:prstGeom prst="rect">
            <a:avLst/>
          </a:prstGeom>
        </p:spPr>
        <p:txBody>
          <a:bodyPr wrap="none">
            <a:spAutoFit/>
          </a:bodyPr>
          <a:lstStyle/>
          <a:p>
            <a:r>
              <a:rPr lang="pt-BR" sz="4000" dirty="0">
                <a:solidFill>
                  <a:srgbClr val="EA4E60"/>
                </a:solidFill>
                <a:latin typeface="Calibri" panose="020F0502020204030204" pitchFamily="34" charset="0"/>
                <a:cs typeface="Calibri" panose="020F0502020204030204" pitchFamily="34" charset="0"/>
              </a:rPr>
              <a:t>Blockchain Pública</a:t>
            </a:r>
          </a:p>
        </p:txBody>
      </p:sp>
    </p:spTree>
    <p:extLst>
      <p:ext uri="{BB962C8B-B14F-4D97-AF65-F5344CB8AC3E}">
        <p14:creationId xmlns:p14="http://schemas.microsoft.com/office/powerpoint/2010/main" val="3050646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descr="BTC">
            <a:extLst>
              <a:ext uri="{FF2B5EF4-FFF2-40B4-BE49-F238E27FC236}">
                <a16:creationId xmlns:a16="http://schemas.microsoft.com/office/drawing/2014/main" id="{D54B8889-C0AE-D14A-B3A8-14EC6024DC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4412" y="2343150"/>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20484" name="Picture 4" descr="ETH">
            <a:extLst>
              <a:ext uri="{FF2B5EF4-FFF2-40B4-BE49-F238E27FC236}">
                <a16:creationId xmlns:a16="http://schemas.microsoft.com/office/drawing/2014/main" id="{14DC6CD2-BA7E-D150-F5FD-CD3B2449D4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4075" y="2343150"/>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20486" name="Picture 6" descr="ADA">
            <a:extLst>
              <a:ext uri="{FF2B5EF4-FFF2-40B4-BE49-F238E27FC236}">
                <a16:creationId xmlns:a16="http://schemas.microsoft.com/office/drawing/2014/main" id="{BE92F674-B448-3EE8-100A-C4E9E213E2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33738" y="2343150"/>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20488" name="Picture 8" descr="SOL">
            <a:extLst>
              <a:ext uri="{FF2B5EF4-FFF2-40B4-BE49-F238E27FC236}">
                <a16:creationId xmlns:a16="http://schemas.microsoft.com/office/drawing/2014/main" id="{9B2EDDEB-2A51-CB4A-70ED-79FD7B438A1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71976" y="2362200"/>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20490" name="Picture 10" descr="DOT">
            <a:extLst>
              <a:ext uri="{FF2B5EF4-FFF2-40B4-BE49-F238E27FC236}">
                <a16:creationId xmlns:a16="http://schemas.microsoft.com/office/drawing/2014/main" id="{6E2CBC17-5DF0-1593-4297-7D73FEF82F2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34039" y="2362200"/>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20492" name="Picture 12" descr="AVAX">
            <a:extLst>
              <a:ext uri="{FF2B5EF4-FFF2-40B4-BE49-F238E27FC236}">
                <a16:creationId xmlns:a16="http://schemas.microsoft.com/office/drawing/2014/main" id="{CE072F71-DD13-F550-B2CB-398B09748EE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00852" y="2362200"/>
            <a:ext cx="609600" cy="609600"/>
          </a:xfrm>
          <a:prstGeom prst="rect">
            <a:avLst/>
          </a:prstGeom>
          <a:noFill/>
          <a:extLst>
            <a:ext uri="{909E8E84-426E-40DD-AFC4-6F175D3DCCD1}">
              <a14:hiddenFill xmlns:a14="http://schemas.microsoft.com/office/drawing/2010/main">
                <a:solidFill>
                  <a:srgbClr val="FFFFFF"/>
                </a:solidFill>
              </a14:hiddenFill>
            </a:ext>
          </a:extLst>
        </p:spPr>
      </p:pic>
      <p:sp>
        <p:nvSpPr>
          <p:cNvPr id="3" name="Retângulo 2">
            <a:extLst>
              <a:ext uri="{FF2B5EF4-FFF2-40B4-BE49-F238E27FC236}">
                <a16:creationId xmlns:a16="http://schemas.microsoft.com/office/drawing/2014/main" id="{B4FA7570-E99C-131D-9B09-5DDE2C43C30E}"/>
              </a:ext>
            </a:extLst>
          </p:cNvPr>
          <p:cNvSpPr/>
          <p:nvPr/>
        </p:nvSpPr>
        <p:spPr>
          <a:xfrm>
            <a:off x="419669" y="431665"/>
            <a:ext cx="6415539" cy="707886"/>
          </a:xfrm>
          <a:prstGeom prst="rect">
            <a:avLst/>
          </a:prstGeom>
        </p:spPr>
        <p:txBody>
          <a:bodyPr wrap="none">
            <a:spAutoFit/>
          </a:bodyPr>
          <a:lstStyle/>
          <a:p>
            <a:r>
              <a:rPr lang="pt-BR" sz="4000" dirty="0">
                <a:solidFill>
                  <a:srgbClr val="EA4E60"/>
                </a:solidFill>
                <a:latin typeface="Calibri" panose="020F0502020204030204" pitchFamily="34" charset="0"/>
                <a:cs typeface="Calibri" panose="020F0502020204030204" pitchFamily="34" charset="0"/>
              </a:rPr>
              <a:t>Blockchain Pública - Exemplos</a:t>
            </a:r>
          </a:p>
        </p:txBody>
      </p:sp>
    </p:spTree>
    <p:extLst>
      <p:ext uri="{BB962C8B-B14F-4D97-AF65-F5344CB8AC3E}">
        <p14:creationId xmlns:p14="http://schemas.microsoft.com/office/powerpoint/2010/main" val="644168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ixaDeTexto 4"/>
          <p:cNvSpPr txBox="1"/>
          <p:nvPr/>
        </p:nvSpPr>
        <p:spPr>
          <a:xfrm>
            <a:off x="419669" y="1218467"/>
            <a:ext cx="7672892" cy="3785652"/>
          </a:xfrm>
          <a:prstGeom prst="rect">
            <a:avLst/>
          </a:prstGeom>
          <a:noFill/>
        </p:spPr>
        <p:txBody>
          <a:bodyPr wrap="square" rtlCol="0">
            <a:spAutoFit/>
          </a:bodyPr>
          <a:lstStyle/>
          <a:p>
            <a:pPr marL="342900" indent="-342900" fontAlgn="base">
              <a:buFont typeface="Wingdings" panose="05000000000000000000" pitchFamily="2" charset="2"/>
              <a:buChar char="Ø"/>
            </a:pPr>
            <a:r>
              <a:rPr lang="pt-BR" sz="2400" dirty="0">
                <a:solidFill>
                  <a:schemeClr val="tx1"/>
                </a:solidFill>
                <a:latin typeface="Calibri" panose="020F0502020204030204" pitchFamily="34" charset="0"/>
                <a:cs typeface="Calibri" panose="020F0502020204030204" pitchFamily="34" charset="0"/>
              </a:rPr>
              <a:t>Semelhante a uma rede pública de </a:t>
            </a:r>
            <a:r>
              <a:rPr lang="pt-BR" sz="2400" dirty="0" err="1">
                <a:solidFill>
                  <a:schemeClr val="tx1"/>
                </a:solidFill>
                <a:latin typeface="Calibri" panose="020F0502020204030204" pitchFamily="34" charset="0"/>
                <a:cs typeface="Calibri" panose="020F0502020204030204" pitchFamily="34" charset="0"/>
              </a:rPr>
              <a:t>blockchain</a:t>
            </a:r>
            <a:r>
              <a:rPr lang="pt-BR" sz="2400" dirty="0">
                <a:solidFill>
                  <a:schemeClr val="tx1"/>
                </a:solidFill>
                <a:latin typeface="Calibri" panose="020F0502020204030204" pitchFamily="34" charset="0"/>
                <a:cs typeface="Calibri" panose="020F0502020204030204" pitchFamily="34" charset="0"/>
              </a:rPr>
              <a:t>. </a:t>
            </a:r>
          </a:p>
          <a:p>
            <a:pPr marL="342900" indent="-342900" fontAlgn="base">
              <a:buFont typeface="Wingdings" panose="05000000000000000000" pitchFamily="2" charset="2"/>
              <a:buChar char="Ø"/>
            </a:pPr>
            <a:endParaRPr lang="pt-BR" sz="2400" dirty="0">
              <a:solidFill>
                <a:schemeClr val="tx1"/>
              </a:solidFill>
              <a:latin typeface="Calibri" panose="020F0502020204030204" pitchFamily="34" charset="0"/>
              <a:cs typeface="Calibri" panose="020F0502020204030204" pitchFamily="34" charset="0"/>
            </a:endParaRPr>
          </a:p>
          <a:p>
            <a:pPr marL="342900" indent="-342900" fontAlgn="base">
              <a:buFont typeface="Wingdings" panose="05000000000000000000" pitchFamily="2" charset="2"/>
              <a:buChar char="Ø"/>
            </a:pPr>
            <a:r>
              <a:rPr lang="pt-BR" sz="2400" dirty="0">
                <a:solidFill>
                  <a:schemeClr val="tx1"/>
                </a:solidFill>
                <a:latin typeface="Calibri" panose="020F0502020204030204" pitchFamily="34" charset="0"/>
                <a:cs typeface="Calibri" panose="020F0502020204030204" pitchFamily="34" charset="0"/>
              </a:rPr>
              <a:t>Descentralizada, no entanto, centralizada; =) </a:t>
            </a:r>
          </a:p>
          <a:p>
            <a:pPr marL="342900" indent="-342900" fontAlgn="base">
              <a:buFont typeface="Wingdings" panose="05000000000000000000" pitchFamily="2" charset="2"/>
              <a:buChar char="Ø"/>
            </a:pPr>
            <a:endParaRPr lang="pt-BR" sz="2400" dirty="0">
              <a:solidFill>
                <a:schemeClr val="tx1"/>
              </a:solidFill>
              <a:latin typeface="Calibri" panose="020F0502020204030204" pitchFamily="34" charset="0"/>
              <a:cs typeface="Calibri" panose="020F0502020204030204" pitchFamily="34" charset="0"/>
            </a:endParaRPr>
          </a:p>
          <a:p>
            <a:pPr marL="342900" indent="-342900" fontAlgn="base">
              <a:buFont typeface="Wingdings" panose="05000000000000000000" pitchFamily="2" charset="2"/>
              <a:buChar char="Ø"/>
            </a:pPr>
            <a:r>
              <a:rPr lang="pt-BR" sz="2400" dirty="0">
                <a:solidFill>
                  <a:schemeClr val="tx1"/>
                </a:solidFill>
                <a:latin typeface="Calibri" panose="020F0502020204030204" pitchFamily="34" charset="0"/>
                <a:cs typeface="Calibri" panose="020F0502020204030204" pitchFamily="34" charset="0"/>
              </a:rPr>
              <a:t>Administrada por uma organização;</a:t>
            </a:r>
          </a:p>
          <a:p>
            <a:pPr marL="342900" indent="-342900" fontAlgn="base">
              <a:buFont typeface="Wingdings" panose="05000000000000000000" pitchFamily="2" charset="2"/>
              <a:buChar char="Ø"/>
            </a:pPr>
            <a:endParaRPr lang="pt-BR" sz="2400" dirty="0">
              <a:solidFill>
                <a:schemeClr val="tx1"/>
              </a:solidFill>
              <a:latin typeface="Calibri" panose="020F0502020204030204" pitchFamily="34" charset="0"/>
              <a:cs typeface="Calibri" panose="020F0502020204030204" pitchFamily="34" charset="0"/>
            </a:endParaRPr>
          </a:p>
          <a:p>
            <a:pPr marL="342900" indent="-342900" fontAlgn="base">
              <a:buFont typeface="Wingdings" panose="05000000000000000000" pitchFamily="2" charset="2"/>
              <a:buChar char="Ø"/>
            </a:pPr>
            <a:r>
              <a:rPr lang="pt-BR" sz="2400" dirty="0">
                <a:solidFill>
                  <a:schemeClr val="tx1"/>
                </a:solidFill>
                <a:latin typeface="Calibri" panose="020F0502020204030204" pitchFamily="34" charset="0"/>
                <a:cs typeface="Calibri" panose="020F0502020204030204" pitchFamily="34" charset="0"/>
              </a:rPr>
              <a:t>Controle de quem tem permissão para participar;</a:t>
            </a:r>
          </a:p>
          <a:p>
            <a:pPr marL="214313" indent="-214313" fontAlgn="base">
              <a:buFont typeface="Wingdings" panose="05000000000000000000" pitchFamily="2" charset="2"/>
              <a:buChar char="Ø"/>
            </a:pPr>
            <a:endParaRPr lang="pt-BR" sz="2400" dirty="0">
              <a:solidFill>
                <a:schemeClr val="tx1"/>
              </a:solidFill>
              <a:latin typeface="Calibri" panose="020F0502020204030204" pitchFamily="34" charset="0"/>
              <a:cs typeface="Calibri" panose="020F0502020204030204" pitchFamily="34" charset="0"/>
            </a:endParaRPr>
          </a:p>
          <a:p>
            <a:pPr marL="342900" indent="-342900" fontAlgn="base">
              <a:buFont typeface="Wingdings" panose="05000000000000000000" pitchFamily="2" charset="2"/>
              <a:buChar char="Ø"/>
            </a:pPr>
            <a:r>
              <a:rPr lang="pt-BR" sz="2400" dirty="0">
                <a:solidFill>
                  <a:schemeClr val="tx1"/>
                </a:solidFill>
                <a:latin typeface="Calibri" panose="020F0502020204030204" pitchFamily="34" charset="0"/>
                <a:cs typeface="Calibri" panose="020F0502020204030204" pitchFamily="34" charset="0"/>
              </a:rPr>
              <a:t>Pode ser executada por trás de um firewall corporativo ou hospedada </a:t>
            </a:r>
            <a:r>
              <a:rPr lang="pt-BR" sz="2400" dirty="0" err="1">
                <a:solidFill>
                  <a:schemeClr val="tx1"/>
                </a:solidFill>
                <a:latin typeface="Calibri" panose="020F0502020204030204" pitchFamily="34" charset="0"/>
                <a:cs typeface="Calibri" panose="020F0502020204030204" pitchFamily="34" charset="0"/>
              </a:rPr>
              <a:t>on-premises</a:t>
            </a:r>
            <a:r>
              <a:rPr lang="pt-BR" sz="2400" dirty="0">
                <a:solidFill>
                  <a:schemeClr val="tx1"/>
                </a:solidFill>
                <a:latin typeface="Calibri" panose="020F0502020204030204" pitchFamily="34" charset="0"/>
                <a:cs typeface="Calibri" panose="020F0502020204030204" pitchFamily="34" charset="0"/>
              </a:rPr>
              <a:t>.</a:t>
            </a:r>
          </a:p>
        </p:txBody>
      </p:sp>
      <p:sp>
        <p:nvSpPr>
          <p:cNvPr id="3" name="Retângulo 2">
            <a:extLst>
              <a:ext uri="{FF2B5EF4-FFF2-40B4-BE49-F238E27FC236}">
                <a16:creationId xmlns:a16="http://schemas.microsoft.com/office/drawing/2014/main" id="{5E2B81BE-7930-FB0A-F8B3-AB3FDD06EADD}"/>
              </a:ext>
            </a:extLst>
          </p:cNvPr>
          <p:cNvSpPr/>
          <p:nvPr/>
        </p:nvSpPr>
        <p:spPr>
          <a:xfrm>
            <a:off x="419669" y="431665"/>
            <a:ext cx="4086375" cy="707886"/>
          </a:xfrm>
          <a:prstGeom prst="rect">
            <a:avLst/>
          </a:prstGeom>
        </p:spPr>
        <p:txBody>
          <a:bodyPr wrap="none">
            <a:spAutoFit/>
          </a:bodyPr>
          <a:lstStyle/>
          <a:p>
            <a:r>
              <a:rPr lang="pt-BR" sz="4000" dirty="0">
                <a:solidFill>
                  <a:srgbClr val="EA4E60"/>
                </a:solidFill>
                <a:latin typeface="Calibri" panose="020F0502020204030204" pitchFamily="34" charset="0"/>
                <a:cs typeface="Calibri" panose="020F0502020204030204" pitchFamily="34" charset="0"/>
              </a:rPr>
              <a:t>Blockchain Privada</a:t>
            </a:r>
          </a:p>
        </p:txBody>
      </p:sp>
    </p:spTree>
    <p:extLst>
      <p:ext uri="{BB962C8B-B14F-4D97-AF65-F5344CB8AC3E}">
        <p14:creationId xmlns:p14="http://schemas.microsoft.com/office/powerpoint/2010/main" val="17781935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E7C9012A-BA67-C945-6673-4CD440A4324D}"/>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smtClean="0">
                <a:solidFill>
                  <a:srgbClr val="EA4E60"/>
                </a:solidFill>
              </a:rPr>
              <a:t>166</a:t>
            </a:fld>
            <a:r>
              <a:rPr lang="en-US"/>
              <a:t>]</a:t>
            </a:r>
            <a:endParaRPr/>
          </a:p>
        </p:txBody>
      </p:sp>
      <p:pic>
        <p:nvPicPr>
          <p:cNvPr id="4" name="Imagem 3">
            <a:extLst>
              <a:ext uri="{FF2B5EF4-FFF2-40B4-BE49-F238E27FC236}">
                <a16:creationId xmlns:a16="http://schemas.microsoft.com/office/drawing/2014/main" id="{18965567-581F-ECD1-F97F-64C33DB0654B}"/>
              </a:ext>
            </a:extLst>
          </p:cNvPr>
          <p:cNvPicPr>
            <a:picLocks noChangeAspect="1"/>
          </p:cNvPicPr>
          <p:nvPr/>
        </p:nvPicPr>
        <p:blipFill>
          <a:blip r:embed="rId2"/>
          <a:stretch>
            <a:fillRect/>
          </a:stretch>
        </p:blipFill>
        <p:spPr>
          <a:xfrm>
            <a:off x="809625" y="659559"/>
            <a:ext cx="7886700" cy="3150654"/>
          </a:xfrm>
          <a:prstGeom prst="rect">
            <a:avLst/>
          </a:prstGeom>
        </p:spPr>
      </p:pic>
      <p:sp>
        <p:nvSpPr>
          <p:cNvPr id="6" name="CaixaDeTexto 5">
            <a:extLst>
              <a:ext uri="{FF2B5EF4-FFF2-40B4-BE49-F238E27FC236}">
                <a16:creationId xmlns:a16="http://schemas.microsoft.com/office/drawing/2014/main" id="{9D7D7405-217E-8F65-26B9-E38B068A726A}"/>
              </a:ext>
            </a:extLst>
          </p:cNvPr>
          <p:cNvSpPr txBox="1"/>
          <p:nvPr/>
        </p:nvSpPr>
        <p:spPr>
          <a:xfrm>
            <a:off x="1323975" y="3956866"/>
            <a:ext cx="4572000" cy="215444"/>
          </a:xfrm>
          <a:prstGeom prst="rect">
            <a:avLst/>
          </a:prstGeom>
          <a:noFill/>
        </p:spPr>
        <p:txBody>
          <a:bodyPr wrap="square">
            <a:spAutoFit/>
          </a:bodyPr>
          <a:lstStyle/>
          <a:p>
            <a:r>
              <a:rPr lang="pt-BR" sz="800" dirty="0">
                <a:latin typeface="Calibri" panose="020F0502020204030204" pitchFamily="34" charset="0"/>
                <a:cs typeface="Calibri" panose="020F0502020204030204" pitchFamily="34" charset="0"/>
              </a:rPr>
              <a:t>https://www.projetodraft.com/blockchain-reciclagem-do-plastico/</a:t>
            </a:r>
          </a:p>
        </p:txBody>
      </p:sp>
    </p:spTree>
    <p:extLst>
      <p:ext uri="{BB962C8B-B14F-4D97-AF65-F5344CB8AC3E}">
        <p14:creationId xmlns:p14="http://schemas.microsoft.com/office/powerpoint/2010/main" val="105357287"/>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ixaDeTexto 4"/>
          <p:cNvSpPr txBox="1"/>
          <p:nvPr/>
        </p:nvSpPr>
        <p:spPr>
          <a:xfrm>
            <a:off x="419669" y="988516"/>
            <a:ext cx="7672892" cy="4524315"/>
          </a:xfrm>
          <a:prstGeom prst="rect">
            <a:avLst/>
          </a:prstGeom>
          <a:noFill/>
        </p:spPr>
        <p:txBody>
          <a:bodyPr wrap="square" rtlCol="0">
            <a:spAutoFit/>
          </a:bodyPr>
          <a:lstStyle/>
          <a:p>
            <a:pPr marL="342900" indent="-342900" fontAlgn="base">
              <a:buFont typeface="Wingdings" panose="05000000000000000000" pitchFamily="2" charset="2"/>
              <a:buChar char="Ø"/>
            </a:pPr>
            <a:r>
              <a:rPr lang="pt-BR" sz="2400" dirty="0">
                <a:solidFill>
                  <a:schemeClr val="tx1"/>
                </a:solidFill>
                <a:latin typeface="Calibri" panose="020F0502020204030204" pitchFamily="34" charset="0"/>
                <a:cs typeface="Calibri" panose="020F0502020204030204" pitchFamily="34" charset="0"/>
              </a:rPr>
              <a:t>Permite que as organizações configurem um sistema privado baseado em permissão junto com um sistema público sem permissão, permitindo o controle de quem pode acessar dados específicos armazenados no blockchain e quais dados serão abertos ao público.</a:t>
            </a:r>
          </a:p>
          <a:p>
            <a:pPr marL="342900" indent="-342900" fontAlgn="base">
              <a:buFont typeface="Wingdings" panose="05000000000000000000" pitchFamily="2" charset="2"/>
              <a:buChar char="Ø"/>
            </a:pPr>
            <a:endParaRPr lang="pt-BR" sz="2400" dirty="0">
              <a:solidFill>
                <a:schemeClr val="tx1"/>
              </a:solidFill>
              <a:latin typeface="Calibri" panose="020F0502020204030204" pitchFamily="34" charset="0"/>
              <a:cs typeface="Calibri" panose="020F0502020204030204" pitchFamily="34" charset="0"/>
            </a:endParaRPr>
          </a:p>
          <a:p>
            <a:pPr marL="342900" indent="-342900" fontAlgn="base">
              <a:buFont typeface="Wingdings" panose="05000000000000000000" pitchFamily="2" charset="2"/>
              <a:buChar char="Ø"/>
            </a:pPr>
            <a:r>
              <a:rPr lang="pt-BR" sz="2400" dirty="0">
                <a:solidFill>
                  <a:schemeClr val="tx1"/>
                </a:solidFill>
                <a:latin typeface="Calibri" panose="020F0502020204030204" pitchFamily="34" charset="0"/>
                <a:cs typeface="Calibri" panose="020F0502020204030204" pitchFamily="34" charset="0"/>
              </a:rPr>
              <a:t>Elementos de blockchain público e privado;</a:t>
            </a:r>
          </a:p>
          <a:p>
            <a:pPr marL="342900" indent="-342900" fontAlgn="base">
              <a:buFont typeface="Wingdings" panose="05000000000000000000" pitchFamily="2" charset="2"/>
              <a:buChar char="Ø"/>
            </a:pPr>
            <a:endParaRPr lang="pt-BR" sz="2400" dirty="0">
              <a:solidFill>
                <a:schemeClr val="tx1"/>
              </a:solidFill>
              <a:latin typeface="Calibri" panose="020F0502020204030204" pitchFamily="34" charset="0"/>
              <a:cs typeface="Calibri" panose="020F0502020204030204" pitchFamily="34" charset="0"/>
            </a:endParaRPr>
          </a:p>
          <a:p>
            <a:pPr marL="342900" indent="-342900" fontAlgn="base">
              <a:buFont typeface="Wingdings" panose="05000000000000000000" pitchFamily="2" charset="2"/>
              <a:buChar char="Ø"/>
            </a:pPr>
            <a:r>
              <a:rPr lang="pt-BR" sz="2400" dirty="0">
                <a:solidFill>
                  <a:schemeClr val="tx1"/>
                </a:solidFill>
                <a:latin typeface="Calibri" panose="020F0502020204030204" pitchFamily="34" charset="0"/>
                <a:cs typeface="Calibri" panose="020F0502020204030204" pitchFamily="34" charset="0"/>
              </a:rPr>
              <a:t>KYC (</a:t>
            </a:r>
            <a:r>
              <a:rPr lang="pt-BR" sz="2400" dirty="0" err="1">
                <a:solidFill>
                  <a:schemeClr val="tx1"/>
                </a:solidFill>
                <a:latin typeface="Calibri" panose="020F0502020204030204" pitchFamily="34" charset="0"/>
                <a:cs typeface="Calibri" panose="020F0502020204030204" pitchFamily="34" charset="0"/>
              </a:rPr>
              <a:t>Know</a:t>
            </a:r>
            <a:r>
              <a:rPr lang="pt-BR" sz="2400" dirty="0">
                <a:solidFill>
                  <a:schemeClr val="tx1"/>
                </a:solidFill>
                <a:latin typeface="Calibri" panose="020F0502020204030204" pitchFamily="34" charset="0"/>
                <a:cs typeface="Calibri" panose="020F0502020204030204" pitchFamily="34" charset="0"/>
              </a:rPr>
              <a:t> </a:t>
            </a:r>
            <a:r>
              <a:rPr lang="pt-BR" sz="2400" dirty="0" err="1">
                <a:solidFill>
                  <a:schemeClr val="tx1"/>
                </a:solidFill>
                <a:latin typeface="Calibri" panose="020F0502020204030204" pitchFamily="34" charset="0"/>
                <a:cs typeface="Calibri" panose="020F0502020204030204" pitchFamily="34" charset="0"/>
              </a:rPr>
              <a:t>Your</a:t>
            </a:r>
            <a:r>
              <a:rPr lang="pt-BR" sz="2400" dirty="0">
                <a:solidFill>
                  <a:schemeClr val="tx1"/>
                </a:solidFill>
                <a:latin typeface="Calibri" panose="020F0502020204030204" pitchFamily="34" charset="0"/>
                <a:cs typeface="Calibri" panose="020F0502020204030204" pitchFamily="34" charset="0"/>
              </a:rPr>
              <a:t> </a:t>
            </a:r>
            <a:r>
              <a:rPr lang="pt-BR" sz="2400" dirty="0" err="1">
                <a:solidFill>
                  <a:schemeClr val="tx1"/>
                </a:solidFill>
                <a:latin typeface="Calibri" panose="020F0502020204030204" pitchFamily="34" charset="0"/>
                <a:cs typeface="Calibri" panose="020F0502020204030204" pitchFamily="34" charset="0"/>
              </a:rPr>
              <a:t>Client</a:t>
            </a:r>
            <a:r>
              <a:rPr lang="pt-BR" sz="2400" dirty="0">
                <a:solidFill>
                  <a:schemeClr val="tx1"/>
                </a:solidFill>
                <a:latin typeface="Calibri" panose="020F0502020204030204" pitchFamily="34" charset="0"/>
                <a:cs typeface="Calibri" panose="020F0502020204030204" pitchFamily="34" charset="0"/>
              </a:rPr>
              <a:t>);</a:t>
            </a:r>
          </a:p>
          <a:p>
            <a:pPr marL="342900" indent="-342900" fontAlgn="base">
              <a:buFont typeface="Wingdings" panose="05000000000000000000" pitchFamily="2" charset="2"/>
              <a:buChar char="Ø"/>
            </a:pPr>
            <a:endParaRPr lang="pt-BR" sz="2400" dirty="0">
              <a:solidFill>
                <a:schemeClr val="tx1"/>
              </a:solidFill>
              <a:latin typeface="Calibri" panose="020F0502020204030204" pitchFamily="34" charset="0"/>
              <a:cs typeface="Calibri" panose="020F0502020204030204" pitchFamily="34" charset="0"/>
            </a:endParaRPr>
          </a:p>
          <a:p>
            <a:pPr marL="342900" indent="-342900" fontAlgn="base">
              <a:buFont typeface="Wingdings" panose="05000000000000000000" pitchFamily="2" charset="2"/>
              <a:buChar char="Ø"/>
            </a:pPr>
            <a:r>
              <a:rPr lang="pt-BR" sz="2400" dirty="0">
                <a:solidFill>
                  <a:schemeClr val="tx1"/>
                </a:solidFill>
                <a:latin typeface="Calibri" panose="020F0502020204030204" pitchFamily="34" charset="0"/>
                <a:cs typeface="Calibri" panose="020F0502020204030204" pitchFamily="34" charset="0"/>
              </a:rPr>
              <a:t>Não permite usuários anônimos .</a:t>
            </a:r>
          </a:p>
          <a:p>
            <a:pPr marL="342900" indent="-342900" fontAlgn="base">
              <a:buFont typeface="Wingdings" panose="05000000000000000000" pitchFamily="2" charset="2"/>
              <a:buChar char="Ø"/>
            </a:pPr>
            <a:endParaRPr lang="pt-BR" sz="2400" dirty="0">
              <a:solidFill>
                <a:schemeClr val="tx1"/>
              </a:solidFill>
              <a:latin typeface="Calibri" panose="020F0502020204030204" pitchFamily="34" charset="0"/>
              <a:cs typeface="Calibri" panose="020F0502020204030204" pitchFamily="34" charset="0"/>
            </a:endParaRPr>
          </a:p>
        </p:txBody>
      </p:sp>
      <p:sp>
        <p:nvSpPr>
          <p:cNvPr id="3" name="Retângulo 2">
            <a:extLst>
              <a:ext uri="{FF2B5EF4-FFF2-40B4-BE49-F238E27FC236}">
                <a16:creationId xmlns:a16="http://schemas.microsoft.com/office/drawing/2014/main" id="{0F50ABD4-D443-D939-139D-393D9D59AAEC}"/>
              </a:ext>
            </a:extLst>
          </p:cNvPr>
          <p:cNvSpPr/>
          <p:nvPr/>
        </p:nvSpPr>
        <p:spPr>
          <a:xfrm>
            <a:off x="419669" y="280630"/>
            <a:ext cx="4049507" cy="707886"/>
          </a:xfrm>
          <a:prstGeom prst="rect">
            <a:avLst/>
          </a:prstGeom>
        </p:spPr>
        <p:txBody>
          <a:bodyPr wrap="none">
            <a:spAutoFit/>
          </a:bodyPr>
          <a:lstStyle/>
          <a:p>
            <a:r>
              <a:rPr lang="pt-BR" sz="4000" dirty="0">
                <a:solidFill>
                  <a:srgbClr val="EA4E60"/>
                </a:solidFill>
                <a:latin typeface="Calibri" panose="020F0502020204030204" pitchFamily="34" charset="0"/>
                <a:cs typeface="Calibri" panose="020F0502020204030204" pitchFamily="34" charset="0"/>
              </a:rPr>
              <a:t>Blockchain Híbrida</a:t>
            </a:r>
          </a:p>
        </p:txBody>
      </p:sp>
    </p:spTree>
    <p:extLst>
      <p:ext uri="{BB962C8B-B14F-4D97-AF65-F5344CB8AC3E}">
        <p14:creationId xmlns:p14="http://schemas.microsoft.com/office/powerpoint/2010/main" val="2995150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tângulo 5"/>
          <p:cNvSpPr/>
          <p:nvPr/>
        </p:nvSpPr>
        <p:spPr>
          <a:xfrm>
            <a:off x="419669" y="1151793"/>
            <a:ext cx="6752656" cy="4131900"/>
          </a:xfrm>
          <a:prstGeom prst="rect">
            <a:avLst/>
          </a:prstGeom>
        </p:spPr>
        <p:txBody>
          <a:bodyPr wrap="square">
            <a:spAutoFit/>
          </a:bodyPr>
          <a:lstStyle/>
          <a:p>
            <a:pPr marL="285750" indent="-285750" algn="just" fontAlgn="base">
              <a:buFont typeface="Arial" panose="020B0604020202020204" pitchFamily="34" charset="0"/>
              <a:buChar char="•"/>
            </a:pPr>
            <a:r>
              <a:rPr lang="pt-BR" sz="1800" b="1" dirty="0">
                <a:solidFill>
                  <a:schemeClr val="tx1"/>
                </a:solidFill>
                <a:latin typeface="Calibri" panose="020F0502020204030204" pitchFamily="34" charset="0"/>
                <a:cs typeface="Calibri" panose="020F0502020204030204" pitchFamily="34" charset="0"/>
              </a:rPr>
              <a:t>Finanças e Comércio Global – </a:t>
            </a:r>
            <a:r>
              <a:rPr lang="pt-BR" sz="1800" b="1" dirty="0" err="1">
                <a:solidFill>
                  <a:schemeClr val="tx1"/>
                </a:solidFill>
                <a:latin typeface="Calibri" panose="020F0502020204030204" pitchFamily="34" charset="0"/>
                <a:cs typeface="Calibri" panose="020F0502020204030204" pitchFamily="34" charset="0"/>
              </a:rPr>
              <a:t>Quorum</a:t>
            </a:r>
            <a:r>
              <a:rPr lang="pt-BR" sz="1800" b="1" dirty="0">
                <a:solidFill>
                  <a:schemeClr val="tx1"/>
                </a:solidFill>
                <a:latin typeface="Calibri" panose="020F0502020204030204" pitchFamily="34" charset="0"/>
                <a:cs typeface="Calibri" panose="020F0502020204030204" pitchFamily="34" charset="0"/>
              </a:rPr>
              <a:t> – JP Morgan</a:t>
            </a:r>
          </a:p>
          <a:p>
            <a:pPr marL="285750" indent="-285750" algn="just" fontAlgn="base">
              <a:buFont typeface="Arial" panose="020B0604020202020204" pitchFamily="34" charset="0"/>
              <a:buChar char="•"/>
            </a:pPr>
            <a:endParaRPr lang="pt-BR" sz="1800" b="1" dirty="0">
              <a:solidFill>
                <a:schemeClr val="tx1"/>
              </a:solidFill>
              <a:latin typeface="Calibri" panose="020F0502020204030204" pitchFamily="34" charset="0"/>
              <a:cs typeface="Calibri" panose="020F0502020204030204" pitchFamily="34" charset="0"/>
            </a:endParaRPr>
          </a:p>
          <a:p>
            <a:pPr marL="285750" indent="-285750" algn="just" fontAlgn="base">
              <a:buFont typeface="Arial" panose="020B0604020202020204" pitchFamily="34" charset="0"/>
              <a:buChar char="•"/>
            </a:pPr>
            <a:r>
              <a:rPr lang="pt-BR" sz="1800" b="1" dirty="0">
                <a:solidFill>
                  <a:schemeClr val="tx1"/>
                </a:solidFill>
                <a:latin typeface="Calibri" panose="020F0502020204030204" pitchFamily="34" charset="0"/>
                <a:cs typeface="Calibri" panose="020F0502020204030204" pitchFamily="34" charset="0"/>
              </a:rPr>
              <a:t>Bancário – </a:t>
            </a:r>
            <a:r>
              <a:rPr lang="pt-BR" sz="1800" b="1" dirty="0" err="1">
                <a:solidFill>
                  <a:schemeClr val="tx1"/>
                </a:solidFill>
                <a:latin typeface="Calibri" panose="020F0502020204030204" pitchFamily="34" charset="0"/>
                <a:cs typeface="Calibri" panose="020F0502020204030204" pitchFamily="34" charset="0"/>
              </a:rPr>
              <a:t>Ripple</a:t>
            </a:r>
            <a:r>
              <a:rPr lang="pt-BR" sz="1800" b="1" dirty="0">
                <a:solidFill>
                  <a:schemeClr val="tx1"/>
                </a:solidFill>
                <a:latin typeface="Calibri" panose="020F0502020204030204" pitchFamily="34" charset="0"/>
                <a:cs typeface="Calibri" panose="020F0502020204030204" pitchFamily="34" charset="0"/>
              </a:rPr>
              <a:t> </a:t>
            </a:r>
          </a:p>
          <a:p>
            <a:pPr marL="285750" indent="-285750" algn="just" fontAlgn="base">
              <a:buFont typeface="Arial" panose="020B0604020202020204" pitchFamily="34" charset="0"/>
              <a:buChar char="•"/>
            </a:pPr>
            <a:endParaRPr lang="pt-BR" sz="1800" b="1" dirty="0">
              <a:solidFill>
                <a:schemeClr val="tx1"/>
              </a:solidFill>
              <a:latin typeface="Calibri" panose="020F0502020204030204" pitchFamily="34" charset="0"/>
              <a:cs typeface="Calibri" panose="020F0502020204030204" pitchFamily="34" charset="0"/>
            </a:endParaRPr>
          </a:p>
          <a:p>
            <a:pPr marL="285750" indent="-285750" algn="just" fontAlgn="base">
              <a:buFont typeface="Arial" panose="020B0604020202020204" pitchFamily="34" charset="0"/>
              <a:buChar char="•"/>
            </a:pPr>
            <a:r>
              <a:rPr lang="pt-BR" sz="1800" b="1" dirty="0">
                <a:solidFill>
                  <a:schemeClr val="tx1"/>
                </a:solidFill>
                <a:latin typeface="Calibri" panose="020F0502020204030204" pitchFamily="34" charset="0"/>
                <a:cs typeface="Calibri" panose="020F0502020204030204" pitchFamily="34" charset="0"/>
              </a:rPr>
              <a:t>Cadeia de mantimentos – IBM </a:t>
            </a:r>
            <a:r>
              <a:rPr lang="pt-BR" sz="1800" b="1" dirty="0" err="1">
                <a:solidFill>
                  <a:schemeClr val="tx1"/>
                </a:solidFill>
                <a:latin typeface="Calibri" panose="020F0502020204030204" pitchFamily="34" charset="0"/>
                <a:cs typeface="Calibri" panose="020F0502020204030204" pitchFamily="34" charset="0"/>
              </a:rPr>
              <a:t>Food</a:t>
            </a:r>
            <a:r>
              <a:rPr lang="pt-BR" sz="1800" b="1" dirty="0">
                <a:solidFill>
                  <a:schemeClr val="tx1"/>
                </a:solidFill>
                <a:latin typeface="Calibri" panose="020F0502020204030204" pitchFamily="34" charset="0"/>
                <a:cs typeface="Calibri" panose="020F0502020204030204" pitchFamily="34" charset="0"/>
              </a:rPr>
              <a:t> </a:t>
            </a:r>
            <a:r>
              <a:rPr lang="pt-BR" sz="1800" b="1" dirty="0" err="1">
                <a:solidFill>
                  <a:schemeClr val="tx1"/>
                </a:solidFill>
                <a:latin typeface="Calibri" panose="020F0502020204030204" pitchFamily="34" charset="0"/>
                <a:cs typeface="Calibri" panose="020F0502020204030204" pitchFamily="34" charset="0"/>
              </a:rPr>
              <a:t>Trust</a:t>
            </a:r>
            <a:endParaRPr lang="pt-BR" sz="1800" b="1" dirty="0">
              <a:solidFill>
                <a:schemeClr val="tx1"/>
              </a:solidFill>
              <a:latin typeface="Calibri" panose="020F0502020204030204" pitchFamily="34" charset="0"/>
              <a:cs typeface="Calibri" panose="020F0502020204030204" pitchFamily="34" charset="0"/>
            </a:endParaRPr>
          </a:p>
          <a:p>
            <a:pPr marL="285750" indent="-285750" algn="just" fontAlgn="base">
              <a:buFont typeface="Arial" panose="020B0604020202020204" pitchFamily="34" charset="0"/>
              <a:buChar char="•"/>
            </a:pPr>
            <a:endParaRPr lang="pt-BR" sz="1800" b="1" dirty="0">
              <a:solidFill>
                <a:schemeClr val="tx1"/>
              </a:solidFill>
              <a:latin typeface="Calibri" panose="020F0502020204030204" pitchFamily="34" charset="0"/>
              <a:cs typeface="Calibri" panose="020F0502020204030204" pitchFamily="34" charset="0"/>
            </a:endParaRPr>
          </a:p>
          <a:p>
            <a:pPr marL="285750" indent="-285750" algn="just" fontAlgn="base">
              <a:buFont typeface="Arial" panose="020B0604020202020204" pitchFamily="34" charset="0"/>
              <a:buChar char="•"/>
            </a:pPr>
            <a:r>
              <a:rPr lang="pt-BR" sz="1800" b="1" dirty="0">
                <a:solidFill>
                  <a:schemeClr val="tx1"/>
                </a:solidFill>
                <a:latin typeface="Calibri" panose="020F0502020204030204" pitchFamily="34" charset="0"/>
                <a:cs typeface="Calibri" panose="020F0502020204030204" pitchFamily="34" charset="0"/>
              </a:rPr>
              <a:t>Governos - </a:t>
            </a:r>
            <a:r>
              <a:rPr lang="pt-BR" sz="1800" dirty="0">
                <a:solidFill>
                  <a:schemeClr val="tx1"/>
                </a:solidFill>
                <a:latin typeface="Calibri" panose="020F0502020204030204" pitchFamily="34" charset="0"/>
                <a:cs typeface="Calibri" panose="020F0502020204030204" pitchFamily="34" charset="0"/>
              </a:rPr>
              <a:t>votação, criar banco de dados de identificação pública, registrar dados complexos, automatizar aquisições, fornecer assistência social / humanitária e assim por diante</a:t>
            </a:r>
            <a:endParaRPr lang="pt-BR" sz="1800" b="1" dirty="0">
              <a:solidFill>
                <a:schemeClr val="tx1"/>
              </a:solidFill>
              <a:latin typeface="Calibri" panose="020F0502020204030204" pitchFamily="34" charset="0"/>
              <a:cs typeface="Calibri" panose="020F0502020204030204" pitchFamily="34" charset="0"/>
            </a:endParaRPr>
          </a:p>
          <a:p>
            <a:pPr marL="285750" indent="-285750" algn="just" fontAlgn="base">
              <a:buFont typeface="Arial" panose="020B0604020202020204" pitchFamily="34" charset="0"/>
              <a:buChar char="•"/>
            </a:pPr>
            <a:endParaRPr lang="pt-BR" sz="1800" b="1" dirty="0">
              <a:solidFill>
                <a:schemeClr val="tx1"/>
              </a:solidFill>
              <a:latin typeface="Calibri" panose="020F0502020204030204" pitchFamily="34" charset="0"/>
              <a:cs typeface="Calibri" panose="020F0502020204030204" pitchFamily="34" charset="0"/>
            </a:endParaRPr>
          </a:p>
          <a:p>
            <a:pPr marL="285750" indent="-285750" algn="just" fontAlgn="base">
              <a:buFont typeface="Arial" panose="020B0604020202020204" pitchFamily="34" charset="0"/>
              <a:buChar char="•"/>
            </a:pPr>
            <a:r>
              <a:rPr lang="pt-BR" sz="1800" b="1" dirty="0">
                <a:solidFill>
                  <a:schemeClr val="tx1"/>
                </a:solidFill>
                <a:latin typeface="Calibri" panose="020F0502020204030204" pitchFamily="34" charset="0"/>
                <a:cs typeface="Calibri" panose="020F0502020204030204" pitchFamily="34" charset="0"/>
              </a:rPr>
              <a:t>Serviços Empresariais - </a:t>
            </a:r>
            <a:r>
              <a:rPr lang="pt-BR" sz="1800" dirty="0">
                <a:solidFill>
                  <a:schemeClr val="tx1"/>
                </a:solidFill>
                <a:latin typeface="Calibri" panose="020F0502020204030204" pitchFamily="34" charset="0"/>
                <a:cs typeface="Calibri" panose="020F0502020204030204" pitchFamily="34" charset="0"/>
              </a:rPr>
              <a:t>As empresas podem usar </a:t>
            </a:r>
            <a:r>
              <a:rPr lang="pt-BR" sz="1800" dirty="0" err="1">
                <a:solidFill>
                  <a:schemeClr val="tx1"/>
                </a:solidFill>
                <a:latin typeface="Calibri" panose="020F0502020204030204" pitchFamily="34" charset="0"/>
                <a:cs typeface="Calibri" panose="020F0502020204030204" pitchFamily="34" charset="0"/>
              </a:rPr>
              <a:t>blockchain</a:t>
            </a:r>
            <a:r>
              <a:rPr lang="pt-BR" sz="1800" dirty="0">
                <a:solidFill>
                  <a:schemeClr val="tx1"/>
                </a:solidFill>
                <a:latin typeface="Calibri" panose="020F0502020204030204" pitchFamily="34" charset="0"/>
                <a:cs typeface="Calibri" panose="020F0502020204030204" pitchFamily="34" charset="0"/>
              </a:rPr>
              <a:t> híbrido para automatizar seu serviço e melhorar sua confiabilidade, confiança e transparência para funcionários e usuários finais - setores como Aviação, Cadeia de Suprimentos e assim por diante.</a:t>
            </a:r>
            <a:endParaRPr lang="pt-BR" sz="1800" b="1" dirty="0">
              <a:solidFill>
                <a:schemeClr val="tx1"/>
              </a:solidFill>
              <a:latin typeface="Calibri" panose="020F0502020204030204" pitchFamily="34" charset="0"/>
              <a:cs typeface="Calibri" panose="020F0502020204030204" pitchFamily="34" charset="0"/>
            </a:endParaRPr>
          </a:p>
          <a:p>
            <a:pPr algn="just" fontAlgn="base"/>
            <a:endParaRPr lang="pt-BR" sz="1050" b="1" dirty="0">
              <a:solidFill>
                <a:schemeClr val="tx1"/>
              </a:solidFill>
              <a:latin typeface="Open Sans"/>
            </a:endParaRPr>
          </a:p>
        </p:txBody>
      </p:sp>
      <p:sp>
        <p:nvSpPr>
          <p:cNvPr id="3" name="Retângulo 2">
            <a:extLst>
              <a:ext uri="{FF2B5EF4-FFF2-40B4-BE49-F238E27FC236}">
                <a16:creationId xmlns:a16="http://schemas.microsoft.com/office/drawing/2014/main" id="{8A494BC3-411E-458D-6860-8A6A35139404}"/>
              </a:ext>
            </a:extLst>
          </p:cNvPr>
          <p:cNvSpPr/>
          <p:nvPr/>
        </p:nvSpPr>
        <p:spPr>
          <a:xfrm>
            <a:off x="419669" y="280630"/>
            <a:ext cx="6433171" cy="707886"/>
          </a:xfrm>
          <a:prstGeom prst="rect">
            <a:avLst/>
          </a:prstGeom>
        </p:spPr>
        <p:txBody>
          <a:bodyPr wrap="none">
            <a:spAutoFit/>
          </a:bodyPr>
          <a:lstStyle/>
          <a:p>
            <a:r>
              <a:rPr lang="pt-BR" sz="4000" dirty="0">
                <a:solidFill>
                  <a:srgbClr val="EA4E60"/>
                </a:solidFill>
                <a:latin typeface="Calibri" panose="020F0502020204030204" pitchFamily="34" charset="0"/>
                <a:cs typeface="Calibri" panose="020F0502020204030204" pitchFamily="34" charset="0"/>
              </a:rPr>
              <a:t>Blockchain Híbrida - Exemplos</a:t>
            </a:r>
          </a:p>
        </p:txBody>
      </p:sp>
    </p:spTree>
    <p:extLst>
      <p:ext uri="{BB962C8B-B14F-4D97-AF65-F5344CB8AC3E}">
        <p14:creationId xmlns:p14="http://schemas.microsoft.com/office/powerpoint/2010/main" val="4243862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ixaDeTexto 4"/>
          <p:cNvSpPr txBox="1"/>
          <p:nvPr/>
        </p:nvSpPr>
        <p:spPr>
          <a:xfrm>
            <a:off x="419669" y="1052888"/>
            <a:ext cx="7672892" cy="4108817"/>
          </a:xfrm>
          <a:prstGeom prst="rect">
            <a:avLst/>
          </a:prstGeom>
          <a:noFill/>
        </p:spPr>
        <p:txBody>
          <a:bodyPr wrap="square" rtlCol="0">
            <a:spAutoFit/>
          </a:bodyPr>
          <a:lstStyle/>
          <a:p>
            <a:pPr marL="342900" indent="-342900" fontAlgn="base">
              <a:buFont typeface="Wingdings" panose="05000000000000000000" pitchFamily="2" charset="2"/>
              <a:buChar char="Ø"/>
            </a:pPr>
            <a:r>
              <a:rPr lang="pt-BR" sz="2400" dirty="0">
                <a:solidFill>
                  <a:schemeClr val="tx1"/>
                </a:solidFill>
                <a:latin typeface="Calibri" panose="020F0502020204030204" pitchFamily="34" charset="0"/>
                <a:cs typeface="Calibri" panose="020F0502020204030204" pitchFamily="34" charset="0"/>
              </a:rPr>
              <a:t>Diversas empresas colaboram em uma rede descentralizada;</a:t>
            </a:r>
          </a:p>
          <a:p>
            <a:pPr marL="342900" indent="-342900" fontAlgn="base">
              <a:buFont typeface="Wingdings" panose="05000000000000000000" pitchFamily="2" charset="2"/>
              <a:buChar char="Ø"/>
            </a:pPr>
            <a:endParaRPr lang="pt-BR" sz="2400" dirty="0">
              <a:solidFill>
                <a:schemeClr val="tx1"/>
              </a:solidFill>
              <a:latin typeface="Calibri" panose="020F0502020204030204" pitchFamily="34" charset="0"/>
              <a:cs typeface="Calibri" panose="020F0502020204030204" pitchFamily="34" charset="0"/>
            </a:endParaRPr>
          </a:p>
          <a:p>
            <a:pPr marL="342900" indent="-342900" fontAlgn="base">
              <a:buFont typeface="Wingdings" panose="05000000000000000000" pitchFamily="2" charset="2"/>
              <a:buChar char="Ø"/>
            </a:pPr>
            <a:r>
              <a:rPr lang="pt-BR" sz="2400" dirty="0">
                <a:solidFill>
                  <a:schemeClr val="tx1"/>
                </a:solidFill>
                <a:latin typeface="Calibri" panose="020F0502020204030204" pitchFamily="34" charset="0"/>
                <a:cs typeface="Calibri" panose="020F0502020204030204" pitchFamily="34" charset="0"/>
              </a:rPr>
              <a:t>Semelhança com blockchain privada;</a:t>
            </a:r>
          </a:p>
          <a:p>
            <a:pPr marL="342900" indent="-342900" fontAlgn="base">
              <a:buFont typeface="Wingdings" panose="05000000000000000000" pitchFamily="2" charset="2"/>
              <a:buChar char="Ø"/>
            </a:pPr>
            <a:endParaRPr lang="pt-BR" sz="2400" dirty="0">
              <a:solidFill>
                <a:schemeClr val="tx1"/>
              </a:solidFill>
              <a:latin typeface="Calibri" panose="020F0502020204030204" pitchFamily="34" charset="0"/>
              <a:cs typeface="Calibri" panose="020F0502020204030204" pitchFamily="34" charset="0"/>
            </a:endParaRPr>
          </a:p>
          <a:p>
            <a:pPr marL="342900" indent="-342900" fontAlgn="base">
              <a:buFont typeface="Wingdings" panose="05000000000000000000" pitchFamily="2" charset="2"/>
              <a:buChar char="Ø"/>
            </a:pPr>
            <a:r>
              <a:rPr lang="pt-BR" sz="2400" dirty="0">
                <a:solidFill>
                  <a:schemeClr val="tx1"/>
                </a:solidFill>
                <a:latin typeface="Calibri" panose="020F0502020204030204" pitchFamily="34" charset="0"/>
                <a:cs typeface="Calibri" panose="020F0502020204030204" pitchFamily="34" charset="0"/>
              </a:rPr>
              <a:t>Transparência nas transações e poder de controle;  </a:t>
            </a:r>
          </a:p>
          <a:p>
            <a:pPr fontAlgn="base"/>
            <a:endParaRPr lang="pt-BR" sz="2400" dirty="0">
              <a:solidFill>
                <a:schemeClr val="tx1"/>
              </a:solidFill>
              <a:latin typeface="Calibri" panose="020F0502020204030204" pitchFamily="34" charset="0"/>
              <a:cs typeface="Calibri" panose="020F0502020204030204" pitchFamily="34" charset="0"/>
            </a:endParaRPr>
          </a:p>
          <a:p>
            <a:pPr marL="342900" indent="-342900" fontAlgn="base">
              <a:buFont typeface="Wingdings" panose="05000000000000000000" pitchFamily="2" charset="2"/>
              <a:buChar char="Ø"/>
            </a:pPr>
            <a:r>
              <a:rPr lang="pt-BR" sz="2400" dirty="0">
                <a:solidFill>
                  <a:schemeClr val="tx1"/>
                </a:solidFill>
                <a:latin typeface="Calibri" panose="020F0502020204030204" pitchFamily="34" charset="0"/>
                <a:cs typeface="Calibri" panose="020F0502020204030204" pitchFamily="34" charset="0"/>
              </a:rPr>
              <a:t>É ideal para as empresas quando todos os participantes precisam ser autorizados e ter responsabilidade compartilhada.</a:t>
            </a:r>
          </a:p>
          <a:p>
            <a:pPr marL="342900" indent="-342900" fontAlgn="base">
              <a:buFont typeface="Wingdings" panose="05000000000000000000" pitchFamily="2" charset="2"/>
              <a:buChar char="Ø"/>
            </a:pPr>
            <a:endParaRPr lang="pt-BR" sz="2100" dirty="0">
              <a:solidFill>
                <a:schemeClr val="tx1"/>
              </a:solidFill>
              <a:latin typeface="Arial" panose="020B0604020202020204" pitchFamily="34" charset="0"/>
              <a:cs typeface="Arial" panose="020B0604020202020204" pitchFamily="34" charset="0"/>
            </a:endParaRPr>
          </a:p>
        </p:txBody>
      </p:sp>
      <p:sp>
        <p:nvSpPr>
          <p:cNvPr id="3" name="Retângulo 2">
            <a:extLst>
              <a:ext uri="{FF2B5EF4-FFF2-40B4-BE49-F238E27FC236}">
                <a16:creationId xmlns:a16="http://schemas.microsoft.com/office/drawing/2014/main" id="{65704C95-8B48-1869-03E8-09058FC59EDB}"/>
              </a:ext>
            </a:extLst>
          </p:cNvPr>
          <p:cNvSpPr/>
          <p:nvPr/>
        </p:nvSpPr>
        <p:spPr>
          <a:xfrm>
            <a:off x="419669" y="280630"/>
            <a:ext cx="5242141" cy="707886"/>
          </a:xfrm>
          <a:prstGeom prst="rect">
            <a:avLst/>
          </a:prstGeom>
        </p:spPr>
        <p:txBody>
          <a:bodyPr wrap="none">
            <a:spAutoFit/>
          </a:bodyPr>
          <a:lstStyle/>
          <a:p>
            <a:r>
              <a:rPr lang="pt-BR" sz="4000" dirty="0">
                <a:solidFill>
                  <a:srgbClr val="EA4E60"/>
                </a:solidFill>
                <a:latin typeface="Calibri" panose="020F0502020204030204" pitchFamily="34" charset="0"/>
                <a:cs typeface="Calibri" panose="020F0502020204030204" pitchFamily="34" charset="0"/>
              </a:rPr>
              <a:t>Blockchain de Consórcio</a:t>
            </a:r>
          </a:p>
        </p:txBody>
      </p:sp>
    </p:spTree>
    <p:extLst>
      <p:ext uri="{BB962C8B-B14F-4D97-AF65-F5344CB8AC3E}">
        <p14:creationId xmlns:p14="http://schemas.microsoft.com/office/powerpoint/2010/main" val="3918056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6E9589ED-E444-0CC5-4992-B0016EDC1F06}"/>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smtClean="0">
                <a:solidFill>
                  <a:srgbClr val="EA4E60"/>
                </a:solidFill>
              </a:rPr>
              <a:t>17</a:t>
            </a:fld>
            <a:r>
              <a:rPr lang="en-US"/>
              <a:t>]</a:t>
            </a:r>
            <a:endParaRPr/>
          </a:p>
        </p:txBody>
      </p:sp>
      <p:sp>
        <p:nvSpPr>
          <p:cNvPr id="4" name="Google Shape;169;p3">
            <a:extLst>
              <a:ext uri="{FF2B5EF4-FFF2-40B4-BE49-F238E27FC236}">
                <a16:creationId xmlns:a16="http://schemas.microsoft.com/office/drawing/2014/main" id="{BAD5DFE3-7039-F805-729C-751545955615}"/>
              </a:ext>
            </a:extLst>
          </p:cNvPr>
          <p:cNvSpPr txBox="1"/>
          <p:nvPr/>
        </p:nvSpPr>
        <p:spPr>
          <a:xfrm>
            <a:off x="539884" y="379164"/>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pt-BR" sz="4000" b="1" dirty="0">
                <a:solidFill>
                  <a:srgbClr val="EA4E60"/>
                </a:solidFill>
                <a:latin typeface="Century Gothic"/>
                <a:ea typeface="Century Gothic"/>
                <a:cs typeface="Century Gothic"/>
                <a:sym typeface="Century Gothic"/>
              </a:rPr>
              <a:t>Full-nodes</a:t>
            </a:r>
          </a:p>
        </p:txBody>
      </p:sp>
      <p:sp>
        <p:nvSpPr>
          <p:cNvPr id="6" name="CaixaDeTexto 5">
            <a:extLst>
              <a:ext uri="{FF2B5EF4-FFF2-40B4-BE49-F238E27FC236}">
                <a16:creationId xmlns:a16="http://schemas.microsoft.com/office/drawing/2014/main" id="{D0526E9D-2EED-224C-9D69-A9B97E936684}"/>
              </a:ext>
            </a:extLst>
          </p:cNvPr>
          <p:cNvSpPr txBox="1"/>
          <p:nvPr/>
        </p:nvSpPr>
        <p:spPr>
          <a:xfrm>
            <a:off x="539883" y="1525769"/>
            <a:ext cx="8016900" cy="2677656"/>
          </a:xfrm>
          <a:prstGeom prst="rect">
            <a:avLst/>
          </a:prstGeom>
          <a:noFill/>
        </p:spPr>
        <p:txBody>
          <a:bodyPr wrap="square">
            <a:spAutoFit/>
          </a:bodyPr>
          <a:lstStyle/>
          <a:p>
            <a:r>
              <a:rPr lang="pt-BR" sz="2400" dirty="0">
                <a:latin typeface="Calibri" panose="020F0502020204030204" pitchFamily="34" charset="0"/>
                <a:cs typeface="Calibri" panose="020F0502020204030204" pitchFamily="34" charset="0"/>
              </a:rPr>
              <a:t>Responsável por retransmitir as novas transações e blocos.</a:t>
            </a:r>
          </a:p>
          <a:p>
            <a:endParaRPr lang="pt-BR" sz="2400" dirty="0">
              <a:latin typeface="Calibri" panose="020F0502020204030204" pitchFamily="34" charset="0"/>
              <a:cs typeface="Calibri" panose="020F0502020204030204" pitchFamily="34" charset="0"/>
            </a:endParaRPr>
          </a:p>
          <a:p>
            <a:r>
              <a:rPr lang="pt-BR" sz="2400" dirty="0">
                <a:latin typeface="Calibri" panose="020F0502020204030204" pitchFamily="34" charset="0"/>
                <a:cs typeface="Calibri" panose="020F0502020204030204" pitchFamily="34" charset="0"/>
              </a:rPr>
              <a:t>um full node faz download de uma cópia da blockchain do Bitcoin contendo todo histórico da transação. </a:t>
            </a:r>
          </a:p>
          <a:p>
            <a:endParaRPr lang="pt-BR" sz="2400" dirty="0">
              <a:latin typeface="Calibri" panose="020F0502020204030204" pitchFamily="34" charset="0"/>
              <a:cs typeface="Calibri" panose="020F0502020204030204" pitchFamily="34" charset="0"/>
            </a:endParaRPr>
          </a:p>
          <a:p>
            <a:r>
              <a:rPr lang="pt-BR" sz="2400" dirty="0">
                <a:latin typeface="Calibri" panose="020F0502020204030204" pitchFamily="34" charset="0"/>
                <a:cs typeface="Calibri" panose="020F0502020204030204" pitchFamily="34" charset="0"/>
              </a:rPr>
              <a:t>Todas as transações estão nos full-nodes desde a criação do bitcoin.</a:t>
            </a:r>
          </a:p>
        </p:txBody>
      </p:sp>
    </p:spTree>
    <p:extLst>
      <p:ext uri="{BB962C8B-B14F-4D97-AF65-F5344CB8AC3E}">
        <p14:creationId xmlns:p14="http://schemas.microsoft.com/office/powerpoint/2010/main" val="3772790189"/>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9FC5326B-0301-3A32-1C1E-5C672B39F762}"/>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smtClean="0">
                <a:solidFill>
                  <a:srgbClr val="EA4E60"/>
                </a:solidFill>
              </a:rPr>
              <a:t>170</a:t>
            </a:fld>
            <a:r>
              <a:rPr lang="en-US"/>
              <a:t>]</a:t>
            </a:r>
            <a:endParaRPr/>
          </a:p>
        </p:txBody>
      </p:sp>
      <p:pic>
        <p:nvPicPr>
          <p:cNvPr id="4" name="Imagem 3">
            <a:extLst>
              <a:ext uri="{FF2B5EF4-FFF2-40B4-BE49-F238E27FC236}">
                <a16:creationId xmlns:a16="http://schemas.microsoft.com/office/drawing/2014/main" id="{412368C3-215D-15A8-9D1D-99411CD6A023}"/>
              </a:ext>
            </a:extLst>
          </p:cNvPr>
          <p:cNvPicPr>
            <a:picLocks noChangeAspect="1"/>
          </p:cNvPicPr>
          <p:nvPr/>
        </p:nvPicPr>
        <p:blipFill>
          <a:blip r:embed="rId2"/>
          <a:stretch>
            <a:fillRect/>
          </a:stretch>
        </p:blipFill>
        <p:spPr>
          <a:xfrm>
            <a:off x="2785158" y="720675"/>
            <a:ext cx="3573684" cy="3702150"/>
          </a:xfrm>
          <a:prstGeom prst="rect">
            <a:avLst/>
          </a:prstGeom>
        </p:spPr>
      </p:pic>
      <p:sp>
        <p:nvSpPr>
          <p:cNvPr id="6" name="CaixaDeTexto 5">
            <a:extLst>
              <a:ext uri="{FF2B5EF4-FFF2-40B4-BE49-F238E27FC236}">
                <a16:creationId xmlns:a16="http://schemas.microsoft.com/office/drawing/2014/main" id="{AAADC279-AB35-F898-9BDB-A2F457D04FB2}"/>
              </a:ext>
            </a:extLst>
          </p:cNvPr>
          <p:cNvSpPr txBox="1"/>
          <p:nvPr/>
        </p:nvSpPr>
        <p:spPr>
          <a:xfrm>
            <a:off x="2785158" y="4608097"/>
            <a:ext cx="4572000" cy="338554"/>
          </a:xfrm>
          <a:prstGeom prst="rect">
            <a:avLst/>
          </a:prstGeom>
          <a:noFill/>
        </p:spPr>
        <p:txBody>
          <a:bodyPr wrap="square">
            <a:spAutoFit/>
          </a:bodyPr>
          <a:lstStyle/>
          <a:p>
            <a:r>
              <a:rPr lang="pt-BR" sz="800" dirty="0">
                <a:latin typeface="Calibri" panose="020F0502020204030204" pitchFamily="34" charset="0"/>
                <a:cs typeface="Calibri" panose="020F0502020204030204" pitchFamily="34" charset="0"/>
              </a:rPr>
              <a:t>https://exame.com/future-of-money/marcas-de-luxo-formam-consorcio-e-avancam-em-iniciativas-com-tecnologia-blockchain-e-nfts/</a:t>
            </a:r>
          </a:p>
        </p:txBody>
      </p:sp>
    </p:spTree>
    <p:extLst>
      <p:ext uri="{BB962C8B-B14F-4D97-AF65-F5344CB8AC3E}">
        <p14:creationId xmlns:p14="http://schemas.microsoft.com/office/powerpoint/2010/main" val="1002656992"/>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3313" y="174452"/>
            <a:ext cx="8572500" cy="4286250"/>
          </a:xfrm>
          <a:prstGeom prst="rect">
            <a:avLst/>
          </a:prstGeom>
        </p:spPr>
      </p:pic>
    </p:spTree>
    <p:extLst>
      <p:ext uri="{BB962C8B-B14F-4D97-AF65-F5344CB8AC3E}">
        <p14:creationId xmlns:p14="http://schemas.microsoft.com/office/powerpoint/2010/main" val="4260574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m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9986" y="168459"/>
            <a:ext cx="5867696" cy="3064242"/>
          </a:xfrm>
          <a:prstGeom prst="rect">
            <a:avLst/>
          </a:prstGeom>
        </p:spPr>
      </p:pic>
      <p:pic>
        <p:nvPicPr>
          <p:cNvPr id="3" name="Imagem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36785" y="708105"/>
            <a:ext cx="1828800" cy="900113"/>
          </a:xfrm>
          <a:prstGeom prst="rect">
            <a:avLst/>
          </a:prstGeom>
        </p:spPr>
      </p:pic>
      <p:pic>
        <p:nvPicPr>
          <p:cNvPr id="4" name="Imagem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36785" y="1913513"/>
            <a:ext cx="1508891" cy="1508891"/>
          </a:xfrm>
          <a:prstGeom prst="rect">
            <a:avLst/>
          </a:prstGeom>
        </p:spPr>
      </p:pic>
      <p:pic>
        <p:nvPicPr>
          <p:cNvPr id="6" name="Imagem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03290" y="3535282"/>
            <a:ext cx="2438096" cy="1200000"/>
          </a:xfrm>
          <a:prstGeom prst="rect">
            <a:avLst/>
          </a:prstGeom>
        </p:spPr>
      </p:pic>
      <p:pic>
        <p:nvPicPr>
          <p:cNvPr id="7" name="Imagem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93708" y="3816874"/>
            <a:ext cx="4015616" cy="1418015"/>
          </a:xfrm>
          <a:prstGeom prst="rect">
            <a:avLst/>
          </a:prstGeom>
        </p:spPr>
      </p:pic>
      <p:pic>
        <p:nvPicPr>
          <p:cNvPr id="9" name="Imagem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940427" y="3535282"/>
            <a:ext cx="3812306" cy="1157988"/>
          </a:xfrm>
          <a:prstGeom prst="rect">
            <a:avLst/>
          </a:prstGeom>
        </p:spPr>
      </p:pic>
    </p:spTree>
    <p:extLst>
      <p:ext uri="{BB962C8B-B14F-4D97-AF65-F5344CB8AC3E}">
        <p14:creationId xmlns:p14="http://schemas.microsoft.com/office/powerpoint/2010/main" val="2117261540"/>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193"/>
        <p:cNvGrpSpPr/>
        <p:nvPr/>
      </p:nvGrpSpPr>
      <p:grpSpPr>
        <a:xfrm>
          <a:off x="0" y="0"/>
          <a:ext cx="0" cy="0"/>
          <a:chOff x="0" y="0"/>
          <a:chExt cx="0" cy="0"/>
        </a:xfrm>
      </p:grpSpPr>
      <p:sp>
        <p:nvSpPr>
          <p:cNvPr id="196" name="Google Shape;196;p5"/>
          <p:cNvSpPr txBox="1"/>
          <p:nvPr/>
        </p:nvSpPr>
        <p:spPr>
          <a:xfrm>
            <a:off x="565525" y="1785563"/>
            <a:ext cx="7410300" cy="1613700"/>
          </a:xfrm>
          <a:prstGeom prst="rect">
            <a:avLst/>
          </a:prstGeom>
          <a:solidFill>
            <a:schemeClr val="tx1"/>
          </a:solid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dirty="0" err="1">
                <a:solidFill>
                  <a:srgbClr val="EA4E60"/>
                </a:solidFill>
                <a:latin typeface="Calibri" panose="020F0502020204030204" pitchFamily="34" charset="0"/>
                <a:ea typeface="Century Gothic"/>
                <a:cs typeface="Calibri" panose="020F0502020204030204" pitchFamily="34" charset="0"/>
                <a:sym typeface="Century Gothic"/>
              </a:rPr>
              <a:t>Obrigado</a:t>
            </a:r>
            <a:endParaRPr lang="en-US" sz="4000" b="1" dirty="0">
              <a:solidFill>
                <a:srgbClr val="EA4E60"/>
              </a:solidFill>
              <a:latin typeface="Calibri" panose="020F0502020204030204" pitchFamily="34" charset="0"/>
              <a:ea typeface="Century Gothic"/>
              <a:cs typeface="Calibri" panose="020F0502020204030204" pitchFamily="34" charset="0"/>
              <a:sym typeface="Century Gothic"/>
            </a:endParaRPr>
          </a:p>
        </p:txBody>
      </p:sp>
      <p:pic>
        <p:nvPicPr>
          <p:cNvPr id="197" name="Google Shape;197;p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198" name="Google Shape;198;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a:solidFill>
                  <a:srgbClr val="EA4E60"/>
                </a:solidFill>
              </a:rPr>
              <a:t>173</a:t>
            </a:fld>
            <a:r>
              <a:rPr lang="en-US">
                <a:solidFill>
                  <a:srgbClr val="EA4E60"/>
                </a:solidFill>
              </a:rPr>
              <a:t>]</a:t>
            </a:r>
            <a:endParaRPr>
              <a:solidFill>
                <a:srgbClr val="EA4E60"/>
              </a:solidFill>
            </a:endParaRPr>
          </a:p>
        </p:txBody>
      </p:sp>
    </p:spTree>
    <p:extLst>
      <p:ext uri="{BB962C8B-B14F-4D97-AF65-F5344CB8AC3E}">
        <p14:creationId xmlns:p14="http://schemas.microsoft.com/office/powerpoint/2010/main" val="2094482941"/>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73DBD6D4-25CA-533B-F14F-EE50FEE491B9}"/>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smtClean="0">
                <a:solidFill>
                  <a:srgbClr val="EA4E60"/>
                </a:solidFill>
              </a:rPr>
              <a:t>174</a:t>
            </a:fld>
            <a:r>
              <a:rPr lang="en-US"/>
              <a:t>]</a:t>
            </a:r>
            <a:endParaRPr/>
          </a:p>
        </p:txBody>
      </p:sp>
    </p:spTree>
    <p:extLst>
      <p:ext uri="{BB962C8B-B14F-4D97-AF65-F5344CB8AC3E}">
        <p14:creationId xmlns:p14="http://schemas.microsoft.com/office/powerpoint/2010/main" val="27364476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AB6B9531-3B93-7CB7-E166-F35494764CD7}"/>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smtClean="0">
                <a:solidFill>
                  <a:srgbClr val="EA4E60"/>
                </a:solidFill>
              </a:rPr>
              <a:t>18</a:t>
            </a:fld>
            <a:r>
              <a:rPr lang="en-US"/>
              <a:t>]</a:t>
            </a:r>
            <a:endParaRPr/>
          </a:p>
        </p:txBody>
      </p:sp>
      <p:sp>
        <p:nvSpPr>
          <p:cNvPr id="4" name="Google Shape;169;p3">
            <a:extLst>
              <a:ext uri="{FF2B5EF4-FFF2-40B4-BE49-F238E27FC236}">
                <a16:creationId xmlns:a16="http://schemas.microsoft.com/office/drawing/2014/main" id="{951DCBA3-B622-EE27-B904-FF901E44659B}"/>
              </a:ext>
            </a:extLst>
          </p:cNvPr>
          <p:cNvSpPr txBox="1"/>
          <p:nvPr/>
        </p:nvSpPr>
        <p:spPr>
          <a:xfrm>
            <a:off x="539884" y="379164"/>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pt-BR" sz="4000" b="1" dirty="0">
                <a:solidFill>
                  <a:srgbClr val="EA4E60"/>
                </a:solidFill>
                <a:latin typeface="Century Gothic"/>
                <a:ea typeface="Century Gothic"/>
                <a:cs typeface="Century Gothic"/>
                <a:sym typeface="Century Gothic"/>
              </a:rPr>
              <a:t>Mining-node</a:t>
            </a:r>
          </a:p>
        </p:txBody>
      </p:sp>
      <p:sp>
        <p:nvSpPr>
          <p:cNvPr id="6" name="CaixaDeTexto 5">
            <a:extLst>
              <a:ext uri="{FF2B5EF4-FFF2-40B4-BE49-F238E27FC236}">
                <a16:creationId xmlns:a16="http://schemas.microsoft.com/office/drawing/2014/main" id="{A75216CF-A45B-CEDD-7F39-1468E645874F}"/>
              </a:ext>
            </a:extLst>
          </p:cNvPr>
          <p:cNvSpPr txBox="1"/>
          <p:nvPr/>
        </p:nvSpPr>
        <p:spPr>
          <a:xfrm>
            <a:off x="539883" y="1386319"/>
            <a:ext cx="7906463" cy="3416320"/>
          </a:xfrm>
          <a:prstGeom prst="rect">
            <a:avLst/>
          </a:prstGeom>
          <a:noFill/>
        </p:spPr>
        <p:txBody>
          <a:bodyPr wrap="square">
            <a:spAutoFit/>
          </a:bodyPr>
          <a:lstStyle/>
          <a:p>
            <a:r>
              <a:rPr lang="pt-BR" sz="2400" dirty="0">
                <a:latin typeface="Calibri" panose="020F0502020204030204" pitchFamily="34" charset="0"/>
                <a:cs typeface="Calibri" panose="020F0502020204030204" pitchFamily="34" charset="0"/>
              </a:rPr>
              <a:t>Responsável por agrupar as transações para criar um bloco candidato à mineração.</a:t>
            </a:r>
          </a:p>
          <a:p>
            <a:endParaRPr lang="pt-BR" sz="2400" dirty="0">
              <a:latin typeface="Calibri" panose="020F0502020204030204" pitchFamily="34" charset="0"/>
              <a:cs typeface="Calibri" panose="020F0502020204030204" pitchFamily="34" charset="0"/>
            </a:endParaRPr>
          </a:p>
          <a:p>
            <a:r>
              <a:rPr lang="pt-BR" sz="2400" dirty="0">
                <a:latin typeface="Calibri" panose="020F0502020204030204" pitchFamily="34" charset="0"/>
                <a:cs typeface="Calibri" panose="020F0502020204030204" pitchFamily="34" charset="0"/>
              </a:rPr>
              <a:t>Isso acontece após aprovação do Full-Node. </a:t>
            </a:r>
          </a:p>
          <a:p>
            <a:endParaRPr lang="pt-BR" sz="2400" dirty="0">
              <a:latin typeface="Calibri" panose="020F0502020204030204" pitchFamily="34" charset="0"/>
              <a:cs typeface="Calibri" panose="020F0502020204030204" pitchFamily="34" charset="0"/>
            </a:endParaRPr>
          </a:p>
          <a:p>
            <a:r>
              <a:rPr lang="pt-BR" sz="2400" dirty="0">
                <a:latin typeface="Calibri" panose="020F0502020204030204" pitchFamily="34" charset="0"/>
                <a:cs typeface="Calibri" panose="020F0502020204030204" pitchFamily="34" charset="0"/>
              </a:rPr>
              <a:t>Se conseguir resolver o problema matemático, ele consegue uma recompensa em bitcoin.</a:t>
            </a:r>
          </a:p>
          <a:p>
            <a:endParaRPr lang="pt-BR" sz="2400" dirty="0">
              <a:latin typeface="Calibri" panose="020F0502020204030204" pitchFamily="34" charset="0"/>
              <a:cs typeface="Calibri" panose="020F0502020204030204" pitchFamily="34" charset="0"/>
            </a:endParaRPr>
          </a:p>
          <a:p>
            <a:r>
              <a:rPr lang="pt-BR" sz="2400" dirty="0">
                <a:latin typeface="Calibri" panose="020F0502020204030204" pitchFamily="34" charset="0"/>
                <a:cs typeface="Calibri" panose="020F0502020204030204" pitchFamily="34" charset="0"/>
              </a:rPr>
              <a:t>Volta pro Full-Node e adiciona o bloco na blockchain.</a:t>
            </a:r>
          </a:p>
        </p:txBody>
      </p:sp>
    </p:spTree>
    <p:extLst>
      <p:ext uri="{BB962C8B-B14F-4D97-AF65-F5344CB8AC3E}">
        <p14:creationId xmlns:p14="http://schemas.microsoft.com/office/powerpoint/2010/main" val="12828639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7D11D915-79E8-9461-F4C5-8AAC52020D92}"/>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smtClean="0">
                <a:solidFill>
                  <a:srgbClr val="EA4E60"/>
                </a:solidFill>
              </a:rPr>
              <a:t>19</a:t>
            </a:fld>
            <a:r>
              <a:rPr lang="en-US"/>
              <a:t>]</a:t>
            </a:r>
            <a:endParaRPr/>
          </a:p>
        </p:txBody>
      </p:sp>
      <p:sp>
        <p:nvSpPr>
          <p:cNvPr id="5" name="Google Shape;169;p3">
            <a:extLst>
              <a:ext uri="{FF2B5EF4-FFF2-40B4-BE49-F238E27FC236}">
                <a16:creationId xmlns:a16="http://schemas.microsoft.com/office/drawing/2014/main" id="{C4262871-A579-9448-7ADE-45A5D89A2A6C}"/>
              </a:ext>
            </a:extLst>
          </p:cNvPr>
          <p:cNvSpPr txBox="1"/>
          <p:nvPr/>
        </p:nvSpPr>
        <p:spPr>
          <a:xfrm>
            <a:off x="539884" y="379164"/>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pt-BR" sz="4000" b="1" dirty="0">
                <a:solidFill>
                  <a:srgbClr val="EA4E60"/>
                </a:solidFill>
                <a:latin typeface="Century Gothic"/>
                <a:ea typeface="Century Gothic"/>
                <a:cs typeface="Century Gothic"/>
                <a:sym typeface="Century Gothic"/>
              </a:rPr>
              <a:t>Light-Node</a:t>
            </a:r>
          </a:p>
        </p:txBody>
      </p:sp>
      <p:sp>
        <p:nvSpPr>
          <p:cNvPr id="7" name="CaixaDeTexto 6">
            <a:extLst>
              <a:ext uri="{FF2B5EF4-FFF2-40B4-BE49-F238E27FC236}">
                <a16:creationId xmlns:a16="http://schemas.microsoft.com/office/drawing/2014/main" id="{D9A2A250-8BA9-F597-3DFB-4228CB28B721}"/>
              </a:ext>
            </a:extLst>
          </p:cNvPr>
          <p:cNvSpPr txBox="1"/>
          <p:nvPr/>
        </p:nvSpPr>
        <p:spPr>
          <a:xfrm>
            <a:off x="539884" y="1590896"/>
            <a:ext cx="6937876" cy="830997"/>
          </a:xfrm>
          <a:prstGeom prst="rect">
            <a:avLst/>
          </a:prstGeom>
          <a:noFill/>
        </p:spPr>
        <p:txBody>
          <a:bodyPr wrap="square">
            <a:spAutoFit/>
          </a:bodyPr>
          <a:lstStyle/>
          <a:p>
            <a:r>
              <a:rPr lang="pt-BR" sz="2400" dirty="0">
                <a:latin typeface="Calibri" panose="020F0502020204030204" pitchFamily="34" charset="0"/>
                <a:cs typeface="Calibri" panose="020F0502020204030204" pitchFamily="34" charset="0"/>
              </a:rPr>
              <a:t>Responsável por armazenar o histórico do que já foi aprovado pelo full-node, é um auxiliar.</a:t>
            </a:r>
          </a:p>
        </p:txBody>
      </p:sp>
    </p:spTree>
    <p:extLst>
      <p:ext uri="{BB962C8B-B14F-4D97-AF65-F5344CB8AC3E}">
        <p14:creationId xmlns:p14="http://schemas.microsoft.com/office/powerpoint/2010/main" val="16650890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3"/>
          <p:cNvSpPr txBox="1"/>
          <p:nvPr/>
        </p:nvSpPr>
        <p:spPr>
          <a:xfrm>
            <a:off x="565525" y="1857725"/>
            <a:ext cx="8016900" cy="2047200"/>
          </a:xfrm>
          <a:prstGeom prst="rect">
            <a:avLst/>
          </a:prstGeom>
          <a:noFill/>
          <a:ln>
            <a:noFill/>
          </a:ln>
        </p:spPr>
        <p:txBody>
          <a:bodyPr spcFirstLastPara="1" wrap="square" lIns="91425" tIns="91425" rIns="91425" bIns="91425" anchor="ctr" anchorCtr="0">
            <a:noAutofit/>
          </a:bodyPr>
          <a:lstStyle/>
          <a:p>
            <a:pPr marL="76200" marR="0" lvl="1" indent="0" algn="just" rtl="0">
              <a:lnSpc>
                <a:spcPct val="100000"/>
              </a:lnSpc>
              <a:spcBef>
                <a:spcPts val="0"/>
              </a:spcBef>
              <a:spcAft>
                <a:spcPts val="0"/>
              </a:spcAft>
              <a:buClr>
                <a:srgbClr val="000000"/>
              </a:buClr>
              <a:buSzPts val="1600"/>
              <a:buFont typeface="Arial"/>
              <a:buNone/>
            </a:pPr>
            <a:r>
              <a:rPr lang="en-US" sz="2400" dirty="0" err="1">
                <a:solidFill>
                  <a:srgbClr val="040A24"/>
                </a:solidFill>
                <a:latin typeface="Calibri"/>
                <a:ea typeface="Calibri"/>
                <a:cs typeface="Calibri"/>
                <a:sym typeface="Calibri"/>
              </a:rPr>
              <a:t>Entender</a:t>
            </a:r>
            <a:r>
              <a:rPr lang="en-US" sz="2400" dirty="0">
                <a:solidFill>
                  <a:srgbClr val="040A24"/>
                </a:solidFill>
                <a:latin typeface="Calibri"/>
                <a:ea typeface="Calibri"/>
                <a:cs typeface="Calibri"/>
                <a:sym typeface="Calibri"/>
              </a:rPr>
              <a:t> </a:t>
            </a:r>
            <a:r>
              <a:rPr lang="pt-BR" sz="2400" dirty="0">
                <a:solidFill>
                  <a:srgbClr val="040A24"/>
                </a:solidFill>
                <a:latin typeface="Calibri"/>
                <a:ea typeface="Calibri"/>
                <a:cs typeface="Calibri"/>
                <a:sym typeface="Calibri"/>
              </a:rPr>
              <a:t>como funciona a blockchain do </a:t>
            </a:r>
            <a:r>
              <a:rPr lang="pt-BR" sz="2400" dirty="0" err="1">
                <a:solidFill>
                  <a:srgbClr val="040A24"/>
                </a:solidFill>
                <a:latin typeface="Calibri"/>
                <a:ea typeface="Calibri"/>
                <a:cs typeface="Calibri"/>
                <a:sym typeface="Calibri"/>
              </a:rPr>
              <a:t>Bitcoin</a:t>
            </a:r>
            <a:r>
              <a:rPr lang="pt-BR" sz="2400" dirty="0">
                <a:solidFill>
                  <a:srgbClr val="040A24"/>
                </a:solidFill>
                <a:latin typeface="Calibri"/>
                <a:ea typeface="Calibri"/>
                <a:cs typeface="Calibri"/>
                <a:sym typeface="Calibri"/>
              </a:rPr>
              <a:t>.</a:t>
            </a:r>
          </a:p>
        </p:txBody>
      </p:sp>
      <p:sp>
        <p:nvSpPr>
          <p:cNvPr id="169" name="Google Shape;169;p3"/>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i="0" u="none" strike="noStrike" cap="none" dirty="0" err="1">
                <a:solidFill>
                  <a:srgbClr val="EA4E60"/>
                </a:solidFill>
                <a:latin typeface="Century Gothic"/>
                <a:ea typeface="Century Gothic"/>
                <a:cs typeface="Century Gothic"/>
                <a:sym typeface="Century Gothic"/>
              </a:rPr>
              <a:t>Objetivo</a:t>
            </a:r>
            <a:r>
              <a:rPr lang="en-US" sz="4000" b="1" i="0" u="none" strike="noStrike" cap="none" dirty="0">
                <a:solidFill>
                  <a:srgbClr val="EA4E60"/>
                </a:solidFill>
                <a:latin typeface="Century Gothic"/>
                <a:ea typeface="Century Gothic"/>
                <a:cs typeface="Century Gothic"/>
                <a:sym typeface="Century Gothic"/>
              </a:rPr>
              <a:t> </a:t>
            </a:r>
            <a:r>
              <a:rPr lang="en-US" sz="4000" b="1" i="0" u="none" strike="noStrike" cap="none" dirty="0" err="1">
                <a:solidFill>
                  <a:srgbClr val="EA4E60"/>
                </a:solidFill>
                <a:latin typeface="Century Gothic"/>
                <a:ea typeface="Century Gothic"/>
                <a:cs typeface="Century Gothic"/>
                <a:sym typeface="Century Gothic"/>
              </a:rPr>
              <a:t>Geral</a:t>
            </a:r>
            <a:endParaRPr sz="4000" b="0" i="0" u="none" strike="noStrike" cap="none" dirty="0">
              <a:solidFill>
                <a:srgbClr val="EA4E60"/>
              </a:solidFill>
              <a:latin typeface="Century Gothic"/>
              <a:ea typeface="Century Gothic"/>
              <a:cs typeface="Century Gothic"/>
              <a:sym typeface="Century Gothic"/>
            </a:endParaRPr>
          </a:p>
        </p:txBody>
      </p:sp>
      <p:sp>
        <p:nvSpPr>
          <p:cNvPr id="170" name="Google Shape;170;p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a:t>
            </a:fld>
            <a:r>
              <a:rPr lang="en-US"/>
              <a:t>]</a:t>
            </a:r>
            <a:endParaRPr/>
          </a:p>
        </p:txBody>
      </p:sp>
    </p:spTree>
    <p:extLst>
      <p:ext uri="{BB962C8B-B14F-4D97-AF65-F5344CB8AC3E}">
        <p14:creationId xmlns:p14="http://schemas.microsoft.com/office/powerpoint/2010/main" val="23957966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4EA49868-9FCE-1FFC-58EF-819F17164DEF}"/>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smtClean="0">
                <a:solidFill>
                  <a:srgbClr val="EA4E60"/>
                </a:solidFill>
              </a:rPr>
              <a:t>20</a:t>
            </a:fld>
            <a:r>
              <a:rPr lang="en-US"/>
              <a:t>]</a:t>
            </a:r>
            <a:endParaRPr/>
          </a:p>
        </p:txBody>
      </p:sp>
      <p:sp>
        <p:nvSpPr>
          <p:cNvPr id="5" name="Google Shape;169;p3">
            <a:extLst>
              <a:ext uri="{FF2B5EF4-FFF2-40B4-BE49-F238E27FC236}">
                <a16:creationId xmlns:a16="http://schemas.microsoft.com/office/drawing/2014/main" id="{4B06D2DD-2200-4FEF-DE20-CA779437C0C7}"/>
              </a:ext>
            </a:extLst>
          </p:cNvPr>
          <p:cNvSpPr txBox="1"/>
          <p:nvPr/>
        </p:nvSpPr>
        <p:spPr>
          <a:xfrm>
            <a:off x="539884" y="379164"/>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pt-BR" sz="4000" b="1" dirty="0" err="1">
                <a:solidFill>
                  <a:srgbClr val="EA4E60"/>
                </a:solidFill>
                <a:latin typeface="Century Gothic"/>
                <a:ea typeface="Century Gothic"/>
                <a:cs typeface="Century Gothic"/>
                <a:sym typeface="Century Gothic"/>
              </a:rPr>
              <a:t>Super-Node</a:t>
            </a:r>
            <a:endParaRPr lang="pt-BR" sz="4000" b="1" dirty="0">
              <a:solidFill>
                <a:srgbClr val="EA4E60"/>
              </a:solidFill>
              <a:latin typeface="Century Gothic"/>
              <a:ea typeface="Century Gothic"/>
              <a:cs typeface="Century Gothic"/>
              <a:sym typeface="Century Gothic"/>
            </a:endParaRPr>
          </a:p>
        </p:txBody>
      </p:sp>
      <p:sp>
        <p:nvSpPr>
          <p:cNvPr id="7" name="CaixaDeTexto 6">
            <a:extLst>
              <a:ext uri="{FF2B5EF4-FFF2-40B4-BE49-F238E27FC236}">
                <a16:creationId xmlns:a16="http://schemas.microsoft.com/office/drawing/2014/main" id="{579533FD-25A7-D5E2-519B-23B49F7225B1}"/>
              </a:ext>
            </a:extLst>
          </p:cNvPr>
          <p:cNvSpPr txBox="1"/>
          <p:nvPr/>
        </p:nvSpPr>
        <p:spPr>
          <a:xfrm>
            <a:off x="539884" y="1380924"/>
            <a:ext cx="6742854" cy="1200329"/>
          </a:xfrm>
          <a:prstGeom prst="rect">
            <a:avLst/>
          </a:prstGeom>
          <a:noFill/>
        </p:spPr>
        <p:txBody>
          <a:bodyPr wrap="square">
            <a:spAutoFit/>
          </a:bodyPr>
          <a:lstStyle/>
          <a:p>
            <a:r>
              <a:rPr lang="pt-BR" sz="2400" dirty="0">
                <a:latin typeface="Calibri" panose="020F0502020204030204" pitchFamily="34" charset="0"/>
                <a:cs typeface="Calibri" panose="020F0502020204030204" pitchFamily="34" charset="0"/>
              </a:rPr>
              <a:t>Tem a mesma função do Full-node, no entanto, com maior capacidade de verificar e aprovar as transações.</a:t>
            </a:r>
          </a:p>
        </p:txBody>
      </p:sp>
    </p:spTree>
    <p:extLst>
      <p:ext uri="{BB962C8B-B14F-4D97-AF65-F5344CB8AC3E}">
        <p14:creationId xmlns:p14="http://schemas.microsoft.com/office/powerpoint/2010/main" val="26832927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43695947-04E9-3514-CECE-66993E054290}"/>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smtClean="0">
                <a:solidFill>
                  <a:srgbClr val="EA4E60"/>
                </a:solidFill>
              </a:rPr>
              <a:t>21</a:t>
            </a:fld>
            <a:r>
              <a:rPr lang="en-US"/>
              <a:t>]</a:t>
            </a:r>
            <a:endParaRPr/>
          </a:p>
        </p:txBody>
      </p:sp>
      <p:pic>
        <p:nvPicPr>
          <p:cNvPr id="5" name="Imagem 4">
            <a:extLst>
              <a:ext uri="{FF2B5EF4-FFF2-40B4-BE49-F238E27FC236}">
                <a16:creationId xmlns:a16="http://schemas.microsoft.com/office/drawing/2014/main" id="{8AD1F951-79B0-D2ED-F28F-E622D8D7E6DB}"/>
              </a:ext>
            </a:extLst>
          </p:cNvPr>
          <p:cNvPicPr>
            <a:picLocks noChangeAspect="1"/>
          </p:cNvPicPr>
          <p:nvPr/>
        </p:nvPicPr>
        <p:blipFill>
          <a:blip r:embed="rId2"/>
          <a:stretch>
            <a:fillRect/>
          </a:stretch>
        </p:blipFill>
        <p:spPr>
          <a:xfrm>
            <a:off x="507873" y="582556"/>
            <a:ext cx="7884160" cy="4073215"/>
          </a:xfrm>
          <a:prstGeom prst="rect">
            <a:avLst/>
          </a:prstGeom>
        </p:spPr>
      </p:pic>
      <p:sp>
        <p:nvSpPr>
          <p:cNvPr id="7" name="CaixaDeTexto 6">
            <a:extLst>
              <a:ext uri="{FF2B5EF4-FFF2-40B4-BE49-F238E27FC236}">
                <a16:creationId xmlns:a16="http://schemas.microsoft.com/office/drawing/2014/main" id="{EAE216D8-368A-61B9-BF8E-D3510770BA5E}"/>
              </a:ext>
            </a:extLst>
          </p:cNvPr>
          <p:cNvSpPr txBox="1"/>
          <p:nvPr/>
        </p:nvSpPr>
        <p:spPr>
          <a:xfrm>
            <a:off x="680720" y="4749851"/>
            <a:ext cx="4572000" cy="307777"/>
          </a:xfrm>
          <a:prstGeom prst="rect">
            <a:avLst/>
          </a:prstGeom>
          <a:noFill/>
        </p:spPr>
        <p:txBody>
          <a:bodyPr wrap="square">
            <a:spAutoFit/>
          </a:bodyPr>
          <a:lstStyle/>
          <a:p>
            <a:r>
              <a:rPr lang="pt-BR" dirty="0"/>
              <a:t>https://bitnodes.io/</a:t>
            </a:r>
          </a:p>
        </p:txBody>
      </p:sp>
    </p:spTree>
    <p:extLst>
      <p:ext uri="{BB962C8B-B14F-4D97-AF65-F5344CB8AC3E}">
        <p14:creationId xmlns:p14="http://schemas.microsoft.com/office/powerpoint/2010/main" val="9957312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smtClean="0">
                <a:solidFill>
                  <a:srgbClr val="EA4E60"/>
                </a:solidFill>
              </a:rPr>
              <a:t>22</a:t>
            </a:fld>
            <a:r>
              <a:rPr lang="en-US"/>
              <a:t>]</a:t>
            </a:r>
            <a:endParaRPr/>
          </a:p>
        </p:txBody>
      </p:sp>
      <p:sp>
        <p:nvSpPr>
          <p:cNvPr id="4" name="Google Shape;169;p3">
            <a:extLst>
              <a:ext uri="{FF2B5EF4-FFF2-40B4-BE49-F238E27FC236}">
                <a16:creationId xmlns:a16="http://schemas.microsoft.com/office/drawing/2014/main" id="{212BF16F-8A92-1FB6-718A-5050A148E45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dirty="0">
                <a:solidFill>
                  <a:srgbClr val="EA4E60"/>
                </a:solidFill>
                <a:latin typeface="Century Gothic"/>
                <a:ea typeface="Century Gothic"/>
                <a:cs typeface="Century Gothic"/>
                <a:sym typeface="Century Gothic"/>
              </a:rPr>
              <a:t>Blockchain </a:t>
            </a:r>
            <a:r>
              <a:rPr lang="en-US" sz="4000" b="1" dirty="0" err="1">
                <a:solidFill>
                  <a:srgbClr val="EA4E60"/>
                </a:solidFill>
                <a:latin typeface="Century Gothic"/>
                <a:ea typeface="Century Gothic"/>
                <a:cs typeface="Century Gothic"/>
                <a:sym typeface="Century Gothic"/>
              </a:rPr>
              <a:t>não</a:t>
            </a:r>
            <a:r>
              <a:rPr lang="en-US" sz="4000" b="1" dirty="0">
                <a:solidFill>
                  <a:srgbClr val="EA4E60"/>
                </a:solidFill>
                <a:latin typeface="Century Gothic"/>
                <a:ea typeface="Century Gothic"/>
                <a:cs typeface="Century Gothic"/>
                <a:sym typeface="Century Gothic"/>
              </a:rPr>
              <a:t> é </a:t>
            </a:r>
            <a:r>
              <a:rPr lang="en-US" sz="4000" b="1" dirty="0" err="1">
                <a:solidFill>
                  <a:srgbClr val="EA4E60"/>
                </a:solidFill>
                <a:latin typeface="Century Gothic"/>
                <a:ea typeface="Century Gothic"/>
                <a:cs typeface="Century Gothic"/>
                <a:sym typeface="Century Gothic"/>
              </a:rPr>
              <a:t>só</a:t>
            </a:r>
            <a:r>
              <a:rPr lang="en-US" sz="4000" b="1" dirty="0">
                <a:solidFill>
                  <a:srgbClr val="EA4E60"/>
                </a:solidFill>
                <a:latin typeface="Century Gothic"/>
                <a:ea typeface="Century Gothic"/>
                <a:cs typeface="Century Gothic"/>
                <a:sym typeface="Century Gothic"/>
              </a:rPr>
              <a:t> Bitcoin!</a:t>
            </a:r>
            <a:endParaRPr sz="4000" b="0" i="0" u="none" strike="noStrike" cap="none" dirty="0">
              <a:solidFill>
                <a:srgbClr val="EA4E60"/>
              </a:solidFill>
              <a:latin typeface="Century Gothic"/>
              <a:ea typeface="Century Gothic"/>
              <a:cs typeface="Century Gothic"/>
              <a:sym typeface="Century Gothic"/>
            </a:endParaRPr>
          </a:p>
        </p:txBody>
      </p:sp>
      <p:sp>
        <p:nvSpPr>
          <p:cNvPr id="5" name="Retângulo 4"/>
          <p:cNvSpPr/>
          <p:nvPr/>
        </p:nvSpPr>
        <p:spPr>
          <a:xfrm>
            <a:off x="616857" y="1879253"/>
            <a:ext cx="7692572" cy="3046988"/>
          </a:xfrm>
          <a:prstGeom prst="rect">
            <a:avLst/>
          </a:prstGeom>
        </p:spPr>
        <p:txBody>
          <a:bodyPr wrap="square">
            <a:spAutoFit/>
          </a:bodyPr>
          <a:lstStyle/>
          <a:p>
            <a:r>
              <a:rPr lang="pt-BR" sz="2400" dirty="0" err="1">
                <a:latin typeface="Calibri" panose="020F0502020204030204" pitchFamily="34" charset="0"/>
                <a:cs typeface="Calibri" panose="020F0502020204030204" pitchFamily="34" charset="0"/>
              </a:rPr>
              <a:t>Bitcoin</a:t>
            </a:r>
            <a:r>
              <a:rPr lang="pt-BR" sz="2400" dirty="0">
                <a:latin typeface="Calibri" panose="020F0502020204030204" pitchFamily="34" charset="0"/>
                <a:cs typeface="Calibri" panose="020F0502020204030204" pitchFamily="34" charset="0"/>
              </a:rPr>
              <a:t> é uma aplicação da tecnologia blockchain. </a:t>
            </a:r>
          </a:p>
          <a:p>
            <a:endParaRPr lang="pt-BR" sz="2400" dirty="0">
              <a:latin typeface="Calibri" panose="020F0502020204030204" pitchFamily="34" charset="0"/>
              <a:cs typeface="Calibri" panose="020F0502020204030204" pitchFamily="34" charset="0"/>
            </a:endParaRPr>
          </a:p>
          <a:p>
            <a:r>
              <a:rPr lang="pt-BR" sz="2400" dirty="0">
                <a:latin typeface="Calibri" panose="020F0502020204030204" pitchFamily="34" charset="0"/>
                <a:cs typeface="Calibri" panose="020F0502020204030204" pitchFamily="34" charset="0"/>
              </a:rPr>
              <a:t>Existem muitos outros aplicativos e casos de uso que podem ser resolvidos usando blockchain além dos sistemas de pagamento. </a:t>
            </a:r>
          </a:p>
          <a:p>
            <a:endParaRPr lang="pt-BR" sz="2400" dirty="0">
              <a:latin typeface="Calibri" panose="020F0502020204030204" pitchFamily="34" charset="0"/>
              <a:cs typeface="Calibri" panose="020F0502020204030204" pitchFamily="34" charset="0"/>
            </a:endParaRPr>
          </a:p>
          <a:p>
            <a:r>
              <a:rPr lang="pt-BR" sz="2400" dirty="0" err="1">
                <a:latin typeface="Calibri" panose="020F0502020204030204" pitchFamily="34" charset="0"/>
                <a:cs typeface="Calibri" panose="020F0502020204030204" pitchFamily="34" charset="0"/>
              </a:rPr>
              <a:t>Ex:Rastreabilidade</a:t>
            </a:r>
            <a:r>
              <a:rPr lang="pt-BR" sz="2400" dirty="0">
                <a:latin typeface="Calibri" panose="020F0502020204030204" pitchFamily="34" charset="0"/>
                <a:cs typeface="Calibri" panose="020F0502020204030204" pitchFamily="34" charset="0"/>
              </a:rPr>
              <a:t> – Certificação – Seguros – </a:t>
            </a:r>
            <a:r>
              <a:rPr lang="pt-BR" sz="2400" dirty="0" err="1">
                <a:latin typeface="Calibri" panose="020F0502020204030204" pitchFamily="34" charset="0"/>
                <a:cs typeface="Calibri" panose="020F0502020204030204" pitchFamily="34" charset="0"/>
              </a:rPr>
              <a:t>Compliance</a:t>
            </a:r>
            <a:r>
              <a:rPr lang="pt-BR" sz="2400" dirty="0">
                <a:latin typeface="Calibri" panose="020F0502020204030204" pitchFamily="34" charset="0"/>
                <a:cs typeface="Calibri" panose="020F0502020204030204" pitchFamily="34" charset="0"/>
              </a:rPr>
              <a:t> – Identidade – ETC, ETC...</a:t>
            </a:r>
          </a:p>
        </p:txBody>
      </p:sp>
    </p:spTree>
    <p:extLst>
      <p:ext uri="{BB962C8B-B14F-4D97-AF65-F5344CB8AC3E}">
        <p14:creationId xmlns:p14="http://schemas.microsoft.com/office/powerpoint/2010/main" val="11497338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smtClean="0">
                <a:solidFill>
                  <a:srgbClr val="EA4E60"/>
                </a:solidFill>
              </a:rPr>
              <a:t>23</a:t>
            </a:fld>
            <a:r>
              <a:rPr lang="en-US"/>
              <a:t>]</a:t>
            </a:r>
            <a:endParaRPr/>
          </a:p>
        </p:txBody>
      </p:sp>
      <p:sp>
        <p:nvSpPr>
          <p:cNvPr id="4" name="Google Shape;169;p3">
            <a:extLst>
              <a:ext uri="{FF2B5EF4-FFF2-40B4-BE49-F238E27FC236}">
                <a16:creationId xmlns:a16="http://schemas.microsoft.com/office/drawing/2014/main" id="{212BF16F-8A92-1FB6-718A-5050A148E45A}"/>
              </a:ext>
            </a:extLst>
          </p:cNvPr>
          <p:cNvSpPr txBox="1"/>
          <p:nvPr/>
        </p:nvSpPr>
        <p:spPr>
          <a:xfrm>
            <a:off x="565525" y="501444"/>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dirty="0" err="1">
                <a:solidFill>
                  <a:srgbClr val="EA4E60"/>
                </a:solidFill>
                <a:latin typeface="Calibri" panose="020F0502020204030204" pitchFamily="34" charset="0"/>
                <a:ea typeface="Century Gothic"/>
                <a:cs typeface="Calibri" panose="020F0502020204030204" pitchFamily="34" charset="0"/>
                <a:sym typeface="Century Gothic"/>
              </a:rPr>
              <a:t>Benefícios</a:t>
            </a:r>
            <a:r>
              <a:rPr lang="en-US" sz="4000" b="1" dirty="0">
                <a:solidFill>
                  <a:srgbClr val="EA4E60"/>
                </a:solidFill>
                <a:latin typeface="Calibri" panose="020F0502020204030204" pitchFamily="34" charset="0"/>
                <a:ea typeface="Century Gothic"/>
                <a:cs typeface="Calibri" panose="020F0502020204030204" pitchFamily="34" charset="0"/>
                <a:sym typeface="Century Gothic"/>
              </a:rPr>
              <a:t> da </a:t>
            </a:r>
            <a:r>
              <a:rPr lang="en-US" sz="4000" b="1" dirty="0" err="1">
                <a:solidFill>
                  <a:srgbClr val="EA4E60"/>
                </a:solidFill>
                <a:latin typeface="Calibri" panose="020F0502020204030204" pitchFamily="34" charset="0"/>
                <a:ea typeface="Century Gothic"/>
                <a:cs typeface="Calibri" panose="020F0502020204030204" pitchFamily="34" charset="0"/>
                <a:sym typeface="Century Gothic"/>
              </a:rPr>
              <a:t>tecnologia</a:t>
            </a:r>
            <a:r>
              <a:rPr lang="en-US" sz="4000" b="1" dirty="0">
                <a:solidFill>
                  <a:srgbClr val="EA4E60"/>
                </a:solidFill>
                <a:latin typeface="Calibri" panose="020F0502020204030204" pitchFamily="34" charset="0"/>
                <a:ea typeface="Century Gothic"/>
                <a:cs typeface="Calibri" panose="020F0502020204030204" pitchFamily="34" charset="0"/>
                <a:sym typeface="Century Gothic"/>
              </a:rPr>
              <a:t> Blockchain</a:t>
            </a:r>
          </a:p>
        </p:txBody>
      </p:sp>
      <p:sp>
        <p:nvSpPr>
          <p:cNvPr id="2" name="Retângulo 1"/>
          <p:cNvSpPr/>
          <p:nvPr/>
        </p:nvSpPr>
        <p:spPr>
          <a:xfrm>
            <a:off x="565525" y="1371878"/>
            <a:ext cx="8128000" cy="3170099"/>
          </a:xfrm>
          <a:prstGeom prst="rect">
            <a:avLst/>
          </a:prstGeom>
        </p:spPr>
        <p:txBody>
          <a:bodyPr wrap="square">
            <a:spAutoFit/>
          </a:bodyPr>
          <a:lstStyle/>
          <a:p>
            <a:r>
              <a:rPr lang="pt-BR" sz="2000" dirty="0">
                <a:solidFill>
                  <a:srgbClr val="EA4E60"/>
                </a:solidFill>
                <a:latin typeface="Calibri" panose="020F0502020204030204" pitchFamily="34" charset="0"/>
                <a:cs typeface="Calibri" panose="020F0502020204030204" pitchFamily="34" charset="0"/>
              </a:rPr>
              <a:t>Economia de tempo: </a:t>
            </a:r>
            <a:r>
              <a:rPr lang="pt-BR" sz="2000" dirty="0">
                <a:latin typeface="Calibri" panose="020F0502020204030204" pitchFamily="34" charset="0"/>
                <a:cs typeface="Calibri" panose="020F0502020204030204" pitchFamily="34" charset="0"/>
              </a:rPr>
              <a:t>Nenhuma verificação de autoridade central necessária para liquidações, tornando o processo mais rápido e barato.</a:t>
            </a:r>
          </a:p>
          <a:p>
            <a:endParaRPr lang="pt-BR" sz="2000" dirty="0">
              <a:latin typeface="Calibri" panose="020F0502020204030204" pitchFamily="34" charset="0"/>
              <a:cs typeface="Calibri" panose="020F0502020204030204" pitchFamily="34" charset="0"/>
            </a:endParaRPr>
          </a:p>
          <a:p>
            <a:r>
              <a:rPr lang="pt-BR" sz="2000" dirty="0">
                <a:solidFill>
                  <a:srgbClr val="EA4E60"/>
                </a:solidFill>
                <a:latin typeface="Calibri" panose="020F0502020204030204" pitchFamily="34" charset="0"/>
                <a:cs typeface="Calibri" panose="020F0502020204030204" pitchFamily="34" charset="0"/>
              </a:rPr>
              <a:t>Economia de custos: </a:t>
            </a:r>
            <a:r>
              <a:rPr lang="pt-BR" sz="2000" dirty="0">
                <a:latin typeface="Calibri" panose="020F0502020204030204" pitchFamily="34" charset="0"/>
                <a:cs typeface="Calibri" panose="020F0502020204030204" pitchFamily="34" charset="0"/>
              </a:rPr>
              <a:t>uma rede Blockchain reduz as despesas de várias maneiras. Não há necessidade de verificação de terceiros. Os participantes podem compartilhar ativos diretamente. Os intermediários são reduzidos. </a:t>
            </a:r>
          </a:p>
          <a:p>
            <a:endParaRPr lang="pt-BR" sz="2000" dirty="0">
              <a:latin typeface="Calibri" panose="020F0502020204030204" pitchFamily="34" charset="0"/>
              <a:cs typeface="Calibri" panose="020F0502020204030204" pitchFamily="34" charset="0"/>
            </a:endParaRPr>
          </a:p>
          <a:p>
            <a:r>
              <a:rPr lang="pt-BR" sz="2000" dirty="0">
                <a:solidFill>
                  <a:srgbClr val="EA4E60"/>
                </a:solidFill>
                <a:latin typeface="Calibri" panose="020F0502020204030204" pitchFamily="34" charset="0"/>
                <a:cs typeface="Calibri" panose="020F0502020204030204" pitchFamily="34" charset="0"/>
              </a:rPr>
              <a:t>Segurança mais rígida: </a:t>
            </a:r>
            <a:r>
              <a:rPr lang="pt-BR" sz="2000" dirty="0">
                <a:latin typeface="Calibri" panose="020F0502020204030204" pitchFamily="34" charset="0"/>
                <a:cs typeface="Calibri" panose="020F0502020204030204" pitchFamily="34" charset="0"/>
              </a:rPr>
              <a:t>ninguém pode alterar os dados da Blockchain, pois é compartilhado entre milhões de participantes. O sistema é seguro contra crimes cibernéticos e fraudes.</a:t>
            </a:r>
          </a:p>
        </p:txBody>
      </p:sp>
    </p:spTree>
    <p:extLst>
      <p:ext uri="{BB962C8B-B14F-4D97-AF65-F5344CB8AC3E}">
        <p14:creationId xmlns:p14="http://schemas.microsoft.com/office/powerpoint/2010/main" val="4557433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smtClean="0">
                <a:solidFill>
                  <a:srgbClr val="EA4E60"/>
                </a:solidFill>
              </a:rPr>
              <a:t>24</a:t>
            </a:fld>
            <a:r>
              <a:rPr lang="en-US"/>
              <a:t>]</a:t>
            </a:r>
            <a:endParaRPr/>
          </a:p>
        </p:txBody>
      </p:sp>
      <p:sp>
        <p:nvSpPr>
          <p:cNvPr id="4" name="Retângulo 3"/>
          <p:cNvSpPr/>
          <p:nvPr/>
        </p:nvSpPr>
        <p:spPr>
          <a:xfrm>
            <a:off x="565525" y="2571750"/>
            <a:ext cx="8016900" cy="830997"/>
          </a:xfrm>
          <a:prstGeom prst="rect">
            <a:avLst/>
          </a:prstGeom>
        </p:spPr>
        <p:txBody>
          <a:bodyPr wrap="square">
            <a:spAutoFit/>
          </a:bodyPr>
          <a:lstStyle/>
          <a:p>
            <a:pPr algn="ctr"/>
            <a:r>
              <a:rPr lang="pt-BR" sz="2400" dirty="0">
                <a:solidFill>
                  <a:schemeClr val="tx1"/>
                </a:solidFill>
                <a:latin typeface="Calibri" panose="020F0502020204030204" pitchFamily="34" charset="0"/>
                <a:cs typeface="Calibri" panose="020F0502020204030204" pitchFamily="34" charset="0"/>
              </a:rPr>
              <a:t>O QUANTO DE NOVAS APLICAÇÕES PODEMOS DESENVOLVER UTILIZANDO A TECNOLOGIA BLOCKCHAIN?</a:t>
            </a:r>
          </a:p>
        </p:txBody>
      </p:sp>
      <p:sp>
        <p:nvSpPr>
          <p:cNvPr id="5" name="Google Shape;169;p3">
            <a:extLst>
              <a:ext uri="{FF2B5EF4-FFF2-40B4-BE49-F238E27FC236}">
                <a16:creationId xmlns:a16="http://schemas.microsoft.com/office/drawing/2014/main" id="{212BF16F-8A92-1FB6-718A-5050A148E45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dirty="0">
                <a:solidFill>
                  <a:srgbClr val="EA4E60"/>
                </a:solidFill>
                <a:latin typeface="Century Gothic"/>
                <a:ea typeface="Century Gothic"/>
                <a:cs typeface="Century Gothic"/>
                <a:sym typeface="Century Gothic"/>
              </a:rPr>
              <a:t>PENSE NISSO…</a:t>
            </a:r>
            <a:endParaRPr sz="4000" b="0" i="0" u="none" strike="noStrike" cap="none" dirty="0">
              <a:solidFill>
                <a:srgbClr val="EA4E60"/>
              </a:solidFill>
              <a:latin typeface="Century Gothic"/>
              <a:ea typeface="Century Gothic"/>
              <a:cs typeface="Century Gothic"/>
              <a:sym typeface="Century Gothic"/>
            </a:endParaRPr>
          </a:p>
        </p:txBody>
      </p:sp>
    </p:spTree>
    <p:extLst>
      <p:ext uri="{BB962C8B-B14F-4D97-AF65-F5344CB8AC3E}">
        <p14:creationId xmlns:p14="http://schemas.microsoft.com/office/powerpoint/2010/main" val="949522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280"/>
        <p:cNvGrpSpPr/>
        <p:nvPr/>
      </p:nvGrpSpPr>
      <p:grpSpPr>
        <a:xfrm>
          <a:off x="0" y="0"/>
          <a:ext cx="0" cy="0"/>
          <a:chOff x="0" y="0"/>
          <a:chExt cx="0" cy="0"/>
        </a:xfrm>
      </p:grpSpPr>
      <p:sp>
        <p:nvSpPr>
          <p:cNvPr id="282" name="Google Shape;282;p14"/>
          <p:cNvSpPr txBox="1"/>
          <p:nvPr/>
        </p:nvSpPr>
        <p:spPr>
          <a:xfrm>
            <a:off x="1162075" y="1317000"/>
            <a:ext cx="6575100" cy="9135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3200"/>
              <a:buFont typeface="Arial"/>
              <a:buNone/>
            </a:pPr>
            <a:r>
              <a:rPr lang="en-US" sz="5500" b="1" i="0" u="none" strike="noStrike" cap="none" dirty="0" err="1">
                <a:solidFill>
                  <a:srgbClr val="EA4E60"/>
                </a:solidFill>
                <a:latin typeface="Century Gothic"/>
                <a:ea typeface="Century Gothic"/>
                <a:cs typeface="Century Gothic"/>
                <a:sym typeface="Century Gothic"/>
              </a:rPr>
              <a:t>Obrigado</a:t>
            </a:r>
            <a:endParaRPr sz="5500" b="0" i="0" u="none" strike="noStrike" cap="none" dirty="0">
              <a:solidFill>
                <a:srgbClr val="EA4E60"/>
              </a:solidFill>
              <a:latin typeface="Century Gothic"/>
              <a:ea typeface="Century Gothic"/>
              <a:cs typeface="Century Gothic"/>
              <a:sym typeface="Century Gothic"/>
            </a:endParaRPr>
          </a:p>
        </p:txBody>
      </p:sp>
      <p:pic>
        <p:nvPicPr>
          <p:cNvPr id="284" name="Google Shape;284;p14"/>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285" name="Google Shape;285;p1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a:solidFill>
                  <a:srgbClr val="EA4E60"/>
                </a:solidFill>
              </a:rPr>
              <a:t>25</a:t>
            </a:fld>
            <a:r>
              <a:rPr lang="en-US">
                <a:solidFill>
                  <a:srgbClr val="EA4E60"/>
                </a:solidFill>
              </a:rPr>
              <a:t>]</a:t>
            </a:r>
            <a:endParaRPr>
              <a:solidFill>
                <a:srgbClr val="EA4E60"/>
              </a:solidFill>
            </a:endParaRPr>
          </a:p>
        </p:txBody>
      </p:sp>
    </p:spTree>
    <p:extLst>
      <p:ext uri="{BB962C8B-B14F-4D97-AF65-F5344CB8AC3E}">
        <p14:creationId xmlns:p14="http://schemas.microsoft.com/office/powerpoint/2010/main" val="364509865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193"/>
        <p:cNvGrpSpPr/>
        <p:nvPr/>
      </p:nvGrpSpPr>
      <p:grpSpPr>
        <a:xfrm>
          <a:off x="0" y="0"/>
          <a:ext cx="0" cy="0"/>
          <a:chOff x="0" y="0"/>
          <a:chExt cx="0" cy="0"/>
        </a:xfrm>
      </p:grpSpPr>
      <p:sp>
        <p:nvSpPr>
          <p:cNvPr id="196" name="Google Shape;196;p5"/>
          <p:cNvSpPr txBox="1"/>
          <p:nvPr/>
        </p:nvSpPr>
        <p:spPr>
          <a:xfrm>
            <a:off x="565525" y="1785563"/>
            <a:ext cx="7410300" cy="1613700"/>
          </a:xfrm>
          <a:prstGeom prst="rect">
            <a:avLst/>
          </a:prstGeom>
          <a:noFill/>
          <a:ln>
            <a:noFill/>
          </a:ln>
        </p:spPr>
        <p:txBody>
          <a:bodyPr spcFirstLastPara="1" wrap="square" lIns="91425" tIns="91425" rIns="91425" bIns="91425" anchor="t" anchorCtr="0">
            <a:noAutofit/>
          </a:bodyPr>
          <a:lstStyle/>
          <a:p>
            <a:pPr>
              <a:lnSpc>
                <a:spcPct val="115000"/>
              </a:lnSpc>
              <a:buSzPts val="3200"/>
            </a:pPr>
            <a:endParaRPr lang="en-US" sz="4000" b="1" i="0" u="none" strike="noStrike" cap="none" dirty="0">
              <a:solidFill>
                <a:srgbClr val="EA4E60"/>
              </a:solidFill>
              <a:latin typeface="Century Gothic"/>
              <a:ea typeface="Century Gothic"/>
              <a:cs typeface="Century Gothic"/>
            </a:endParaRPr>
          </a:p>
        </p:txBody>
      </p:sp>
      <p:pic>
        <p:nvPicPr>
          <p:cNvPr id="197" name="Google Shape;197;p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198" name="Google Shape;198;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a:solidFill>
                  <a:srgbClr val="EA4E60"/>
                </a:solidFill>
              </a:rPr>
              <a:t>26</a:t>
            </a:fld>
            <a:r>
              <a:rPr lang="en-US">
                <a:solidFill>
                  <a:srgbClr val="EA4E60"/>
                </a:solidFill>
              </a:rPr>
              <a:t>]</a:t>
            </a:r>
            <a:endParaRPr>
              <a:solidFill>
                <a:srgbClr val="EA4E60"/>
              </a:solidFill>
            </a:endParaRPr>
          </a:p>
        </p:txBody>
      </p:sp>
      <p:sp>
        <p:nvSpPr>
          <p:cNvPr id="2" name="Google Shape;196;p5">
            <a:extLst>
              <a:ext uri="{FF2B5EF4-FFF2-40B4-BE49-F238E27FC236}">
                <a16:creationId xmlns:a16="http://schemas.microsoft.com/office/drawing/2014/main" id="{28748AD1-873C-8BFD-3413-E95D8AFDB73A}"/>
              </a:ext>
            </a:extLst>
          </p:cNvPr>
          <p:cNvSpPr txBox="1"/>
          <p:nvPr/>
        </p:nvSpPr>
        <p:spPr>
          <a:xfrm>
            <a:off x="717925" y="1937963"/>
            <a:ext cx="7410300" cy="16137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dirty="0">
                <a:solidFill>
                  <a:srgbClr val="EA4E60"/>
                </a:solidFill>
                <a:latin typeface="Century Gothic"/>
                <a:ea typeface="Century Gothic"/>
                <a:cs typeface="Century Gothic"/>
                <a:sym typeface="Century Gothic"/>
              </a:rPr>
              <a:t>INTRODUÇÃO AO BLOCKCHAIN:</a:t>
            </a:r>
          </a:p>
          <a:p>
            <a:pPr marL="0" marR="0" lvl="0" indent="0" algn="l" rtl="0">
              <a:lnSpc>
                <a:spcPct val="115000"/>
              </a:lnSpc>
              <a:spcBef>
                <a:spcPts val="0"/>
              </a:spcBef>
              <a:spcAft>
                <a:spcPts val="0"/>
              </a:spcAft>
              <a:buClr>
                <a:srgbClr val="000000"/>
              </a:buClr>
              <a:buSzPts val="3200"/>
              <a:buFont typeface="Arial"/>
              <a:buNone/>
            </a:pPr>
            <a:r>
              <a:rPr lang="en-US" sz="4000" b="1" dirty="0">
                <a:solidFill>
                  <a:srgbClr val="EA4E60"/>
                </a:solidFill>
                <a:latin typeface="Century Gothic"/>
                <a:ea typeface="Century Gothic"/>
                <a:cs typeface="Century Gothic"/>
                <a:sym typeface="Century Gothic"/>
              </a:rPr>
              <a:t>ETHEREUM</a:t>
            </a:r>
            <a:endParaRPr sz="4000" b="0" i="0" u="none" strike="noStrike" cap="none" dirty="0">
              <a:solidFill>
                <a:srgbClr val="EA4E60"/>
              </a:solidFill>
              <a:latin typeface="Century Gothic"/>
              <a:ea typeface="Century Gothic"/>
              <a:cs typeface="Century Gothic"/>
              <a:sym typeface="Century Gothic"/>
            </a:endParaRPr>
          </a:p>
        </p:txBody>
      </p:sp>
      <p:pic>
        <p:nvPicPr>
          <p:cNvPr id="2054" name="Picture 6" descr="Ethereum PNG Transparent Images - PNG All">
            <a:extLst>
              <a:ext uri="{FF2B5EF4-FFF2-40B4-BE49-F238E27FC236}">
                <a16:creationId xmlns:a16="http://schemas.microsoft.com/office/drawing/2014/main" id="{BD20ECCF-3113-F86F-C146-B265E5D8EE2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7834" y="726594"/>
            <a:ext cx="771313" cy="12113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9161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3"/>
          <p:cNvSpPr txBox="1"/>
          <p:nvPr/>
        </p:nvSpPr>
        <p:spPr>
          <a:xfrm>
            <a:off x="565525" y="1548150"/>
            <a:ext cx="8016900" cy="2047200"/>
          </a:xfrm>
          <a:prstGeom prst="rect">
            <a:avLst/>
          </a:prstGeom>
          <a:noFill/>
          <a:ln>
            <a:noFill/>
          </a:ln>
        </p:spPr>
        <p:txBody>
          <a:bodyPr spcFirstLastPara="1" wrap="square" lIns="91425" tIns="91425" rIns="91425" bIns="91425" anchor="ctr" anchorCtr="0">
            <a:noAutofit/>
          </a:bodyPr>
          <a:lstStyle/>
          <a:p>
            <a:pPr marL="76200" lvl="1">
              <a:buSzPts val="1600"/>
            </a:pPr>
            <a:r>
              <a:rPr lang="pt-BR" sz="2400" dirty="0">
                <a:solidFill>
                  <a:srgbClr val="040A24"/>
                </a:solidFill>
                <a:latin typeface="Calibri"/>
                <a:ea typeface="Calibri"/>
                <a:cs typeface="Calibri"/>
                <a:sym typeface="Calibri"/>
              </a:rPr>
              <a:t>A Blockchain pode ser mais do que apenas o envio de dinheiro.</a:t>
            </a:r>
          </a:p>
          <a:p>
            <a:pPr marL="76200" lvl="1">
              <a:buSzPts val="1600"/>
            </a:pPr>
            <a:endParaRPr lang="pt-BR" sz="2400" dirty="0">
              <a:solidFill>
                <a:srgbClr val="040A24"/>
              </a:solidFill>
              <a:latin typeface="Calibri"/>
              <a:ea typeface="Calibri"/>
              <a:cs typeface="Calibri"/>
              <a:sym typeface="Calibri"/>
            </a:endParaRPr>
          </a:p>
          <a:p>
            <a:pPr marL="76200" lvl="1">
              <a:buSzPts val="1600"/>
            </a:pPr>
            <a:r>
              <a:rPr lang="pt-BR" sz="2400" dirty="0">
                <a:solidFill>
                  <a:srgbClr val="040A24"/>
                </a:solidFill>
                <a:latin typeface="Calibri"/>
                <a:ea typeface="Calibri"/>
                <a:cs typeface="Calibri"/>
                <a:sym typeface="Calibri"/>
              </a:rPr>
              <a:t>Assim surge a Ethereum.</a:t>
            </a:r>
            <a:endParaRPr lang="pt-BR" sz="2400" dirty="0">
              <a:solidFill>
                <a:srgbClr val="040A24"/>
              </a:solidFill>
              <a:latin typeface="Calibri"/>
              <a:ea typeface="Calibri"/>
              <a:cs typeface="Calibri"/>
            </a:endParaRPr>
          </a:p>
        </p:txBody>
      </p:sp>
      <p:sp>
        <p:nvSpPr>
          <p:cNvPr id="169" name="Google Shape;169;p3"/>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dirty="0" err="1">
                <a:solidFill>
                  <a:srgbClr val="EA4E60"/>
                </a:solidFill>
                <a:latin typeface="Calibri" panose="020F0502020204030204" pitchFamily="34" charset="0"/>
                <a:ea typeface="Century Gothic"/>
                <a:cs typeface="Calibri" panose="020F0502020204030204" pitchFamily="34" charset="0"/>
                <a:sym typeface="Century Gothic"/>
              </a:rPr>
              <a:t>Introdução</a:t>
            </a:r>
            <a:r>
              <a:rPr lang="en-US" sz="4000" b="1" dirty="0">
                <a:solidFill>
                  <a:srgbClr val="EA4E60"/>
                </a:solidFill>
                <a:latin typeface="Century Gothic"/>
                <a:ea typeface="Century Gothic"/>
                <a:cs typeface="Century Gothic"/>
                <a:sym typeface="Century Gothic"/>
              </a:rPr>
              <a:t> </a:t>
            </a:r>
            <a:endParaRPr sz="4000" b="0" i="0" u="none" strike="noStrike" cap="none" dirty="0">
              <a:solidFill>
                <a:srgbClr val="EA4E60"/>
              </a:solidFill>
              <a:latin typeface="Century Gothic"/>
              <a:ea typeface="Century Gothic"/>
              <a:cs typeface="Century Gothic"/>
              <a:sym typeface="Century Gothic"/>
            </a:endParaRPr>
          </a:p>
        </p:txBody>
      </p:sp>
      <p:sp>
        <p:nvSpPr>
          <p:cNvPr id="170" name="Google Shape;170;p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27</a:t>
            </a:fld>
            <a:r>
              <a:rPr lang="en-US"/>
              <a:t>]</a:t>
            </a:r>
            <a:endParaRPr/>
          </a:p>
        </p:txBody>
      </p:sp>
    </p:spTree>
    <p:extLst>
      <p:ext uri="{BB962C8B-B14F-4D97-AF65-F5344CB8AC3E}">
        <p14:creationId xmlns:p14="http://schemas.microsoft.com/office/powerpoint/2010/main" val="26724593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Ethereum Boss Vitalik Buterin Says Meta Is Not Considered Worthy Of  Developing Metavers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9144000" cy="5143451"/>
          </a:xfrm>
          <a:prstGeom prst="rect">
            <a:avLst/>
          </a:prstGeom>
          <a:noFill/>
          <a:extLst>
            <a:ext uri="{909E8E84-426E-40DD-AFC4-6F175D3DCCD1}">
              <a14:hiddenFill xmlns:a14="http://schemas.microsoft.com/office/drawing/2010/main">
                <a:solidFill>
                  <a:srgbClr val="FFFFFF"/>
                </a:solidFill>
              </a14:hiddenFill>
            </a:ext>
          </a:extLst>
        </p:spPr>
      </p:pic>
      <p:sp>
        <p:nvSpPr>
          <p:cNvPr id="3" name="Espaço Reservado para Número de Slide 2"/>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smtClean="0">
                <a:solidFill>
                  <a:srgbClr val="EA4E60"/>
                </a:solidFill>
              </a:rPr>
              <a:t>28</a:t>
            </a:fld>
            <a:r>
              <a:rPr lang="en-US"/>
              <a:t>]</a:t>
            </a:r>
            <a:endParaRPr/>
          </a:p>
        </p:txBody>
      </p:sp>
      <p:sp>
        <p:nvSpPr>
          <p:cNvPr id="4" name="Retângulo 3"/>
          <p:cNvSpPr/>
          <p:nvPr/>
        </p:nvSpPr>
        <p:spPr>
          <a:xfrm>
            <a:off x="4899519" y="400122"/>
            <a:ext cx="4087979" cy="4524315"/>
          </a:xfrm>
          <a:prstGeom prst="rect">
            <a:avLst/>
          </a:prstGeom>
          <a:solidFill>
            <a:schemeClr val="tx1">
              <a:alpha val="72000"/>
            </a:schemeClr>
          </a:solidFill>
        </p:spPr>
        <p:txBody>
          <a:bodyPr wrap="square">
            <a:spAutoFit/>
          </a:bodyPr>
          <a:lstStyle/>
          <a:p>
            <a:r>
              <a:rPr lang="pt-BR" sz="2000" dirty="0">
                <a:solidFill>
                  <a:schemeClr val="bg1"/>
                </a:solidFill>
                <a:latin typeface="Calibri" panose="020F0502020204030204" pitchFamily="34" charset="0"/>
                <a:cs typeface="Calibri" panose="020F0502020204030204" pitchFamily="34" charset="0"/>
              </a:rPr>
              <a:t>Criador: </a:t>
            </a:r>
            <a:r>
              <a:rPr lang="pt-BR" sz="2000" dirty="0" err="1">
                <a:solidFill>
                  <a:schemeClr val="bg1"/>
                </a:solidFill>
                <a:latin typeface="Calibri" panose="020F0502020204030204" pitchFamily="34" charset="0"/>
                <a:cs typeface="Calibri" panose="020F0502020204030204" pitchFamily="34" charset="0"/>
              </a:rPr>
              <a:t>Vitalik</a:t>
            </a:r>
            <a:r>
              <a:rPr lang="pt-BR" sz="2000" dirty="0">
                <a:solidFill>
                  <a:schemeClr val="bg1"/>
                </a:solidFill>
                <a:latin typeface="Calibri" panose="020F0502020204030204" pitchFamily="34" charset="0"/>
                <a:cs typeface="Calibri" panose="020F0502020204030204" pitchFamily="34" charset="0"/>
              </a:rPr>
              <a:t> </a:t>
            </a:r>
            <a:r>
              <a:rPr lang="pt-BR" sz="2000" dirty="0" err="1">
                <a:solidFill>
                  <a:schemeClr val="bg1"/>
                </a:solidFill>
                <a:latin typeface="Calibri" panose="020F0502020204030204" pitchFamily="34" charset="0"/>
                <a:cs typeface="Calibri" panose="020F0502020204030204" pitchFamily="34" charset="0"/>
              </a:rPr>
              <a:t>Buterin</a:t>
            </a:r>
            <a:endParaRPr lang="pt-BR" sz="2000" dirty="0">
              <a:solidFill>
                <a:schemeClr val="bg1"/>
              </a:solidFill>
              <a:latin typeface="Calibri" panose="020F0502020204030204" pitchFamily="34" charset="0"/>
              <a:cs typeface="Calibri" panose="020F0502020204030204" pitchFamily="34" charset="0"/>
            </a:endParaRPr>
          </a:p>
          <a:p>
            <a:r>
              <a:rPr lang="pt-BR" sz="2000" dirty="0">
                <a:solidFill>
                  <a:schemeClr val="bg1"/>
                </a:solidFill>
                <a:latin typeface="Calibri" panose="020F0502020204030204" pitchFamily="34" charset="0"/>
                <a:cs typeface="Calibri" panose="020F0502020204030204" pitchFamily="34" charset="0"/>
              </a:rPr>
              <a:t>Programador e </a:t>
            </a:r>
            <a:r>
              <a:rPr lang="pt-BR" sz="2000" dirty="0" err="1">
                <a:solidFill>
                  <a:schemeClr val="bg1"/>
                </a:solidFill>
                <a:latin typeface="Calibri" panose="020F0502020204030204" pitchFamily="34" charset="0"/>
                <a:cs typeface="Calibri" panose="020F0502020204030204" pitchFamily="34" charset="0"/>
              </a:rPr>
              <a:t>Co-Founder</a:t>
            </a:r>
            <a:r>
              <a:rPr lang="pt-BR" sz="2000" dirty="0">
                <a:solidFill>
                  <a:schemeClr val="bg1"/>
                </a:solidFill>
                <a:latin typeface="Calibri" panose="020F0502020204030204" pitchFamily="34" charset="0"/>
                <a:cs typeface="Calibri" panose="020F0502020204030204" pitchFamily="34" charset="0"/>
              </a:rPr>
              <a:t> da </a:t>
            </a:r>
            <a:r>
              <a:rPr lang="pt-BR" sz="2000" dirty="0" err="1">
                <a:solidFill>
                  <a:schemeClr val="bg1"/>
                </a:solidFill>
                <a:latin typeface="Calibri" panose="020F0502020204030204" pitchFamily="34" charset="0"/>
                <a:cs typeface="Calibri" panose="020F0502020204030204" pitchFamily="34" charset="0"/>
              </a:rPr>
              <a:t>Bitcoin</a:t>
            </a:r>
            <a:r>
              <a:rPr lang="pt-BR" sz="2000" dirty="0">
                <a:solidFill>
                  <a:schemeClr val="bg1"/>
                </a:solidFill>
                <a:latin typeface="Calibri" panose="020F0502020204030204" pitchFamily="34" charset="0"/>
                <a:cs typeface="Calibri" panose="020F0502020204030204" pitchFamily="34" charset="0"/>
              </a:rPr>
              <a:t> Magazine.</a:t>
            </a:r>
          </a:p>
          <a:p>
            <a:endParaRPr lang="pt-BR" sz="2000" dirty="0">
              <a:solidFill>
                <a:schemeClr val="bg1"/>
              </a:solidFill>
              <a:latin typeface="Calibri" panose="020F0502020204030204" pitchFamily="34" charset="0"/>
              <a:cs typeface="Calibri" panose="020F0502020204030204" pitchFamily="34" charset="0"/>
            </a:endParaRPr>
          </a:p>
          <a:p>
            <a:r>
              <a:rPr lang="pt-BR" sz="2000" dirty="0">
                <a:solidFill>
                  <a:schemeClr val="bg1"/>
                </a:solidFill>
                <a:latin typeface="Calibri" panose="020F0502020204030204" pitchFamily="34" charset="0"/>
                <a:cs typeface="Calibri" panose="020F0502020204030204" pitchFamily="34" charset="0"/>
              </a:rPr>
              <a:t>Descrito: 2013</a:t>
            </a:r>
          </a:p>
          <a:p>
            <a:r>
              <a:rPr lang="pt-BR" sz="2000" dirty="0">
                <a:solidFill>
                  <a:schemeClr val="bg1"/>
                </a:solidFill>
                <a:latin typeface="Calibri" panose="020F0502020204030204" pitchFamily="34" charset="0"/>
                <a:cs typeface="Calibri" panose="020F0502020204030204" pitchFamily="34" charset="0"/>
              </a:rPr>
              <a:t>Início do desenvolvimento: 2014 (</a:t>
            </a:r>
            <a:r>
              <a:rPr lang="pt-BR" sz="2000" dirty="0" err="1">
                <a:solidFill>
                  <a:schemeClr val="bg1"/>
                </a:solidFill>
                <a:latin typeface="Calibri" panose="020F0502020204030204" pitchFamily="34" charset="0"/>
                <a:cs typeface="Calibri" panose="020F0502020204030204" pitchFamily="34" charset="0"/>
              </a:rPr>
              <a:t>funding</a:t>
            </a:r>
            <a:r>
              <a:rPr lang="pt-BR" sz="2000" dirty="0">
                <a:solidFill>
                  <a:schemeClr val="bg1"/>
                </a:solidFill>
                <a:latin typeface="Calibri" panose="020F0502020204030204" pitchFamily="34" charset="0"/>
                <a:cs typeface="Calibri" panose="020F0502020204030204" pitchFamily="34" charset="0"/>
              </a:rPr>
              <a:t> ETH-BTC)</a:t>
            </a:r>
          </a:p>
          <a:p>
            <a:endParaRPr lang="pt-BR" sz="2000" dirty="0">
              <a:solidFill>
                <a:schemeClr val="bg1"/>
              </a:solidFill>
              <a:latin typeface="Calibri" panose="020F0502020204030204" pitchFamily="34" charset="0"/>
              <a:cs typeface="Calibri" panose="020F0502020204030204" pitchFamily="34" charset="0"/>
            </a:endParaRPr>
          </a:p>
          <a:p>
            <a:r>
              <a:rPr lang="pt-BR" sz="2000" dirty="0">
                <a:solidFill>
                  <a:schemeClr val="bg1"/>
                </a:solidFill>
                <a:latin typeface="Calibri" panose="020F0502020204030204" pitchFamily="34" charset="0"/>
                <a:cs typeface="Calibri" panose="020F0502020204030204" pitchFamily="34" charset="0"/>
              </a:rPr>
              <a:t>Lançamento: 2015</a:t>
            </a:r>
          </a:p>
          <a:p>
            <a:endParaRPr lang="pt-BR" sz="2000" dirty="0">
              <a:solidFill>
                <a:schemeClr val="bg1"/>
              </a:solidFill>
              <a:latin typeface="Calibri" panose="020F0502020204030204" pitchFamily="34" charset="0"/>
              <a:cs typeface="Calibri" panose="020F0502020204030204" pitchFamily="34" charset="0"/>
            </a:endParaRPr>
          </a:p>
          <a:p>
            <a:r>
              <a:rPr lang="pt-BR" sz="2000" dirty="0" err="1">
                <a:solidFill>
                  <a:schemeClr val="bg1"/>
                </a:solidFill>
                <a:latin typeface="Calibri" panose="020F0502020204030204" pitchFamily="34" charset="0"/>
                <a:cs typeface="Calibri" panose="020F0502020204030204" pitchFamily="34" charset="0"/>
              </a:rPr>
              <a:t>Ether</a:t>
            </a:r>
            <a:r>
              <a:rPr lang="pt-BR" sz="2000" dirty="0">
                <a:solidFill>
                  <a:schemeClr val="bg1"/>
                </a:solidFill>
                <a:latin typeface="Calibri" panose="020F0502020204030204" pitchFamily="34" charset="0"/>
                <a:cs typeface="Calibri" panose="020F0502020204030204" pitchFamily="34" charset="0"/>
              </a:rPr>
              <a:t> – A segunda maior criptomoeda do mercado</a:t>
            </a:r>
          </a:p>
          <a:p>
            <a:endParaRPr lang="pt-BR" sz="2400" dirty="0">
              <a:solidFill>
                <a:schemeClr val="bg1"/>
              </a:solidFill>
              <a:latin typeface="Calibri" panose="020F0502020204030204" pitchFamily="34" charset="0"/>
              <a:cs typeface="Calibri" panose="020F0502020204030204" pitchFamily="34" charset="0"/>
            </a:endParaRPr>
          </a:p>
          <a:p>
            <a:endParaRPr lang="pt-BR" sz="2400" dirty="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0595479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smtClean="0">
                <a:solidFill>
                  <a:srgbClr val="EA4E60"/>
                </a:solidFill>
              </a:rPr>
              <a:t>29</a:t>
            </a:fld>
            <a:r>
              <a:rPr lang="en-US"/>
              <a:t>]</a:t>
            </a:r>
            <a:endParaRPr/>
          </a:p>
        </p:txBody>
      </p:sp>
      <p:sp>
        <p:nvSpPr>
          <p:cNvPr id="4" name="Google Shape;169;p3"/>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dirty="0">
                <a:solidFill>
                  <a:srgbClr val="EA4E60"/>
                </a:solidFill>
                <a:latin typeface="Calibri" panose="020F0502020204030204" pitchFamily="34" charset="0"/>
                <a:ea typeface="Century Gothic"/>
                <a:cs typeface="Calibri" panose="020F0502020204030204" pitchFamily="34" charset="0"/>
                <a:sym typeface="Century Gothic"/>
              </a:rPr>
              <a:t>O que é Ethereum? </a:t>
            </a:r>
            <a:endParaRPr sz="4000" b="0" i="0" u="none" strike="noStrike" cap="none" dirty="0">
              <a:solidFill>
                <a:srgbClr val="EA4E60"/>
              </a:solidFill>
              <a:latin typeface="Calibri" panose="020F0502020204030204" pitchFamily="34" charset="0"/>
              <a:ea typeface="Century Gothic"/>
              <a:cs typeface="Calibri" panose="020F0502020204030204" pitchFamily="34" charset="0"/>
              <a:sym typeface="Century Gothic"/>
            </a:endParaRPr>
          </a:p>
        </p:txBody>
      </p:sp>
      <p:sp>
        <p:nvSpPr>
          <p:cNvPr id="5" name="Retângulo 4"/>
          <p:cNvSpPr/>
          <p:nvPr/>
        </p:nvSpPr>
        <p:spPr>
          <a:xfrm>
            <a:off x="565525" y="2094697"/>
            <a:ext cx="8016900" cy="1569660"/>
          </a:xfrm>
          <a:prstGeom prst="rect">
            <a:avLst/>
          </a:prstGeom>
        </p:spPr>
        <p:txBody>
          <a:bodyPr wrap="square">
            <a:spAutoFit/>
          </a:bodyPr>
          <a:lstStyle/>
          <a:p>
            <a:r>
              <a:rPr lang="pt-BR" sz="2400" dirty="0">
                <a:latin typeface="Calibri" panose="020F0502020204030204" pitchFamily="34" charset="0"/>
                <a:cs typeface="Calibri" panose="020F0502020204030204" pitchFamily="34" charset="0"/>
              </a:rPr>
              <a:t>Ethereum é um blockchain com um computador embutido.</a:t>
            </a:r>
          </a:p>
          <a:p>
            <a:endParaRPr lang="pt-BR" sz="2400" dirty="0">
              <a:latin typeface="Calibri" panose="020F0502020204030204" pitchFamily="34" charset="0"/>
              <a:cs typeface="Calibri" panose="020F0502020204030204" pitchFamily="34" charset="0"/>
            </a:endParaRPr>
          </a:p>
          <a:p>
            <a:r>
              <a:rPr lang="pt-BR" sz="2400" dirty="0">
                <a:latin typeface="Calibri" panose="020F0502020204030204" pitchFamily="34" charset="0"/>
                <a:cs typeface="Calibri" panose="020F0502020204030204" pitchFamily="34" charset="0"/>
              </a:rPr>
              <a:t>É a base para </a:t>
            </a:r>
            <a:r>
              <a:rPr lang="pt-BR" sz="2400" dirty="0">
                <a:solidFill>
                  <a:srgbClr val="EA4E60"/>
                </a:solidFill>
                <a:latin typeface="Calibri" panose="020F0502020204030204" pitchFamily="34" charset="0"/>
                <a:cs typeface="Calibri" panose="020F0502020204030204" pitchFamily="34" charset="0"/>
              </a:rPr>
              <a:t>criar aplicativos </a:t>
            </a:r>
            <a:r>
              <a:rPr lang="pt-BR" sz="2400" dirty="0">
                <a:latin typeface="Calibri" panose="020F0502020204030204" pitchFamily="34" charset="0"/>
                <a:cs typeface="Calibri" panose="020F0502020204030204" pitchFamily="34" charset="0"/>
              </a:rPr>
              <a:t>de maneira </a:t>
            </a:r>
            <a:r>
              <a:rPr lang="pt-BR" sz="2400" dirty="0">
                <a:solidFill>
                  <a:srgbClr val="EA4E60"/>
                </a:solidFill>
                <a:latin typeface="Calibri" panose="020F0502020204030204" pitchFamily="34" charset="0"/>
                <a:cs typeface="Calibri" panose="020F0502020204030204" pitchFamily="34" charset="0"/>
              </a:rPr>
              <a:t>descentralizada</a:t>
            </a:r>
            <a:r>
              <a:rPr lang="pt-BR" sz="2400" dirty="0">
                <a:latin typeface="Calibri" panose="020F0502020204030204" pitchFamily="34" charset="0"/>
                <a:cs typeface="Calibri" panose="020F0502020204030204" pitchFamily="34" charset="0"/>
              </a:rPr>
              <a:t>, sem permissão e </a:t>
            </a:r>
            <a:r>
              <a:rPr lang="pt-BR" sz="2400" dirty="0">
                <a:solidFill>
                  <a:srgbClr val="EA4E60"/>
                </a:solidFill>
                <a:latin typeface="Calibri" panose="020F0502020204030204" pitchFamily="34" charset="0"/>
                <a:cs typeface="Calibri" panose="020F0502020204030204" pitchFamily="34" charset="0"/>
              </a:rPr>
              <a:t>resistente à censura</a:t>
            </a:r>
            <a:r>
              <a:rPr lang="pt-BR" sz="2400" dirty="0">
                <a:latin typeface="Calibri" panose="020F0502020204030204" pitchFamily="34" charset="0"/>
                <a:cs typeface="Calibri" panose="020F0502020204030204" pitchFamily="34" charset="0"/>
              </a:rPr>
              <a:t>.</a:t>
            </a:r>
          </a:p>
        </p:txBody>
      </p:sp>
    </p:spTree>
    <p:extLst>
      <p:ext uri="{BB962C8B-B14F-4D97-AF65-F5344CB8AC3E}">
        <p14:creationId xmlns:p14="http://schemas.microsoft.com/office/powerpoint/2010/main" val="20234390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7"/>
          <p:cNvSpPr txBox="1"/>
          <p:nvPr/>
        </p:nvSpPr>
        <p:spPr>
          <a:xfrm>
            <a:off x="565525" y="636550"/>
            <a:ext cx="74103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i="0" u="none" strike="noStrike" cap="none" dirty="0" err="1">
                <a:solidFill>
                  <a:srgbClr val="EA4E60"/>
                </a:solidFill>
                <a:latin typeface="Century Gothic"/>
                <a:ea typeface="Century Gothic"/>
                <a:cs typeface="Century Gothic"/>
                <a:sym typeface="Century Gothic"/>
              </a:rPr>
              <a:t>Percurso</a:t>
            </a:r>
            <a:r>
              <a:rPr lang="en-US" sz="4000" b="1" i="0" u="none" strike="noStrike" cap="none" dirty="0">
                <a:solidFill>
                  <a:srgbClr val="EA4E60"/>
                </a:solidFill>
                <a:latin typeface="Century Gothic"/>
                <a:ea typeface="Century Gothic"/>
                <a:cs typeface="Century Gothic"/>
                <a:sym typeface="Century Gothic"/>
              </a:rPr>
              <a:t> 1/3</a:t>
            </a:r>
            <a:endParaRPr sz="4000" b="0" i="0" u="none" strike="noStrike" cap="none" dirty="0">
              <a:solidFill>
                <a:srgbClr val="EA4E60"/>
              </a:solidFill>
              <a:latin typeface="Century Gothic"/>
              <a:ea typeface="Century Gothic"/>
              <a:cs typeface="Century Gothic"/>
              <a:sym typeface="Century Gothic"/>
            </a:endParaRPr>
          </a:p>
        </p:txBody>
      </p:sp>
      <p:sp>
        <p:nvSpPr>
          <p:cNvPr id="184" name="Google Shape;184;p17"/>
          <p:cNvSpPr/>
          <p:nvPr/>
        </p:nvSpPr>
        <p:spPr>
          <a:xfrm>
            <a:off x="565525" y="1289167"/>
            <a:ext cx="6174300" cy="2618303"/>
          </a:xfrm>
          <a:prstGeom prst="rect">
            <a:avLst/>
          </a:prstGeom>
          <a:noFill/>
          <a:ln>
            <a:noFill/>
          </a:ln>
        </p:spPr>
        <p:txBody>
          <a:bodyPr spcFirstLastPara="1" wrap="square" lIns="91425" tIns="45700" rIns="91425" bIns="45700" anchor="t" anchorCtr="0">
            <a:noAutofit/>
          </a:bodyPr>
          <a:lstStyle/>
          <a:p>
            <a:pPr marL="457200" indent="-457200">
              <a:lnSpc>
                <a:spcPct val="200000"/>
              </a:lnSpc>
              <a:buSzPts val="2400"/>
            </a:pPr>
            <a:r>
              <a:rPr lang="en-US" sz="2400" b="1" dirty="0">
                <a:solidFill>
                  <a:srgbClr val="040A24"/>
                </a:solidFill>
                <a:latin typeface="Calibri"/>
                <a:ea typeface="Calibri"/>
                <a:cs typeface="Calibri"/>
              </a:rPr>
              <a:t>- </a:t>
            </a:r>
            <a:r>
              <a:rPr lang="en-US" sz="2400" b="1" dirty="0" err="1">
                <a:solidFill>
                  <a:srgbClr val="040A24"/>
                </a:solidFill>
                <a:latin typeface="Calibri"/>
                <a:ea typeface="Calibri"/>
                <a:cs typeface="Calibri"/>
              </a:rPr>
              <a:t>Introdução</a:t>
            </a:r>
            <a:r>
              <a:rPr lang="en-US" sz="2400" b="1" dirty="0">
                <a:solidFill>
                  <a:srgbClr val="040A24"/>
                </a:solidFill>
                <a:latin typeface="Calibri"/>
                <a:ea typeface="Calibri"/>
                <a:cs typeface="Calibri"/>
              </a:rPr>
              <a:t> </a:t>
            </a:r>
            <a:r>
              <a:rPr lang="en-US" sz="2400" b="1" dirty="0" err="1">
                <a:solidFill>
                  <a:srgbClr val="040A24"/>
                </a:solidFill>
                <a:latin typeface="Calibri"/>
                <a:ea typeface="Calibri"/>
                <a:cs typeface="Calibri"/>
              </a:rPr>
              <a:t>ao</a:t>
            </a:r>
            <a:r>
              <a:rPr lang="en-US" sz="2400" b="1" dirty="0">
                <a:solidFill>
                  <a:srgbClr val="040A24"/>
                </a:solidFill>
                <a:latin typeface="Calibri"/>
                <a:ea typeface="Calibri"/>
                <a:cs typeface="Calibri"/>
              </a:rPr>
              <a:t> Blockchain - Bitcoin</a:t>
            </a:r>
          </a:p>
          <a:p>
            <a:pPr marL="457200" indent="-457200">
              <a:lnSpc>
                <a:spcPct val="200000"/>
              </a:lnSpc>
              <a:buSzPts val="2400"/>
            </a:pPr>
            <a:r>
              <a:rPr lang="en-US" sz="2400" b="1" dirty="0">
                <a:solidFill>
                  <a:srgbClr val="040A24"/>
                </a:solidFill>
                <a:latin typeface="Calibri"/>
                <a:ea typeface="Calibri"/>
                <a:cs typeface="Calibri"/>
              </a:rPr>
              <a:t>- </a:t>
            </a:r>
            <a:r>
              <a:rPr lang="en-US" sz="2400" b="1" dirty="0" err="1">
                <a:solidFill>
                  <a:srgbClr val="040A24"/>
                </a:solidFill>
                <a:latin typeface="Calibri"/>
                <a:ea typeface="Calibri"/>
                <a:cs typeface="Calibri"/>
              </a:rPr>
              <a:t>Introdução</a:t>
            </a:r>
            <a:r>
              <a:rPr lang="en-US" sz="2400" b="1" dirty="0">
                <a:solidFill>
                  <a:srgbClr val="040A24"/>
                </a:solidFill>
                <a:latin typeface="Calibri"/>
                <a:ea typeface="Calibri"/>
                <a:cs typeface="Calibri"/>
              </a:rPr>
              <a:t> </a:t>
            </a:r>
            <a:r>
              <a:rPr lang="en-US" sz="2400" b="1" dirty="0" err="1">
                <a:solidFill>
                  <a:srgbClr val="040A24"/>
                </a:solidFill>
                <a:latin typeface="Calibri"/>
                <a:ea typeface="Calibri"/>
                <a:cs typeface="Calibri"/>
              </a:rPr>
              <a:t>ao</a:t>
            </a:r>
            <a:r>
              <a:rPr lang="en-US" sz="2400" b="1" dirty="0">
                <a:solidFill>
                  <a:srgbClr val="040A24"/>
                </a:solidFill>
                <a:latin typeface="Calibri"/>
                <a:ea typeface="Calibri"/>
                <a:cs typeface="Calibri"/>
              </a:rPr>
              <a:t> Blockchain - Ethereum</a:t>
            </a:r>
          </a:p>
          <a:p>
            <a:pPr marL="457200" indent="-457200">
              <a:lnSpc>
                <a:spcPct val="200000"/>
              </a:lnSpc>
              <a:buSzPts val="2400"/>
            </a:pPr>
            <a:r>
              <a:rPr lang="en-US" sz="2400" b="1" dirty="0">
                <a:solidFill>
                  <a:srgbClr val="040A24"/>
                </a:solidFill>
                <a:latin typeface="Calibri"/>
                <a:ea typeface="Calibri"/>
                <a:cs typeface="Calibri"/>
              </a:rPr>
              <a:t>- Blockchain </a:t>
            </a:r>
            <a:r>
              <a:rPr lang="en-US" sz="2400" b="1" dirty="0" err="1">
                <a:solidFill>
                  <a:srgbClr val="040A24"/>
                </a:solidFill>
                <a:latin typeface="Calibri"/>
                <a:ea typeface="Calibri"/>
                <a:cs typeface="Calibri"/>
              </a:rPr>
              <a:t>Trilema</a:t>
            </a:r>
            <a:endParaRPr lang="en-US" sz="2400" b="1" dirty="0">
              <a:solidFill>
                <a:srgbClr val="040A24"/>
              </a:solidFill>
              <a:latin typeface="Calibri"/>
              <a:ea typeface="Calibri"/>
              <a:cs typeface="Calibri"/>
            </a:endParaRPr>
          </a:p>
          <a:p>
            <a:pPr marL="457200" indent="-457200">
              <a:lnSpc>
                <a:spcPct val="200000"/>
              </a:lnSpc>
              <a:buSzPts val="2400"/>
            </a:pPr>
            <a:r>
              <a:rPr lang="en-US" sz="2400" b="1" dirty="0">
                <a:solidFill>
                  <a:srgbClr val="040A24"/>
                </a:solidFill>
                <a:latin typeface="Calibri"/>
                <a:ea typeface="Calibri"/>
                <a:cs typeface="Calibri"/>
              </a:rPr>
              <a:t>- Blockchain e </a:t>
            </a:r>
            <a:r>
              <a:rPr lang="en-US" sz="2400" b="1" dirty="0" err="1">
                <a:solidFill>
                  <a:srgbClr val="040A24"/>
                </a:solidFill>
                <a:latin typeface="Calibri"/>
                <a:ea typeface="Calibri"/>
                <a:cs typeface="Calibri"/>
              </a:rPr>
              <a:t>Criptomoedas</a:t>
            </a:r>
            <a:endParaRPr lang="en-US" sz="2400" b="1" dirty="0">
              <a:solidFill>
                <a:srgbClr val="040A24"/>
              </a:solidFill>
              <a:latin typeface="Calibri"/>
              <a:ea typeface="Calibri"/>
              <a:cs typeface="Calibri"/>
            </a:endParaRPr>
          </a:p>
          <a:p>
            <a:pPr marL="457200" indent="-457200">
              <a:lnSpc>
                <a:spcPct val="200000"/>
              </a:lnSpc>
              <a:buSzPts val="2400"/>
            </a:pPr>
            <a:r>
              <a:rPr lang="en-US" sz="2400" b="1" dirty="0">
                <a:solidFill>
                  <a:srgbClr val="040A24"/>
                </a:solidFill>
                <a:latin typeface="Calibri"/>
                <a:ea typeface="Calibri"/>
                <a:cs typeface="Calibri"/>
              </a:rPr>
              <a:t>- Smart Contracts </a:t>
            </a:r>
          </a:p>
        </p:txBody>
      </p:sp>
      <p:sp>
        <p:nvSpPr>
          <p:cNvPr id="189" name="Google Shape;189;p17"/>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3</a:t>
            </a:fld>
            <a:r>
              <a:rPr lang="en-US"/>
              <a:t>]</a:t>
            </a:r>
            <a:endParaRPr/>
          </a:p>
        </p:txBody>
      </p:sp>
    </p:spTree>
    <p:extLst>
      <p:ext uri="{BB962C8B-B14F-4D97-AF65-F5344CB8AC3E}">
        <p14:creationId xmlns:p14="http://schemas.microsoft.com/office/powerpoint/2010/main" val="13492026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smtClean="0">
                <a:solidFill>
                  <a:srgbClr val="EA4E60"/>
                </a:solidFill>
              </a:rPr>
              <a:t>30</a:t>
            </a:fld>
            <a:r>
              <a:rPr lang="en-US"/>
              <a:t>]</a:t>
            </a:r>
            <a:endParaRPr/>
          </a:p>
        </p:txBody>
      </p:sp>
      <p:pic>
        <p:nvPicPr>
          <p:cNvPr id="6" name="Imagem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6301" y="210099"/>
            <a:ext cx="4810906" cy="4810906"/>
          </a:xfrm>
          <a:prstGeom prst="rect">
            <a:avLst/>
          </a:prstGeom>
        </p:spPr>
      </p:pic>
      <p:sp>
        <p:nvSpPr>
          <p:cNvPr id="7" name="Retângulo 6"/>
          <p:cNvSpPr/>
          <p:nvPr/>
        </p:nvSpPr>
        <p:spPr>
          <a:xfrm>
            <a:off x="4039548" y="1007435"/>
            <a:ext cx="4572000" cy="2308324"/>
          </a:xfrm>
          <a:prstGeom prst="rect">
            <a:avLst/>
          </a:prstGeom>
        </p:spPr>
        <p:txBody>
          <a:bodyPr>
            <a:spAutoFit/>
          </a:bodyPr>
          <a:lstStyle/>
          <a:p>
            <a:r>
              <a:rPr lang="pt-BR" sz="2400" dirty="0" err="1">
                <a:latin typeface="Calibri" panose="020F0502020204030204" pitchFamily="34" charset="0"/>
                <a:cs typeface="Calibri" panose="020F0502020204030204" pitchFamily="34" charset="0"/>
              </a:rPr>
              <a:t>Ether</a:t>
            </a:r>
            <a:r>
              <a:rPr lang="pt-BR" sz="2400" dirty="0">
                <a:latin typeface="Calibri" panose="020F0502020204030204" pitchFamily="34" charset="0"/>
                <a:cs typeface="Calibri" panose="020F0502020204030204" pitchFamily="34" charset="0"/>
              </a:rPr>
              <a:t> (ETH) é a criptomoeda gerada de acordo com o protocolo Ethereum como recompensa aos mineradores em um </a:t>
            </a:r>
            <a:r>
              <a:rPr lang="pt-BR" sz="2400" strike="sngStrike" dirty="0">
                <a:latin typeface="Calibri" panose="020F0502020204030204" pitchFamily="34" charset="0"/>
                <a:cs typeface="Calibri" panose="020F0502020204030204" pitchFamily="34" charset="0"/>
              </a:rPr>
              <a:t>sistema de prova de trabalho</a:t>
            </a:r>
            <a:r>
              <a:rPr lang="pt-BR" sz="2400" dirty="0">
                <a:latin typeface="Calibri" panose="020F0502020204030204" pitchFamily="34" charset="0"/>
                <a:cs typeface="Calibri" panose="020F0502020204030204" pitchFamily="34" charset="0"/>
              </a:rPr>
              <a:t> para adicionar blocos ao blockchain. </a:t>
            </a:r>
          </a:p>
        </p:txBody>
      </p:sp>
      <p:sp>
        <p:nvSpPr>
          <p:cNvPr id="8" name="Retângulo 7"/>
          <p:cNvSpPr/>
          <p:nvPr/>
        </p:nvSpPr>
        <p:spPr>
          <a:xfrm>
            <a:off x="4039548" y="3739293"/>
            <a:ext cx="4572000" cy="1015663"/>
          </a:xfrm>
          <a:prstGeom prst="rect">
            <a:avLst/>
          </a:prstGeom>
        </p:spPr>
        <p:txBody>
          <a:bodyPr>
            <a:spAutoFit/>
          </a:bodyPr>
          <a:lstStyle/>
          <a:p>
            <a:r>
              <a:rPr lang="pt-BR" sz="2000" i="1" dirty="0"/>
              <a:t>Aceita pelo protocolo como pagamento de uma taxa de transação, que também vai para o minerador.</a:t>
            </a:r>
          </a:p>
        </p:txBody>
      </p:sp>
    </p:spTree>
    <p:extLst>
      <p:ext uri="{BB962C8B-B14F-4D97-AF65-F5344CB8AC3E}">
        <p14:creationId xmlns:p14="http://schemas.microsoft.com/office/powerpoint/2010/main" val="39826738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smtClean="0">
                <a:solidFill>
                  <a:srgbClr val="EA4E60"/>
                </a:solidFill>
              </a:rPr>
              <a:t>31</a:t>
            </a:fld>
            <a:r>
              <a:rPr lang="en-US"/>
              <a:t>]</a:t>
            </a:r>
            <a:endParaRPr/>
          </a:p>
        </p:txBody>
      </p:sp>
      <p:pic>
        <p:nvPicPr>
          <p:cNvPr id="4" name="Imagem 3"/>
          <p:cNvPicPr>
            <a:picLocks noChangeAspect="1"/>
          </p:cNvPicPr>
          <p:nvPr/>
        </p:nvPicPr>
        <p:blipFill>
          <a:blip r:embed="rId2"/>
          <a:stretch>
            <a:fillRect/>
          </a:stretch>
        </p:blipFill>
        <p:spPr>
          <a:xfrm>
            <a:off x="3437554" y="1281537"/>
            <a:ext cx="4881988" cy="2945727"/>
          </a:xfrm>
          <a:prstGeom prst="rect">
            <a:avLst/>
          </a:prstGeom>
        </p:spPr>
      </p:pic>
      <p:sp>
        <p:nvSpPr>
          <p:cNvPr id="5" name="CaixaDeTexto 4"/>
          <p:cNvSpPr txBox="1"/>
          <p:nvPr/>
        </p:nvSpPr>
        <p:spPr>
          <a:xfrm>
            <a:off x="382250" y="1549608"/>
            <a:ext cx="2660754" cy="2677656"/>
          </a:xfrm>
          <a:prstGeom prst="rect">
            <a:avLst/>
          </a:prstGeom>
          <a:noFill/>
        </p:spPr>
        <p:txBody>
          <a:bodyPr wrap="square" rtlCol="0">
            <a:spAutoFit/>
          </a:bodyPr>
          <a:lstStyle/>
          <a:p>
            <a:pPr marL="285750" indent="-285750">
              <a:buFont typeface="Wingdings" panose="05000000000000000000" pitchFamily="2" charset="2"/>
              <a:buChar char="Ø"/>
            </a:pPr>
            <a:r>
              <a:rPr lang="pt-BR" dirty="0">
                <a:latin typeface="Calibri" panose="020F0502020204030204" pitchFamily="34" charset="0"/>
                <a:cs typeface="Calibri" panose="020F0502020204030204" pitchFamily="34" charset="0"/>
              </a:rPr>
              <a:t>Prova de Trabalho &gt; Prova de Participação (32 ETH)</a:t>
            </a:r>
          </a:p>
          <a:p>
            <a:pPr marL="285750" indent="-285750">
              <a:buFont typeface="Wingdings" panose="05000000000000000000" pitchFamily="2" charset="2"/>
              <a:buChar char="Ø"/>
            </a:pPr>
            <a:endParaRPr lang="pt-BR" dirty="0">
              <a:latin typeface="Calibri" panose="020F0502020204030204" pitchFamily="34" charset="0"/>
              <a:cs typeface="Calibri" panose="020F0502020204030204" pitchFamily="34" charset="0"/>
            </a:endParaRPr>
          </a:p>
          <a:p>
            <a:pPr marL="285750" indent="-285750">
              <a:buFont typeface="Wingdings" panose="05000000000000000000" pitchFamily="2" charset="2"/>
              <a:buChar char="Ø"/>
            </a:pPr>
            <a:r>
              <a:rPr lang="pt-BR" dirty="0">
                <a:latin typeface="Calibri" panose="020F0502020204030204" pitchFamily="34" charset="0"/>
                <a:cs typeface="Calibri" panose="020F0502020204030204" pitchFamily="34" charset="0"/>
              </a:rPr>
              <a:t>Redução de energia em 99.95% (Menos hardware)</a:t>
            </a:r>
          </a:p>
          <a:p>
            <a:pPr marL="285750" indent="-285750">
              <a:buFont typeface="Wingdings" panose="05000000000000000000" pitchFamily="2" charset="2"/>
              <a:buChar char="Ø"/>
            </a:pPr>
            <a:endParaRPr lang="pt-BR" dirty="0">
              <a:latin typeface="Calibri" panose="020F0502020204030204" pitchFamily="34" charset="0"/>
              <a:cs typeface="Calibri" panose="020F0502020204030204" pitchFamily="34" charset="0"/>
            </a:endParaRPr>
          </a:p>
          <a:p>
            <a:pPr marL="285750" indent="-285750">
              <a:buFont typeface="Wingdings" panose="05000000000000000000" pitchFamily="2" charset="2"/>
              <a:buChar char="Ø"/>
            </a:pPr>
            <a:r>
              <a:rPr lang="pt-BR" dirty="0">
                <a:latin typeface="Calibri" panose="020F0502020204030204" pitchFamily="34" charset="0"/>
                <a:cs typeface="Calibri" panose="020F0502020204030204" pitchFamily="34" charset="0"/>
              </a:rPr>
              <a:t>Mais segurança na rede (Se fizer falcatrua, perde os 32 ETH)</a:t>
            </a:r>
          </a:p>
          <a:p>
            <a:pPr marL="285750" indent="-285750">
              <a:buFont typeface="Wingdings" panose="05000000000000000000" pitchFamily="2" charset="2"/>
              <a:buChar char="Ø"/>
            </a:pPr>
            <a:endParaRPr lang="pt-BR" dirty="0">
              <a:latin typeface="Calibri" panose="020F0502020204030204" pitchFamily="34" charset="0"/>
              <a:cs typeface="Calibri" panose="020F0502020204030204" pitchFamily="34" charset="0"/>
            </a:endParaRPr>
          </a:p>
          <a:p>
            <a:pPr marL="285750" indent="-285750">
              <a:buFont typeface="Wingdings" panose="05000000000000000000" pitchFamily="2" charset="2"/>
              <a:buChar char="Ø"/>
            </a:pPr>
            <a:r>
              <a:rPr lang="pt-BR" dirty="0" err="1">
                <a:latin typeface="Calibri" panose="020F0502020204030204" pitchFamily="34" charset="0"/>
                <a:cs typeface="Calibri" panose="020F0502020204030204" pitchFamily="34" charset="0"/>
              </a:rPr>
              <a:t>Escabilidade</a:t>
            </a:r>
            <a:r>
              <a:rPr lang="pt-BR" dirty="0">
                <a:latin typeface="Calibri" panose="020F0502020204030204" pitchFamily="34" charset="0"/>
                <a:cs typeface="Calibri" panose="020F0502020204030204" pitchFamily="34" charset="0"/>
              </a:rPr>
              <a:t> (Através de </a:t>
            </a:r>
            <a:r>
              <a:rPr lang="pt-BR" dirty="0" err="1">
                <a:latin typeface="Calibri" panose="020F0502020204030204" pitchFamily="34" charset="0"/>
                <a:cs typeface="Calibri" panose="020F0502020204030204" pitchFamily="34" charset="0"/>
              </a:rPr>
              <a:t>Layers</a:t>
            </a:r>
            <a:r>
              <a:rPr lang="pt-BR" dirty="0">
                <a:latin typeface="Calibri" panose="020F0502020204030204" pitchFamily="34" charset="0"/>
                <a:cs typeface="Calibri" panose="020F0502020204030204" pitchFamily="34" charset="0"/>
              </a:rPr>
              <a:t>)</a:t>
            </a:r>
          </a:p>
        </p:txBody>
      </p:sp>
      <p:sp>
        <p:nvSpPr>
          <p:cNvPr id="6" name="Google Shape;169;p3"/>
          <p:cNvSpPr txBox="1"/>
          <p:nvPr/>
        </p:nvSpPr>
        <p:spPr>
          <a:xfrm>
            <a:off x="382250" y="629055"/>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dirty="0">
                <a:solidFill>
                  <a:srgbClr val="EA4E60"/>
                </a:solidFill>
                <a:latin typeface="Calibri" panose="020F0502020204030204" pitchFamily="34" charset="0"/>
                <a:ea typeface="Century Gothic"/>
                <a:cs typeface="Calibri" panose="020F0502020204030204" pitchFamily="34" charset="0"/>
                <a:sym typeface="Century Gothic"/>
              </a:rPr>
              <a:t>THE MERGE</a:t>
            </a:r>
            <a:endParaRPr sz="4000" b="0" i="0" u="none" strike="noStrike" cap="none" dirty="0">
              <a:solidFill>
                <a:srgbClr val="EA4E60"/>
              </a:solidFill>
              <a:latin typeface="Calibri" panose="020F0502020204030204" pitchFamily="34" charset="0"/>
              <a:ea typeface="Century Gothic"/>
              <a:cs typeface="Calibri" panose="020F0502020204030204" pitchFamily="34" charset="0"/>
              <a:sym typeface="Century Gothic"/>
            </a:endParaRPr>
          </a:p>
        </p:txBody>
      </p:sp>
    </p:spTree>
    <p:extLst>
      <p:ext uri="{BB962C8B-B14F-4D97-AF65-F5344CB8AC3E}">
        <p14:creationId xmlns:p14="http://schemas.microsoft.com/office/powerpoint/2010/main" val="15523048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smtClean="0">
                <a:solidFill>
                  <a:srgbClr val="EA4E60"/>
                </a:solidFill>
              </a:rPr>
              <a:t>32</a:t>
            </a:fld>
            <a:r>
              <a:rPr lang="en-US"/>
              <a:t>]</a:t>
            </a:r>
            <a:endParaRPr/>
          </a:p>
        </p:txBody>
      </p:sp>
      <p:sp>
        <p:nvSpPr>
          <p:cNvPr id="4" name="Google Shape;169;p3"/>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dirty="0">
                <a:solidFill>
                  <a:srgbClr val="EA4E60"/>
                </a:solidFill>
                <a:latin typeface="Calibri" panose="020F0502020204030204" pitchFamily="34" charset="0"/>
                <a:ea typeface="Century Gothic"/>
                <a:cs typeface="Calibri" panose="020F0502020204030204" pitchFamily="34" charset="0"/>
                <a:sym typeface="Century Gothic"/>
              </a:rPr>
              <a:t>Smart Contract </a:t>
            </a:r>
            <a:r>
              <a:rPr lang="en-US" sz="3200" b="1" dirty="0">
                <a:solidFill>
                  <a:srgbClr val="EA4E60"/>
                </a:solidFill>
                <a:latin typeface="Calibri" panose="020F0502020204030204" pitchFamily="34" charset="0"/>
                <a:ea typeface="Century Gothic"/>
                <a:cs typeface="Calibri" panose="020F0502020204030204" pitchFamily="34" charset="0"/>
                <a:sym typeface="Century Gothic"/>
              </a:rPr>
              <a:t>(</a:t>
            </a:r>
            <a:r>
              <a:rPr lang="en-US" sz="3200" b="1" dirty="0" err="1">
                <a:solidFill>
                  <a:srgbClr val="EA4E60"/>
                </a:solidFill>
                <a:latin typeface="Calibri" panose="020F0502020204030204" pitchFamily="34" charset="0"/>
                <a:ea typeface="Century Gothic"/>
                <a:cs typeface="Calibri" panose="020F0502020204030204" pitchFamily="34" charset="0"/>
                <a:sym typeface="Century Gothic"/>
              </a:rPr>
              <a:t>Contrato</a:t>
            </a:r>
            <a:r>
              <a:rPr lang="en-US" sz="3200" b="1" dirty="0">
                <a:solidFill>
                  <a:srgbClr val="EA4E60"/>
                </a:solidFill>
                <a:latin typeface="Calibri" panose="020F0502020204030204" pitchFamily="34" charset="0"/>
                <a:ea typeface="Century Gothic"/>
                <a:cs typeface="Calibri" panose="020F0502020204030204" pitchFamily="34" charset="0"/>
                <a:sym typeface="Century Gothic"/>
              </a:rPr>
              <a:t> </a:t>
            </a:r>
            <a:r>
              <a:rPr lang="en-US" sz="3200" b="1" dirty="0" err="1">
                <a:solidFill>
                  <a:srgbClr val="EA4E60"/>
                </a:solidFill>
                <a:latin typeface="Calibri" panose="020F0502020204030204" pitchFamily="34" charset="0"/>
                <a:ea typeface="Century Gothic"/>
                <a:cs typeface="Calibri" panose="020F0502020204030204" pitchFamily="34" charset="0"/>
                <a:sym typeface="Century Gothic"/>
              </a:rPr>
              <a:t>Inteligente</a:t>
            </a:r>
            <a:r>
              <a:rPr lang="en-US" sz="3200" b="1" dirty="0">
                <a:solidFill>
                  <a:srgbClr val="EA4E60"/>
                </a:solidFill>
                <a:latin typeface="Calibri" panose="020F0502020204030204" pitchFamily="34" charset="0"/>
                <a:ea typeface="Century Gothic"/>
                <a:cs typeface="Calibri" panose="020F0502020204030204" pitchFamily="34" charset="0"/>
                <a:sym typeface="Century Gothic"/>
              </a:rPr>
              <a:t>)</a:t>
            </a:r>
            <a:endParaRPr sz="3200" b="0" i="0" u="none" strike="noStrike" cap="none" dirty="0">
              <a:solidFill>
                <a:srgbClr val="EA4E60"/>
              </a:solidFill>
              <a:latin typeface="Calibri" panose="020F0502020204030204" pitchFamily="34" charset="0"/>
              <a:ea typeface="Century Gothic"/>
              <a:cs typeface="Calibri" panose="020F0502020204030204" pitchFamily="34" charset="0"/>
              <a:sym typeface="Century Gothic"/>
            </a:endParaRPr>
          </a:p>
        </p:txBody>
      </p:sp>
      <p:sp>
        <p:nvSpPr>
          <p:cNvPr id="5" name="Retângulo 4"/>
          <p:cNvSpPr/>
          <p:nvPr/>
        </p:nvSpPr>
        <p:spPr>
          <a:xfrm>
            <a:off x="629587" y="1357848"/>
            <a:ext cx="8386997" cy="3785652"/>
          </a:xfrm>
          <a:prstGeom prst="rect">
            <a:avLst/>
          </a:prstGeom>
        </p:spPr>
        <p:txBody>
          <a:bodyPr wrap="square">
            <a:spAutoFit/>
          </a:bodyPr>
          <a:lstStyle/>
          <a:p>
            <a:r>
              <a:rPr lang="pt-BR" sz="2400" dirty="0">
                <a:latin typeface="Calibri" panose="020F0502020204030204" pitchFamily="34" charset="0"/>
                <a:cs typeface="Calibri" panose="020F0502020204030204" pitchFamily="34" charset="0"/>
              </a:rPr>
              <a:t>São simplesmente programas armazenados em um blockchain que são executados quando condições predeterminadas são atendidas. </a:t>
            </a:r>
            <a:r>
              <a:rPr lang="pt-BR" sz="2400" dirty="0">
                <a:solidFill>
                  <a:srgbClr val="EA4E60"/>
                </a:solidFill>
                <a:latin typeface="Calibri" panose="020F0502020204030204" pitchFamily="34" charset="0"/>
                <a:cs typeface="Calibri" panose="020F0502020204030204" pitchFamily="34" charset="0"/>
              </a:rPr>
              <a:t>Ao invés de você conectar no banco de dados conecte na blockchain!</a:t>
            </a:r>
          </a:p>
          <a:p>
            <a:endParaRPr lang="pt-BR" sz="2400" dirty="0">
              <a:latin typeface="Calibri" panose="020F0502020204030204" pitchFamily="34" charset="0"/>
              <a:cs typeface="Calibri" panose="020F0502020204030204" pitchFamily="34" charset="0"/>
            </a:endParaRPr>
          </a:p>
          <a:p>
            <a:r>
              <a:rPr lang="pt-BR" sz="2400" dirty="0">
                <a:solidFill>
                  <a:srgbClr val="EA4E60"/>
                </a:solidFill>
                <a:latin typeface="Calibri" panose="020F0502020204030204" pitchFamily="34" charset="0"/>
                <a:cs typeface="Calibri" panose="020F0502020204030204" pitchFamily="34" charset="0"/>
              </a:rPr>
              <a:t>Criar e implantar aplicativos e serviços: </a:t>
            </a:r>
            <a:r>
              <a:rPr lang="pt-BR" sz="2400" dirty="0">
                <a:latin typeface="Calibri" panose="020F0502020204030204" pitchFamily="34" charset="0"/>
                <a:cs typeface="Calibri" panose="020F0502020204030204" pitchFamily="34" charset="0"/>
              </a:rPr>
              <a:t>Instrumentos financeiros, jogos, rastreabilidade, NFT, aplicações em geral.</a:t>
            </a:r>
          </a:p>
          <a:p>
            <a:endParaRPr lang="pt-BR" sz="2400" dirty="0">
              <a:latin typeface="Calibri" panose="020F0502020204030204" pitchFamily="34" charset="0"/>
              <a:cs typeface="Calibri" panose="020F0502020204030204" pitchFamily="34" charset="0"/>
            </a:endParaRPr>
          </a:p>
          <a:p>
            <a:r>
              <a:rPr lang="pt-BR" sz="2400" dirty="0">
                <a:latin typeface="Calibri" panose="020F0502020204030204" pitchFamily="34" charset="0"/>
                <a:cs typeface="Calibri" panose="020F0502020204030204" pitchFamily="34" charset="0"/>
              </a:rPr>
              <a:t>Qualquer desenvolvedor pode criar um contrato inteligente é só pagar a taxa.</a:t>
            </a:r>
          </a:p>
        </p:txBody>
      </p:sp>
    </p:spTree>
    <p:extLst>
      <p:ext uri="{BB962C8B-B14F-4D97-AF65-F5344CB8AC3E}">
        <p14:creationId xmlns:p14="http://schemas.microsoft.com/office/powerpoint/2010/main" val="61949490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smtClean="0">
                <a:solidFill>
                  <a:srgbClr val="EA4E60"/>
                </a:solidFill>
              </a:rPr>
              <a:t>33</a:t>
            </a:fld>
            <a:r>
              <a:rPr lang="en-US"/>
              <a:t>]</a:t>
            </a:r>
            <a:endParaRPr/>
          </a:p>
        </p:txBody>
      </p:sp>
      <p:sp>
        <p:nvSpPr>
          <p:cNvPr id="4" name="Google Shape;169;p3"/>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dirty="0">
                <a:solidFill>
                  <a:srgbClr val="EA4E60"/>
                </a:solidFill>
                <a:latin typeface="Calibri" panose="020F0502020204030204" pitchFamily="34" charset="0"/>
                <a:ea typeface="Century Gothic"/>
                <a:cs typeface="Calibri" panose="020F0502020204030204" pitchFamily="34" charset="0"/>
                <a:sym typeface="Century Gothic"/>
              </a:rPr>
              <a:t>EVM</a:t>
            </a:r>
            <a:endParaRPr sz="4000" b="0" i="0" u="none" strike="noStrike" cap="none" dirty="0">
              <a:solidFill>
                <a:srgbClr val="EA4E60"/>
              </a:solidFill>
              <a:latin typeface="Calibri" panose="020F0502020204030204" pitchFamily="34" charset="0"/>
              <a:ea typeface="Century Gothic"/>
              <a:cs typeface="Calibri" panose="020F0502020204030204" pitchFamily="34" charset="0"/>
              <a:sym typeface="Century Gothic"/>
            </a:endParaRPr>
          </a:p>
        </p:txBody>
      </p:sp>
      <p:sp>
        <p:nvSpPr>
          <p:cNvPr id="5" name="Retângulo 4"/>
          <p:cNvSpPr/>
          <p:nvPr/>
        </p:nvSpPr>
        <p:spPr>
          <a:xfrm>
            <a:off x="565525" y="2094697"/>
            <a:ext cx="8016900" cy="1938992"/>
          </a:xfrm>
          <a:prstGeom prst="rect">
            <a:avLst/>
          </a:prstGeom>
        </p:spPr>
        <p:txBody>
          <a:bodyPr wrap="square">
            <a:spAutoFit/>
          </a:bodyPr>
          <a:lstStyle/>
          <a:p>
            <a:r>
              <a:rPr lang="pt-BR" sz="2400" dirty="0">
                <a:latin typeface="Calibri" panose="020F0502020204030204" pitchFamily="34" charset="0"/>
                <a:cs typeface="Calibri" panose="020F0502020204030204" pitchFamily="34" charset="0"/>
              </a:rPr>
              <a:t>Há um único computador canônico (chamado de </a:t>
            </a:r>
            <a:r>
              <a:rPr lang="pt-BR" sz="2400" dirty="0">
                <a:solidFill>
                  <a:srgbClr val="EA4E60"/>
                </a:solidFill>
                <a:latin typeface="Calibri" panose="020F0502020204030204" pitchFamily="34" charset="0"/>
                <a:cs typeface="Calibri" panose="020F0502020204030204" pitchFamily="34" charset="0"/>
              </a:rPr>
              <a:t>Ethereum Virtual </a:t>
            </a:r>
            <a:r>
              <a:rPr lang="pt-BR" sz="2400" dirty="0" err="1">
                <a:solidFill>
                  <a:srgbClr val="EA4E60"/>
                </a:solidFill>
                <a:latin typeface="Calibri" panose="020F0502020204030204" pitchFamily="34" charset="0"/>
                <a:cs typeface="Calibri" panose="020F0502020204030204" pitchFamily="34" charset="0"/>
              </a:rPr>
              <a:t>Machine</a:t>
            </a:r>
            <a:r>
              <a:rPr lang="pt-BR" sz="2400" dirty="0">
                <a:solidFill>
                  <a:srgbClr val="EA4E60"/>
                </a:solidFill>
                <a:latin typeface="Calibri" panose="020F0502020204030204" pitchFamily="34" charset="0"/>
                <a:cs typeface="Calibri" panose="020F0502020204030204" pitchFamily="34" charset="0"/>
              </a:rPr>
              <a:t>, ou EVM</a:t>
            </a:r>
            <a:r>
              <a:rPr lang="pt-BR" sz="2400" dirty="0">
                <a:latin typeface="Calibri" panose="020F0502020204030204" pitchFamily="34" charset="0"/>
                <a:cs typeface="Calibri" panose="020F0502020204030204" pitchFamily="34" charset="0"/>
              </a:rPr>
              <a:t>). </a:t>
            </a:r>
          </a:p>
          <a:p>
            <a:endParaRPr lang="pt-BR" sz="2400" dirty="0">
              <a:latin typeface="Calibri" panose="020F0502020204030204" pitchFamily="34" charset="0"/>
              <a:cs typeface="Calibri" panose="020F0502020204030204" pitchFamily="34" charset="0"/>
            </a:endParaRPr>
          </a:p>
          <a:p>
            <a:r>
              <a:rPr lang="pt-BR" sz="2400" dirty="0">
                <a:latin typeface="Calibri" panose="020F0502020204030204" pitchFamily="34" charset="0"/>
                <a:cs typeface="Calibri" panose="020F0502020204030204" pitchFamily="34" charset="0"/>
              </a:rPr>
              <a:t>Todos que participam da rede Ethereum (cada nó Ethereum) mantêm uma cópia do estado deste computador. </a:t>
            </a:r>
          </a:p>
        </p:txBody>
      </p:sp>
    </p:spTree>
    <p:extLst>
      <p:ext uri="{BB962C8B-B14F-4D97-AF65-F5344CB8AC3E}">
        <p14:creationId xmlns:p14="http://schemas.microsoft.com/office/powerpoint/2010/main" val="59411426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smtClean="0">
                <a:solidFill>
                  <a:srgbClr val="EA4E60"/>
                </a:solidFill>
              </a:rPr>
              <a:t>34</a:t>
            </a:fld>
            <a:r>
              <a:rPr lang="en-US"/>
              <a:t>]</a:t>
            </a:r>
            <a:endParaRPr/>
          </a:p>
        </p:txBody>
      </p:sp>
      <p:sp>
        <p:nvSpPr>
          <p:cNvPr id="4" name="Retângulo 3"/>
          <p:cNvSpPr/>
          <p:nvPr/>
        </p:nvSpPr>
        <p:spPr>
          <a:xfrm>
            <a:off x="172385" y="1215379"/>
            <a:ext cx="8791731" cy="3170099"/>
          </a:xfrm>
          <a:prstGeom prst="rect">
            <a:avLst/>
          </a:prstGeom>
        </p:spPr>
        <p:txBody>
          <a:bodyPr wrap="square">
            <a:spAutoFit/>
          </a:bodyPr>
          <a:lstStyle/>
          <a:p>
            <a:r>
              <a:rPr lang="pt-BR" sz="2000" dirty="0">
                <a:latin typeface="Calibri" panose="020F0502020204030204" pitchFamily="34" charset="0"/>
                <a:cs typeface="Calibri" panose="020F0502020204030204" pitchFamily="34" charset="0"/>
              </a:rPr>
              <a:t>No Java, os desenvolvedores escrevem o código Java em qualquer IDE Java e o compilam em </a:t>
            </a:r>
            <a:r>
              <a:rPr lang="pt-BR" sz="2000" dirty="0" err="1">
                <a:latin typeface="Calibri" panose="020F0502020204030204" pitchFamily="34" charset="0"/>
                <a:cs typeface="Calibri" panose="020F0502020204030204" pitchFamily="34" charset="0"/>
              </a:rPr>
              <a:t>bytecodes</a:t>
            </a:r>
            <a:r>
              <a:rPr lang="pt-BR" sz="2000" dirty="0">
                <a:latin typeface="Calibri" panose="020F0502020204030204" pitchFamily="34" charset="0"/>
                <a:cs typeface="Calibri" panose="020F0502020204030204" pitchFamily="34" charset="0"/>
              </a:rPr>
              <a:t>, que por sua vez são carregados em uma máquina virtual chamada Java Virtual </a:t>
            </a:r>
            <a:r>
              <a:rPr lang="pt-BR" sz="2000" dirty="0" err="1">
                <a:latin typeface="Calibri" panose="020F0502020204030204" pitchFamily="34" charset="0"/>
                <a:cs typeface="Calibri" panose="020F0502020204030204" pitchFamily="34" charset="0"/>
              </a:rPr>
              <a:t>Machine</a:t>
            </a:r>
            <a:r>
              <a:rPr lang="pt-BR" sz="2000" dirty="0">
                <a:latin typeface="Calibri" panose="020F0502020204030204" pitchFamily="34" charset="0"/>
                <a:cs typeface="Calibri" panose="020F0502020204030204" pitchFamily="34" charset="0"/>
              </a:rPr>
              <a:t> , ou JVM , nos bastidores a aplicação é executada através da JVM.</a:t>
            </a:r>
          </a:p>
          <a:p>
            <a:endParaRPr lang="pt-BR" sz="2000" dirty="0">
              <a:latin typeface="Calibri" panose="020F0502020204030204" pitchFamily="34" charset="0"/>
              <a:cs typeface="Calibri" panose="020F0502020204030204" pitchFamily="34" charset="0"/>
            </a:endParaRPr>
          </a:p>
          <a:p>
            <a:r>
              <a:rPr lang="pt-BR" sz="2000" dirty="0">
                <a:latin typeface="Calibri" panose="020F0502020204030204" pitchFamily="34" charset="0"/>
                <a:cs typeface="Calibri" panose="020F0502020204030204" pitchFamily="34" charset="0"/>
              </a:rPr>
              <a:t>Da mesma forma, no Ethereum, os desenvolvedores de contratos inteligentes codificam contratos inteligentes em uma linguagem de alto nível, como </a:t>
            </a:r>
            <a:r>
              <a:rPr lang="pt-BR" sz="2000" dirty="0" err="1">
                <a:latin typeface="Calibri" panose="020F0502020204030204" pitchFamily="34" charset="0"/>
                <a:cs typeface="Calibri" panose="020F0502020204030204" pitchFamily="34" charset="0"/>
              </a:rPr>
              <a:t>Solidity</a:t>
            </a:r>
            <a:r>
              <a:rPr lang="pt-BR" sz="2000" dirty="0">
                <a:latin typeface="Calibri" panose="020F0502020204030204" pitchFamily="34" charset="0"/>
                <a:cs typeface="Calibri" panose="020F0502020204030204" pitchFamily="34" charset="0"/>
              </a:rPr>
              <a:t> , compilam-nos em </a:t>
            </a:r>
            <a:r>
              <a:rPr lang="pt-BR" sz="2000" dirty="0" err="1">
                <a:latin typeface="Calibri" panose="020F0502020204030204" pitchFamily="34" charset="0"/>
                <a:cs typeface="Calibri" panose="020F0502020204030204" pitchFamily="34" charset="0"/>
              </a:rPr>
              <a:t>bytecodes</a:t>
            </a:r>
            <a:r>
              <a:rPr lang="pt-BR" sz="2000" dirty="0">
                <a:latin typeface="Calibri" panose="020F0502020204030204" pitchFamily="34" charset="0"/>
                <a:cs typeface="Calibri" panose="020F0502020204030204" pitchFamily="34" charset="0"/>
              </a:rPr>
              <a:t> e os carregam no blockchain para execução. O EVM é o ambiente de execução dos contratos inteligentes.</a:t>
            </a:r>
          </a:p>
          <a:p>
            <a:endParaRPr lang="pt-BR" sz="2000" dirty="0"/>
          </a:p>
        </p:txBody>
      </p:sp>
      <p:sp>
        <p:nvSpPr>
          <p:cNvPr id="5" name="Google Shape;169;p3"/>
          <p:cNvSpPr txBox="1"/>
          <p:nvPr/>
        </p:nvSpPr>
        <p:spPr>
          <a:xfrm>
            <a:off x="172385" y="269291"/>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dirty="0" err="1">
                <a:solidFill>
                  <a:srgbClr val="EA4E60"/>
                </a:solidFill>
                <a:latin typeface="Calibri" panose="020F0502020204030204" pitchFamily="34" charset="0"/>
                <a:ea typeface="Century Gothic"/>
                <a:cs typeface="Calibri" panose="020F0502020204030204" pitchFamily="34" charset="0"/>
                <a:sym typeface="Century Gothic"/>
              </a:rPr>
              <a:t>Queridos</a:t>
            </a:r>
            <a:r>
              <a:rPr lang="en-US" sz="4000" b="1" dirty="0">
                <a:solidFill>
                  <a:srgbClr val="EA4E60"/>
                </a:solidFill>
                <a:latin typeface="Calibri" panose="020F0502020204030204" pitchFamily="34" charset="0"/>
                <a:ea typeface="Century Gothic"/>
                <a:cs typeface="Calibri" panose="020F0502020204030204" pitchFamily="34" charset="0"/>
                <a:sym typeface="Century Gothic"/>
              </a:rPr>
              <a:t> DEV’s</a:t>
            </a:r>
            <a:endParaRPr sz="4000" b="0" i="0" u="none" strike="noStrike" cap="none" dirty="0">
              <a:solidFill>
                <a:srgbClr val="EA4E60"/>
              </a:solidFill>
              <a:latin typeface="Calibri" panose="020F0502020204030204" pitchFamily="34" charset="0"/>
              <a:ea typeface="Century Gothic"/>
              <a:cs typeface="Calibri" panose="020F0502020204030204" pitchFamily="34" charset="0"/>
              <a:sym typeface="Century Gothic"/>
            </a:endParaRPr>
          </a:p>
        </p:txBody>
      </p:sp>
    </p:spTree>
    <p:extLst>
      <p:ext uri="{BB962C8B-B14F-4D97-AF65-F5344CB8AC3E}">
        <p14:creationId xmlns:p14="http://schemas.microsoft.com/office/powerpoint/2010/main" val="202253274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smtClean="0">
                <a:solidFill>
                  <a:srgbClr val="EA4E60"/>
                </a:solidFill>
              </a:rPr>
              <a:t>35</a:t>
            </a:fld>
            <a:r>
              <a:rPr lang="en-US"/>
              <a:t>]</a:t>
            </a:r>
            <a:endParaRPr/>
          </a:p>
        </p:txBody>
      </p:sp>
      <p:sp>
        <p:nvSpPr>
          <p:cNvPr id="6" name="Google Shape;169;p3"/>
          <p:cNvSpPr txBox="1"/>
          <p:nvPr/>
        </p:nvSpPr>
        <p:spPr>
          <a:xfrm>
            <a:off x="172385" y="269291"/>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dirty="0" err="1">
                <a:solidFill>
                  <a:srgbClr val="EA4E60"/>
                </a:solidFill>
                <a:latin typeface="Calibri" panose="020F0502020204030204" pitchFamily="34" charset="0"/>
                <a:ea typeface="Century Gothic"/>
                <a:cs typeface="Calibri" panose="020F0502020204030204" pitchFamily="34" charset="0"/>
                <a:sym typeface="Century Gothic"/>
              </a:rPr>
              <a:t>Benefícios</a:t>
            </a:r>
            <a:r>
              <a:rPr lang="en-US" sz="4000" b="1" dirty="0">
                <a:solidFill>
                  <a:srgbClr val="EA4E60"/>
                </a:solidFill>
                <a:latin typeface="Calibri" panose="020F0502020204030204" pitchFamily="34" charset="0"/>
                <a:ea typeface="Century Gothic"/>
                <a:cs typeface="Calibri" panose="020F0502020204030204" pitchFamily="34" charset="0"/>
                <a:sym typeface="Century Gothic"/>
              </a:rPr>
              <a:t> da Blockchain Ethereum</a:t>
            </a:r>
            <a:endParaRPr sz="4000" b="0" i="0" u="none" strike="noStrike" cap="none" dirty="0">
              <a:solidFill>
                <a:srgbClr val="EA4E60"/>
              </a:solidFill>
              <a:latin typeface="Calibri" panose="020F0502020204030204" pitchFamily="34" charset="0"/>
              <a:ea typeface="Century Gothic"/>
              <a:cs typeface="Calibri" panose="020F0502020204030204" pitchFamily="34" charset="0"/>
              <a:sym typeface="Century Gothic"/>
            </a:endParaRPr>
          </a:p>
        </p:txBody>
      </p:sp>
      <p:sp>
        <p:nvSpPr>
          <p:cNvPr id="7" name="Retângulo 6"/>
          <p:cNvSpPr/>
          <p:nvPr/>
        </p:nvSpPr>
        <p:spPr>
          <a:xfrm>
            <a:off x="172385" y="1149235"/>
            <a:ext cx="8784238" cy="3693319"/>
          </a:xfrm>
          <a:prstGeom prst="rect">
            <a:avLst/>
          </a:prstGeom>
        </p:spPr>
        <p:txBody>
          <a:bodyPr wrap="square">
            <a:spAutoFit/>
          </a:bodyPr>
          <a:lstStyle/>
          <a:p>
            <a:r>
              <a:rPr lang="pt-BR" sz="1800" dirty="0">
                <a:solidFill>
                  <a:srgbClr val="EA4E60"/>
                </a:solidFill>
                <a:latin typeface="Calibri" panose="020F0502020204030204" pitchFamily="34" charset="0"/>
                <a:cs typeface="Calibri" panose="020F0502020204030204" pitchFamily="34" charset="0"/>
              </a:rPr>
              <a:t>Grande rede existente testada </a:t>
            </a:r>
            <a:r>
              <a:rPr lang="pt-BR" sz="1800" dirty="0">
                <a:latin typeface="Calibri" panose="020F0502020204030204" pitchFamily="34" charset="0"/>
                <a:cs typeface="Calibri" panose="020F0502020204030204" pitchFamily="34" charset="0"/>
              </a:rPr>
              <a:t>e comprovada ao longo de anos de operação. Possui uma comunidade global grande e comprometida e o maior ecossistema em blockchain e criptomoeda.</a:t>
            </a:r>
          </a:p>
          <a:p>
            <a:endParaRPr lang="pt-BR" sz="1800" dirty="0">
              <a:latin typeface="Calibri" panose="020F0502020204030204" pitchFamily="34" charset="0"/>
              <a:cs typeface="Calibri" panose="020F0502020204030204" pitchFamily="34" charset="0"/>
            </a:endParaRPr>
          </a:p>
          <a:p>
            <a:r>
              <a:rPr lang="pt-BR" sz="1800" dirty="0">
                <a:solidFill>
                  <a:srgbClr val="EA4E60"/>
                </a:solidFill>
                <a:latin typeface="Calibri" panose="020F0502020204030204" pitchFamily="34" charset="0"/>
                <a:cs typeface="Calibri" panose="020F0502020204030204" pitchFamily="34" charset="0"/>
              </a:rPr>
              <a:t>Ampla gama de funções </a:t>
            </a:r>
            <a:r>
              <a:rPr lang="pt-BR" sz="1800" dirty="0">
                <a:latin typeface="Calibri" panose="020F0502020204030204" pitchFamily="34" charset="0"/>
                <a:cs typeface="Calibri" panose="020F0502020204030204" pitchFamily="34" charset="0"/>
              </a:rPr>
              <a:t>e além de ser usado como moeda digital, o Ethereum também pode processar outras transações financeiras, executar contratos inteligentes.</a:t>
            </a:r>
          </a:p>
          <a:p>
            <a:endParaRPr lang="pt-BR" sz="1800" dirty="0">
              <a:latin typeface="Calibri" panose="020F0502020204030204" pitchFamily="34" charset="0"/>
              <a:cs typeface="Calibri" panose="020F0502020204030204" pitchFamily="34" charset="0"/>
            </a:endParaRPr>
          </a:p>
          <a:p>
            <a:r>
              <a:rPr lang="pt-BR" sz="1800" dirty="0">
                <a:solidFill>
                  <a:srgbClr val="EA4E60"/>
                </a:solidFill>
                <a:latin typeface="Calibri" panose="020F0502020204030204" pitchFamily="34" charset="0"/>
                <a:cs typeface="Calibri" panose="020F0502020204030204" pitchFamily="34" charset="0"/>
              </a:rPr>
              <a:t>Inovação constante </a:t>
            </a:r>
            <a:r>
              <a:rPr lang="pt-BR" sz="1800" dirty="0">
                <a:latin typeface="Calibri" panose="020F0502020204030204" pitchFamily="34" charset="0"/>
                <a:cs typeface="Calibri" panose="020F0502020204030204" pitchFamily="34" charset="0"/>
              </a:rPr>
              <a:t>com uma grande comunidade de desenvolvedores que estão constantemente procurando novas maneiras de melhorar a rede e desenvolver novos aplicativos. </a:t>
            </a:r>
          </a:p>
          <a:p>
            <a:endParaRPr lang="pt-BR" sz="1800" dirty="0">
              <a:latin typeface="Calibri" panose="020F0502020204030204" pitchFamily="34" charset="0"/>
              <a:cs typeface="Calibri" panose="020F0502020204030204" pitchFamily="34" charset="0"/>
            </a:endParaRPr>
          </a:p>
          <a:p>
            <a:r>
              <a:rPr lang="pt-BR" sz="1800" dirty="0">
                <a:solidFill>
                  <a:srgbClr val="EA4E60"/>
                </a:solidFill>
                <a:latin typeface="Calibri" panose="020F0502020204030204" pitchFamily="34" charset="0"/>
                <a:cs typeface="Calibri" panose="020F0502020204030204" pitchFamily="34" charset="0"/>
              </a:rPr>
              <a:t>Sem intermediários</a:t>
            </a:r>
            <a:r>
              <a:rPr lang="pt-BR" sz="1800" dirty="0">
                <a:latin typeface="Calibri" panose="020F0502020204030204" pitchFamily="34" charset="0"/>
                <a:cs typeface="Calibri" panose="020F0502020204030204" pitchFamily="34" charset="0"/>
              </a:rPr>
              <a:t>, a rede descentralizada da Ethereum permitir que os usuários deixem para trás intermediários.</a:t>
            </a:r>
          </a:p>
        </p:txBody>
      </p:sp>
    </p:spTree>
    <p:extLst>
      <p:ext uri="{BB962C8B-B14F-4D97-AF65-F5344CB8AC3E}">
        <p14:creationId xmlns:p14="http://schemas.microsoft.com/office/powerpoint/2010/main" val="126359759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smtClean="0">
                <a:solidFill>
                  <a:srgbClr val="EA4E60"/>
                </a:solidFill>
              </a:rPr>
              <a:t>36</a:t>
            </a:fld>
            <a:r>
              <a:rPr lang="en-US"/>
              <a:t>]</a:t>
            </a:r>
            <a:endParaRPr/>
          </a:p>
        </p:txBody>
      </p:sp>
      <p:sp>
        <p:nvSpPr>
          <p:cNvPr id="4" name="Retângulo 3"/>
          <p:cNvSpPr/>
          <p:nvPr/>
        </p:nvSpPr>
        <p:spPr>
          <a:xfrm>
            <a:off x="407208" y="1512990"/>
            <a:ext cx="7009591" cy="1938992"/>
          </a:xfrm>
          <a:prstGeom prst="rect">
            <a:avLst/>
          </a:prstGeom>
        </p:spPr>
        <p:txBody>
          <a:bodyPr wrap="square">
            <a:spAutoFit/>
          </a:bodyPr>
          <a:lstStyle/>
          <a:p>
            <a:r>
              <a:rPr lang="pt-BR" sz="2400" dirty="0">
                <a:latin typeface="Calibri" panose="020F0502020204030204" pitchFamily="34" charset="0"/>
                <a:cs typeface="Calibri" panose="020F0502020204030204" pitchFamily="34" charset="0"/>
              </a:rPr>
              <a:t>A Ethereum foi dada como segunda geração das blockchains após o </a:t>
            </a:r>
            <a:r>
              <a:rPr lang="pt-BR" sz="2400" dirty="0" err="1">
                <a:latin typeface="Calibri" panose="020F0502020204030204" pitchFamily="34" charset="0"/>
                <a:cs typeface="Calibri" panose="020F0502020204030204" pitchFamily="34" charset="0"/>
              </a:rPr>
              <a:t>Bitcoin</a:t>
            </a:r>
            <a:r>
              <a:rPr lang="pt-BR" sz="2400" dirty="0">
                <a:latin typeface="Calibri" panose="020F0502020204030204" pitchFamily="34" charset="0"/>
                <a:cs typeface="Calibri" panose="020F0502020204030204" pitchFamily="34" charset="0"/>
              </a:rPr>
              <a:t>.</a:t>
            </a:r>
          </a:p>
          <a:p>
            <a:endParaRPr lang="pt-BR" sz="2400" dirty="0">
              <a:latin typeface="Calibri" panose="020F0502020204030204" pitchFamily="34" charset="0"/>
              <a:cs typeface="Calibri" panose="020F0502020204030204" pitchFamily="34" charset="0"/>
            </a:endParaRPr>
          </a:p>
          <a:p>
            <a:r>
              <a:rPr lang="pt-BR" sz="2400" dirty="0">
                <a:latin typeface="Calibri" panose="020F0502020204030204" pitchFamily="34" charset="0"/>
                <a:cs typeface="Calibri" panose="020F0502020204030204" pitchFamily="34" charset="0"/>
              </a:rPr>
              <a:t>Ela é a principal </a:t>
            </a:r>
            <a:r>
              <a:rPr lang="pt-BR" sz="2400" dirty="0" err="1">
                <a:latin typeface="Calibri" panose="020F0502020204030204" pitchFamily="34" charset="0"/>
                <a:cs typeface="Calibri" panose="020F0502020204030204" pitchFamily="34" charset="0"/>
              </a:rPr>
              <a:t>prercursora</a:t>
            </a:r>
            <a:r>
              <a:rPr lang="pt-BR" sz="2400" dirty="0">
                <a:latin typeface="Calibri" panose="020F0502020204030204" pitchFamily="34" charset="0"/>
                <a:cs typeface="Calibri" panose="020F0502020204030204" pitchFamily="34" charset="0"/>
              </a:rPr>
              <a:t>  das aplicações descentralizadas que estão sendo criadas.</a:t>
            </a:r>
          </a:p>
        </p:txBody>
      </p:sp>
      <p:sp>
        <p:nvSpPr>
          <p:cNvPr id="5" name="Google Shape;169;p3">
            <a:extLst>
              <a:ext uri="{FF2B5EF4-FFF2-40B4-BE49-F238E27FC236}">
                <a16:creationId xmlns:a16="http://schemas.microsoft.com/office/drawing/2014/main" id="{CE1A75D6-0C06-BA62-1750-88350C290485}"/>
              </a:ext>
            </a:extLst>
          </p:cNvPr>
          <p:cNvSpPr txBox="1"/>
          <p:nvPr/>
        </p:nvSpPr>
        <p:spPr>
          <a:xfrm>
            <a:off x="407209" y="360105"/>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dirty="0" err="1">
                <a:solidFill>
                  <a:srgbClr val="EA4E60"/>
                </a:solidFill>
                <a:latin typeface="Century Gothic"/>
                <a:ea typeface="Century Gothic"/>
                <a:cs typeface="Century Gothic"/>
                <a:sym typeface="Century Gothic"/>
              </a:rPr>
              <a:t>Conclusão</a:t>
            </a:r>
            <a:endParaRPr sz="4000" b="0" i="0" u="none" strike="noStrike" cap="none" dirty="0">
              <a:solidFill>
                <a:srgbClr val="EA4E60"/>
              </a:solidFill>
              <a:latin typeface="Century Gothic"/>
              <a:ea typeface="Century Gothic"/>
              <a:cs typeface="Century Gothic"/>
              <a:sym typeface="Century Gothic"/>
            </a:endParaRPr>
          </a:p>
        </p:txBody>
      </p:sp>
    </p:spTree>
    <p:extLst>
      <p:ext uri="{BB962C8B-B14F-4D97-AF65-F5344CB8AC3E}">
        <p14:creationId xmlns:p14="http://schemas.microsoft.com/office/powerpoint/2010/main" val="162760344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280"/>
        <p:cNvGrpSpPr/>
        <p:nvPr/>
      </p:nvGrpSpPr>
      <p:grpSpPr>
        <a:xfrm>
          <a:off x="0" y="0"/>
          <a:ext cx="0" cy="0"/>
          <a:chOff x="0" y="0"/>
          <a:chExt cx="0" cy="0"/>
        </a:xfrm>
      </p:grpSpPr>
      <p:sp>
        <p:nvSpPr>
          <p:cNvPr id="282" name="Google Shape;282;p14"/>
          <p:cNvSpPr txBox="1"/>
          <p:nvPr/>
        </p:nvSpPr>
        <p:spPr>
          <a:xfrm>
            <a:off x="1162075" y="1317000"/>
            <a:ext cx="6575100" cy="9135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3200"/>
              <a:buFont typeface="Arial"/>
              <a:buNone/>
            </a:pPr>
            <a:r>
              <a:rPr lang="en-US" sz="5500" b="1" i="0" u="none" strike="noStrike" cap="none" dirty="0" err="1">
                <a:solidFill>
                  <a:srgbClr val="EA4E60"/>
                </a:solidFill>
                <a:latin typeface="Century Gothic"/>
                <a:ea typeface="Century Gothic"/>
                <a:cs typeface="Century Gothic"/>
                <a:sym typeface="Century Gothic"/>
              </a:rPr>
              <a:t>Obrigado</a:t>
            </a:r>
            <a:endParaRPr sz="5500" b="0" i="0" u="none" strike="noStrike" cap="none" dirty="0">
              <a:solidFill>
                <a:srgbClr val="EA4E60"/>
              </a:solidFill>
              <a:latin typeface="Century Gothic"/>
              <a:ea typeface="Century Gothic"/>
              <a:cs typeface="Century Gothic"/>
              <a:sym typeface="Century Gothic"/>
            </a:endParaRPr>
          </a:p>
        </p:txBody>
      </p:sp>
      <p:pic>
        <p:nvPicPr>
          <p:cNvPr id="284" name="Google Shape;284;p14"/>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285" name="Google Shape;285;p1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a:solidFill>
                  <a:srgbClr val="EA4E60"/>
                </a:solidFill>
              </a:rPr>
              <a:t>37</a:t>
            </a:fld>
            <a:r>
              <a:rPr lang="en-US">
                <a:solidFill>
                  <a:srgbClr val="EA4E60"/>
                </a:solidFill>
              </a:rPr>
              <a:t>]</a:t>
            </a:r>
            <a:endParaRPr>
              <a:solidFill>
                <a:srgbClr val="EA4E60"/>
              </a:solidFill>
            </a:endParaRPr>
          </a:p>
        </p:txBody>
      </p:sp>
    </p:spTree>
    <p:extLst>
      <p:ext uri="{BB962C8B-B14F-4D97-AF65-F5344CB8AC3E}">
        <p14:creationId xmlns:p14="http://schemas.microsoft.com/office/powerpoint/2010/main" val="237894892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193"/>
        <p:cNvGrpSpPr/>
        <p:nvPr/>
      </p:nvGrpSpPr>
      <p:grpSpPr>
        <a:xfrm>
          <a:off x="0" y="0"/>
          <a:ext cx="0" cy="0"/>
          <a:chOff x="0" y="0"/>
          <a:chExt cx="0" cy="0"/>
        </a:xfrm>
      </p:grpSpPr>
      <p:sp>
        <p:nvSpPr>
          <p:cNvPr id="196" name="Google Shape;196;p5"/>
          <p:cNvSpPr txBox="1"/>
          <p:nvPr/>
        </p:nvSpPr>
        <p:spPr>
          <a:xfrm>
            <a:off x="565525" y="1785563"/>
            <a:ext cx="7410300" cy="1613700"/>
          </a:xfrm>
          <a:prstGeom prst="rect">
            <a:avLst/>
          </a:prstGeom>
          <a:noFill/>
          <a:ln>
            <a:noFill/>
          </a:ln>
        </p:spPr>
        <p:txBody>
          <a:bodyPr spcFirstLastPara="1" wrap="square" lIns="91425" tIns="91425" rIns="91425" bIns="91425" anchor="t" anchorCtr="0">
            <a:noAutofit/>
          </a:bodyPr>
          <a:lstStyle/>
          <a:p>
            <a:pPr>
              <a:lnSpc>
                <a:spcPct val="115000"/>
              </a:lnSpc>
              <a:buSzPts val="3200"/>
            </a:pPr>
            <a:r>
              <a:rPr lang="en-US" sz="4000" b="1" dirty="0">
                <a:solidFill>
                  <a:srgbClr val="EA4E60"/>
                </a:solidFill>
                <a:latin typeface="Century Gothic"/>
                <a:ea typeface="Century Gothic"/>
                <a:cs typeface="Century Gothic"/>
                <a:sym typeface="Century Gothic"/>
              </a:rPr>
              <a:t>BLOCKCHAIN TRILEMA</a:t>
            </a:r>
            <a:endParaRPr lang="en-US" sz="4000" b="1" i="0" u="none" strike="noStrike" cap="none" dirty="0">
              <a:solidFill>
                <a:srgbClr val="EA4E60"/>
              </a:solidFill>
              <a:latin typeface="Century Gothic"/>
              <a:ea typeface="Century Gothic"/>
              <a:cs typeface="Century Gothic"/>
            </a:endParaRPr>
          </a:p>
        </p:txBody>
      </p:sp>
      <p:pic>
        <p:nvPicPr>
          <p:cNvPr id="197" name="Google Shape;197;p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198" name="Google Shape;198;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a:solidFill>
                  <a:srgbClr val="EA4E60"/>
                </a:solidFill>
              </a:rPr>
              <a:t>38</a:t>
            </a:fld>
            <a:r>
              <a:rPr lang="en-US">
                <a:solidFill>
                  <a:srgbClr val="EA4E60"/>
                </a:solidFill>
              </a:rPr>
              <a:t>]</a:t>
            </a:r>
            <a:endParaRPr>
              <a:solidFill>
                <a:srgbClr val="EA4E60"/>
              </a:solidFill>
            </a:endParaRPr>
          </a:p>
        </p:txBody>
      </p:sp>
    </p:spTree>
    <p:extLst>
      <p:ext uri="{BB962C8B-B14F-4D97-AF65-F5344CB8AC3E}">
        <p14:creationId xmlns:p14="http://schemas.microsoft.com/office/powerpoint/2010/main" val="131264975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smtClean="0">
                <a:solidFill>
                  <a:srgbClr val="EA4E60"/>
                </a:solidFill>
              </a:rPr>
              <a:t>39</a:t>
            </a:fld>
            <a:r>
              <a:rPr lang="en-US"/>
              <a:t>]</a:t>
            </a:r>
            <a:endParaRPr/>
          </a:p>
        </p:txBody>
      </p:sp>
      <p:sp>
        <p:nvSpPr>
          <p:cNvPr id="4" name="Retângulo 3"/>
          <p:cNvSpPr/>
          <p:nvPr/>
        </p:nvSpPr>
        <p:spPr>
          <a:xfrm>
            <a:off x="420915" y="1498475"/>
            <a:ext cx="8244114" cy="1415772"/>
          </a:xfrm>
          <a:prstGeom prst="rect">
            <a:avLst/>
          </a:prstGeom>
        </p:spPr>
        <p:txBody>
          <a:bodyPr wrap="square">
            <a:spAutoFit/>
          </a:bodyPr>
          <a:lstStyle/>
          <a:p>
            <a:r>
              <a:rPr lang="pt-BR" sz="2400" dirty="0">
                <a:solidFill>
                  <a:schemeClr val="tx1"/>
                </a:solidFill>
                <a:latin typeface="Calibri" panose="020F0502020204030204" pitchFamily="34" charset="0"/>
                <a:cs typeface="Calibri" panose="020F0502020204030204" pitchFamily="34" charset="0"/>
              </a:rPr>
              <a:t>Blockchains são frequentemente forçados a fazer trade-</a:t>
            </a:r>
            <a:r>
              <a:rPr lang="pt-BR" sz="2400" dirty="0" err="1">
                <a:solidFill>
                  <a:schemeClr val="tx1"/>
                </a:solidFill>
                <a:latin typeface="Calibri" panose="020F0502020204030204" pitchFamily="34" charset="0"/>
                <a:cs typeface="Calibri" panose="020F0502020204030204" pitchFamily="34" charset="0"/>
              </a:rPr>
              <a:t>offs</a:t>
            </a:r>
            <a:r>
              <a:rPr lang="pt-BR" sz="2400" dirty="0">
                <a:solidFill>
                  <a:schemeClr val="tx1"/>
                </a:solidFill>
                <a:latin typeface="Calibri" panose="020F0502020204030204" pitchFamily="34" charset="0"/>
                <a:cs typeface="Calibri" panose="020F0502020204030204" pitchFamily="34" charset="0"/>
              </a:rPr>
              <a:t> (escolher uma coisa em detrimento de outra) que os impedem de alcançar todos os 3 aspectos principais de uma blockchain.</a:t>
            </a:r>
          </a:p>
          <a:p>
            <a:endParaRPr lang="pt-BR" dirty="0">
              <a:solidFill>
                <a:schemeClr val="tx1"/>
              </a:solidFill>
            </a:endParaRPr>
          </a:p>
        </p:txBody>
      </p:sp>
      <p:sp>
        <p:nvSpPr>
          <p:cNvPr id="5" name="Google Shape;169;p3">
            <a:extLst>
              <a:ext uri="{FF2B5EF4-FFF2-40B4-BE49-F238E27FC236}">
                <a16:creationId xmlns:a16="http://schemas.microsoft.com/office/drawing/2014/main" id="{6303D94B-195E-AFC1-FD87-3546090DA443}"/>
              </a:ext>
            </a:extLst>
          </p:cNvPr>
          <p:cNvSpPr txBox="1"/>
          <p:nvPr/>
        </p:nvSpPr>
        <p:spPr>
          <a:xfrm>
            <a:off x="407209" y="360105"/>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dirty="0" err="1">
                <a:solidFill>
                  <a:srgbClr val="EA4E60"/>
                </a:solidFill>
                <a:latin typeface="Century Gothic"/>
                <a:ea typeface="Century Gothic"/>
                <a:cs typeface="Century Gothic"/>
                <a:sym typeface="Century Gothic"/>
              </a:rPr>
              <a:t>Introdução</a:t>
            </a:r>
            <a:endParaRPr sz="4000" b="0" i="0" u="none" strike="noStrike" cap="none" dirty="0">
              <a:solidFill>
                <a:srgbClr val="EA4E60"/>
              </a:solidFill>
              <a:latin typeface="Century Gothic"/>
              <a:ea typeface="Century Gothic"/>
              <a:cs typeface="Century Gothic"/>
              <a:sym typeface="Century Gothic"/>
            </a:endParaRPr>
          </a:p>
        </p:txBody>
      </p:sp>
    </p:spTree>
    <p:extLst>
      <p:ext uri="{BB962C8B-B14F-4D97-AF65-F5344CB8AC3E}">
        <p14:creationId xmlns:p14="http://schemas.microsoft.com/office/powerpoint/2010/main" val="39699657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7"/>
          <p:cNvSpPr txBox="1"/>
          <p:nvPr/>
        </p:nvSpPr>
        <p:spPr>
          <a:xfrm>
            <a:off x="565525" y="636550"/>
            <a:ext cx="74103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i="0" u="none" strike="noStrike" cap="none" dirty="0" err="1">
                <a:solidFill>
                  <a:srgbClr val="EA4E60"/>
                </a:solidFill>
                <a:latin typeface="Century Gothic"/>
                <a:ea typeface="Century Gothic"/>
                <a:cs typeface="Century Gothic"/>
                <a:sym typeface="Century Gothic"/>
              </a:rPr>
              <a:t>Percurso</a:t>
            </a:r>
            <a:r>
              <a:rPr lang="en-US" sz="4000" b="1" i="0" u="none" strike="noStrike" cap="none" dirty="0">
                <a:solidFill>
                  <a:srgbClr val="EA4E60"/>
                </a:solidFill>
                <a:latin typeface="Century Gothic"/>
                <a:ea typeface="Century Gothic"/>
                <a:cs typeface="Century Gothic"/>
                <a:sym typeface="Century Gothic"/>
              </a:rPr>
              <a:t> 2/3</a:t>
            </a:r>
            <a:endParaRPr sz="4000" b="0" i="0" u="none" strike="noStrike" cap="none" dirty="0">
              <a:solidFill>
                <a:srgbClr val="EA4E60"/>
              </a:solidFill>
              <a:latin typeface="Century Gothic"/>
              <a:ea typeface="Century Gothic"/>
              <a:cs typeface="Century Gothic"/>
              <a:sym typeface="Century Gothic"/>
            </a:endParaRPr>
          </a:p>
        </p:txBody>
      </p:sp>
      <p:sp>
        <p:nvSpPr>
          <p:cNvPr id="184" name="Google Shape;184;p17"/>
          <p:cNvSpPr/>
          <p:nvPr/>
        </p:nvSpPr>
        <p:spPr>
          <a:xfrm>
            <a:off x="565525" y="1289167"/>
            <a:ext cx="6174300" cy="2618303"/>
          </a:xfrm>
          <a:prstGeom prst="rect">
            <a:avLst/>
          </a:prstGeom>
          <a:noFill/>
          <a:ln>
            <a:noFill/>
          </a:ln>
        </p:spPr>
        <p:txBody>
          <a:bodyPr spcFirstLastPara="1" wrap="square" lIns="91425" tIns="45700" rIns="91425" bIns="45700" anchor="t" anchorCtr="0">
            <a:noAutofit/>
          </a:bodyPr>
          <a:lstStyle/>
          <a:p>
            <a:pPr marL="457200" indent="-457200">
              <a:lnSpc>
                <a:spcPct val="200000"/>
              </a:lnSpc>
              <a:buSzPts val="2400"/>
              <a:buFont typeface="Arial"/>
              <a:buChar char="•"/>
            </a:pPr>
            <a:r>
              <a:rPr lang="en-US" sz="2400" b="1" dirty="0">
                <a:solidFill>
                  <a:srgbClr val="040A24"/>
                </a:solidFill>
                <a:latin typeface="Calibri"/>
                <a:ea typeface="Calibri"/>
                <a:cs typeface="Calibri"/>
                <a:sym typeface="Calibri"/>
              </a:rPr>
              <a:t>- </a:t>
            </a:r>
            <a:r>
              <a:rPr lang="en-US" sz="2400" b="1" dirty="0" err="1">
                <a:solidFill>
                  <a:srgbClr val="040A24"/>
                </a:solidFill>
                <a:latin typeface="Calibri"/>
                <a:ea typeface="Calibri"/>
                <a:cs typeface="Calibri"/>
                <a:sym typeface="Calibri"/>
              </a:rPr>
              <a:t>Pos</a:t>
            </a:r>
            <a:r>
              <a:rPr lang="en-US" sz="2400" b="1" dirty="0">
                <a:solidFill>
                  <a:srgbClr val="040A24"/>
                </a:solidFill>
                <a:latin typeface="Calibri"/>
                <a:ea typeface="Calibri"/>
                <a:cs typeface="Calibri"/>
                <a:sym typeface="Calibri"/>
              </a:rPr>
              <a:t> vs </a:t>
            </a:r>
            <a:r>
              <a:rPr lang="en-US" sz="2400" b="1" dirty="0" err="1">
                <a:solidFill>
                  <a:srgbClr val="040A24"/>
                </a:solidFill>
                <a:latin typeface="Calibri"/>
                <a:ea typeface="Calibri"/>
                <a:cs typeface="Calibri"/>
                <a:sym typeface="Calibri"/>
              </a:rPr>
              <a:t>PoW</a:t>
            </a:r>
            <a:endParaRPr lang="en-US" sz="2400" b="1" dirty="0">
              <a:solidFill>
                <a:srgbClr val="040A24"/>
              </a:solidFill>
              <a:latin typeface="Calibri"/>
              <a:ea typeface="Calibri"/>
              <a:cs typeface="Calibri"/>
              <a:sym typeface="Calibri"/>
            </a:endParaRPr>
          </a:p>
          <a:p>
            <a:pPr marL="457200" indent="-457200">
              <a:lnSpc>
                <a:spcPct val="200000"/>
              </a:lnSpc>
              <a:buSzPts val="2400"/>
              <a:buFont typeface="Arial"/>
              <a:buChar char="•"/>
            </a:pPr>
            <a:r>
              <a:rPr lang="en-US" sz="2400" b="1" dirty="0">
                <a:solidFill>
                  <a:srgbClr val="040A24"/>
                </a:solidFill>
                <a:latin typeface="Calibri"/>
                <a:ea typeface="Calibri"/>
                <a:cs typeface="Calibri"/>
                <a:sym typeface="Calibri"/>
              </a:rPr>
              <a:t>- </a:t>
            </a:r>
            <a:r>
              <a:rPr lang="en-US" sz="2400" b="1" dirty="0" err="1">
                <a:solidFill>
                  <a:srgbClr val="040A24"/>
                </a:solidFill>
                <a:latin typeface="Calibri"/>
                <a:ea typeface="Calibri"/>
                <a:cs typeface="Calibri"/>
                <a:sym typeface="Calibri"/>
              </a:rPr>
              <a:t>Consenso</a:t>
            </a:r>
            <a:endParaRPr lang="en-US" sz="2400" b="1" dirty="0">
              <a:solidFill>
                <a:srgbClr val="040A24"/>
              </a:solidFill>
              <a:latin typeface="Calibri"/>
              <a:ea typeface="Calibri"/>
              <a:cs typeface="Calibri"/>
              <a:sym typeface="Calibri"/>
            </a:endParaRPr>
          </a:p>
          <a:p>
            <a:pPr marL="457200" indent="-457200">
              <a:lnSpc>
                <a:spcPct val="200000"/>
              </a:lnSpc>
              <a:buSzPts val="2400"/>
              <a:buFont typeface="Arial"/>
              <a:buChar char="•"/>
            </a:pPr>
            <a:r>
              <a:rPr lang="en-US" sz="2400" b="1" dirty="0">
                <a:solidFill>
                  <a:srgbClr val="040A24"/>
                </a:solidFill>
                <a:latin typeface="Calibri"/>
                <a:ea typeface="Calibri"/>
                <a:cs typeface="Calibri"/>
                <a:sym typeface="Calibri"/>
              </a:rPr>
              <a:t>- Gas Fee </a:t>
            </a:r>
          </a:p>
          <a:p>
            <a:pPr marL="457200" indent="-457200">
              <a:lnSpc>
                <a:spcPct val="200000"/>
              </a:lnSpc>
              <a:buSzPts val="2400"/>
              <a:buFont typeface="Arial"/>
              <a:buChar char="•"/>
            </a:pPr>
            <a:r>
              <a:rPr lang="en-US" sz="2400" b="1" dirty="0">
                <a:solidFill>
                  <a:srgbClr val="040A24"/>
                </a:solidFill>
                <a:latin typeface="Calibri"/>
                <a:ea typeface="Calibri"/>
                <a:cs typeface="Calibri"/>
                <a:sym typeface="Calibri"/>
              </a:rPr>
              <a:t>- Forks</a:t>
            </a:r>
          </a:p>
          <a:p>
            <a:pPr marL="457200" indent="-457200">
              <a:lnSpc>
                <a:spcPct val="200000"/>
              </a:lnSpc>
              <a:buSzPts val="2400"/>
              <a:buFont typeface="Arial"/>
              <a:buChar char="•"/>
            </a:pPr>
            <a:r>
              <a:rPr lang="en-US" sz="2400" b="1" dirty="0">
                <a:solidFill>
                  <a:srgbClr val="040A24"/>
                </a:solidFill>
                <a:latin typeface="Calibri"/>
                <a:ea typeface="Calibri"/>
                <a:cs typeface="Calibri"/>
                <a:sym typeface="Calibri"/>
              </a:rPr>
              <a:t>- Layer 1 e Layer 2</a:t>
            </a:r>
          </a:p>
        </p:txBody>
      </p:sp>
      <p:sp>
        <p:nvSpPr>
          <p:cNvPr id="189" name="Google Shape;189;p17"/>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4</a:t>
            </a:fld>
            <a:r>
              <a:rPr lang="en-US"/>
              <a:t>]</a:t>
            </a:r>
            <a:endParaRPr/>
          </a:p>
        </p:txBody>
      </p:sp>
    </p:spTree>
    <p:extLst>
      <p:ext uri="{BB962C8B-B14F-4D97-AF65-F5344CB8AC3E}">
        <p14:creationId xmlns:p14="http://schemas.microsoft.com/office/powerpoint/2010/main" val="315607403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smtClean="0">
                <a:solidFill>
                  <a:srgbClr val="EA4E60"/>
                </a:solidFill>
              </a:rPr>
              <a:t>40</a:t>
            </a:fld>
            <a:r>
              <a:rPr lang="en-US"/>
              <a:t>]</a:t>
            </a:r>
            <a:endParaRPr/>
          </a:p>
        </p:txBody>
      </p:sp>
      <p:sp>
        <p:nvSpPr>
          <p:cNvPr id="4" name="Triângulo isósceles 3"/>
          <p:cNvSpPr/>
          <p:nvPr/>
        </p:nvSpPr>
        <p:spPr>
          <a:xfrm>
            <a:off x="2376000" y="979200"/>
            <a:ext cx="4413600" cy="34488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 name="CaixaDeTexto 4"/>
          <p:cNvSpPr txBox="1"/>
          <p:nvPr/>
        </p:nvSpPr>
        <p:spPr>
          <a:xfrm>
            <a:off x="3967200" y="619200"/>
            <a:ext cx="1425600" cy="307777"/>
          </a:xfrm>
          <a:prstGeom prst="rect">
            <a:avLst/>
          </a:prstGeom>
          <a:noFill/>
        </p:spPr>
        <p:txBody>
          <a:bodyPr wrap="square" rtlCol="0">
            <a:spAutoFit/>
          </a:bodyPr>
          <a:lstStyle/>
          <a:p>
            <a:r>
              <a:rPr lang="pt-BR" dirty="0"/>
              <a:t>Escalabilidade</a:t>
            </a:r>
          </a:p>
        </p:txBody>
      </p:sp>
      <p:sp>
        <p:nvSpPr>
          <p:cNvPr id="6" name="CaixaDeTexto 5"/>
          <p:cNvSpPr txBox="1"/>
          <p:nvPr/>
        </p:nvSpPr>
        <p:spPr>
          <a:xfrm>
            <a:off x="1663200" y="4480223"/>
            <a:ext cx="1425600" cy="307777"/>
          </a:xfrm>
          <a:prstGeom prst="rect">
            <a:avLst/>
          </a:prstGeom>
          <a:noFill/>
        </p:spPr>
        <p:txBody>
          <a:bodyPr wrap="square" rtlCol="0">
            <a:spAutoFit/>
          </a:bodyPr>
          <a:lstStyle/>
          <a:p>
            <a:r>
              <a:rPr lang="pt-BR" dirty="0"/>
              <a:t>Segurança</a:t>
            </a:r>
          </a:p>
        </p:txBody>
      </p:sp>
      <p:sp>
        <p:nvSpPr>
          <p:cNvPr id="7" name="CaixaDeTexto 6"/>
          <p:cNvSpPr txBox="1"/>
          <p:nvPr/>
        </p:nvSpPr>
        <p:spPr>
          <a:xfrm>
            <a:off x="6337200" y="4480223"/>
            <a:ext cx="1568400" cy="307777"/>
          </a:xfrm>
          <a:prstGeom prst="rect">
            <a:avLst/>
          </a:prstGeom>
          <a:noFill/>
        </p:spPr>
        <p:txBody>
          <a:bodyPr wrap="square" rtlCol="0">
            <a:spAutoFit/>
          </a:bodyPr>
          <a:lstStyle/>
          <a:p>
            <a:r>
              <a:rPr lang="pt-BR" dirty="0"/>
              <a:t>Descentralização</a:t>
            </a:r>
          </a:p>
        </p:txBody>
      </p:sp>
    </p:spTree>
    <p:extLst>
      <p:ext uri="{BB962C8B-B14F-4D97-AF65-F5344CB8AC3E}">
        <p14:creationId xmlns:p14="http://schemas.microsoft.com/office/powerpoint/2010/main" val="230523806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smtClean="0">
                <a:solidFill>
                  <a:srgbClr val="EA4E60"/>
                </a:solidFill>
              </a:rPr>
              <a:t>41</a:t>
            </a:fld>
            <a:r>
              <a:rPr lang="en-US"/>
              <a:t>]</a:t>
            </a:r>
            <a:endParaRPr/>
          </a:p>
        </p:txBody>
      </p:sp>
      <p:sp>
        <p:nvSpPr>
          <p:cNvPr id="4" name="Retângulo 3"/>
          <p:cNvSpPr/>
          <p:nvPr/>
        </p:nvSpPr>
        <p:spPr>
          <a:xfrm>
            <a:off x="306334" y="1253688"/>
            <a:ext cx="8524800" cy="3046988"/>
          </a:xfrm>
          <a:prstGeom prst="rect">
            <a:avLst/>
          </a:prstGeom>
        </p:spPr>
        <p:txBody>
          <a:bodyPr wrap="square">
            <a:spAutoFit/>
          </a:bodyPr>
          <a:lstStyle/>
          <a:p>
            <a:r>
              <a:rPr lang="pt-BR" sz="2400" dirty="0">
                <a:solidFill>
                  <a:srgbClr val="EA4E60"/>
                </a:solidFill>
                <a:latin typeface="Calibri" panose="020F0502020204030204" pitchFamily="34" charset="0"/>
                <a:cs typeface="Calibri" panose="020F0502020204030204" pitchFamily="34" charset="0"/>
              </a:rPr>
              <a:t>Escalável: </a:t>
            </a:r>
            <a:r>
              <a:rPr lang="pt-BR" sz="2400" dirty="0">
                <a:latin typeface="Calibri" panose="020F0502020204030204" pitchFamily="34" charset="0"/>
                <a:cs typeface="Calibri" panose="020F0502020204030204" pitchFamily="34" charset="0"/>
              </a:rPr>
              <a:t>capacidade de uma rede blockchain de lidar com uma quantidade cada vez maior de transações</a:t>
            </a:r>
          </a:p>
          <a:p>
            <a:endParaRPr lang="pt-BR" sz="2400" dirty="0">
              <a:latin typeface="Calibri" panose="020F0502020204030204" pitchFamily="34" charset="0"/>
              <a:cs typeface="Calibri" panose="020F0502020204030204" pitchFamily="34" charset="0"/>
            </a:endParaRPr>
          </a:p>
          <a:p>
            <a:r>
              <a:rPr lang="pt-BR" sz="2400" dirty="0">
                <a:solidFill>
                  <a:srgbClr val="EA4E60"/>
                </a:solidFill>
                <a:latin typeface="Calibri" panose="020F0502020204030204" pitchFamily="34" charset="0"/>
                <a:cs typeface="Calibri" panose="020F0502020204030204" pitchFamily="34" charset="0"/>
              </a:rPr>
              <a:t>Descentralizado: </a:t>
            </a:r>
            <a:r>
              <a:rPr lang="pt-BR" sz="2400" dirty="0">
                <a:latin typeface="Calibri" panose="020F0502020204030204" pitchFamily="34" charset="0"/>
                <a:cs typeface="Calibri" panose="020F0502020204030204" pitchFamily="34" charset="0"/>
              </a:rPr>
              <a:t>Criando um sistema blockchain que não dependa de um ponto de controle central.</a:t>
            </a:r>
          </a:p>
          <a:p>
            <a:endParaRPr lang="pt-BR" sz="2400" dirty="0">
              <a:latin typeface="Calibri" panose="020F0502020204030204" pitchFamily="34" charset="0"/>
              <a:cs typeface="Calibri" panose="020F0502020204030204" pitchFamily="34" charset="0"/>
            </a:endParaRPr>
          </a:p>
          <a:p>
            <a:r>
              <a:rPr lang="pt-BR" sz="2400" dirty="0">
                <a:solidFill>
                  <a:srgbClr val="EA4E60"/>
                </a:solidFill>
                <a:latin typeface="Calibri" panose="020F0502020204030204" pitchFamily="34" charset="0"/>
                <a:cs typeface="Calibri" panose="020F0502020204030204" pitchFamily="34" charset="0"/>
              </a:rPr>
              <a:t>Seguro: </a:t>
            </a:r>
            <a:r>
              <a:rPr lang="pt-BR" sz="2400" dirty="0">
                <a:latin typeface="Calibri" panose="020F0502020204030204" pitchFamily="34" charset="0"/>
                <a:cs typeface="Calibri" panose="020F0502020204030204" pitchFamily="34" charset="0"/>
              </a:rPr>
              <a:t>capacidade da rede blockchain de operar como esperado, defender-se de ataques, bugs e outros problemas imprevistos.</a:t>
            </a:r>
          </a:p>
        </p:txBody>
      </p:sp>
    </p:spTree>
    <p:extLst>
      <p:ext uri="{BB962C8B-B14F-4D97-AF65-F5344CB8AC3E}">
        <p14:creationId xmlns:p14="http://schemas.microsoft.com/office/powerpoint/2010/main" val="411142759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smtClean="0">
                <a:solidFill>
                  <a:srgbClr val="EA4E60"/>
                </a:solidFill>
              </a:rPr>
              <a:t>42</a:t>
            </a:fld>
            <a:r>
              <a:rPr lang="en-US"/>
              <a:t>]</a:t>
            </a:r>
            <a:endParaRPr/>
          </a:p>
        </p:txBody>
      </p:sp>
      <p:sp>
        <p:nvSpPr>
          <p:cNvPr id="4" name="Triângulo isósceles 3"/>
          <p:cNvSpPr/>
          <p:nvPr/>
        </p:nvSpPr>
        <p:spPr>
          <a:xfrm>
            <a:off x="2376000" y="979200"/>
            <a:ext cx="4413600" cy="34488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 name="CaixaDeTexto 4"/>
          <p:cNvSpPr txBox="1"/>
          <p:nvPr/>
        </p:nvSpPr>
        <p:spPr>
          <a:xfrm>
            <a:off x="3967200" y="619200"/>
            <a:ext cx="1425600" cy="307777"/>
          </a:xfrm>
          <a:prstGeom prst="rect">
            <a:avLst/>
          </a:prstGeom>
          <a:noFill/>
        </p:spPr>
        <p:txBody>
          <a:bodyPr wrap="square" rtlCol="0">
            <a:spAutoFit/>
          </a:bodyPr>
          <a:lstStyle/>
          <a:p>
            <a:r>
              <a:rPr lang="pt-BR" dirty="0">
                <a:solidFill>
                  <a:srgbClr val="FF0000"/>
                </a:solidFill>
              </a:rPr>
              <a:t>Escalabilidade</a:t>
            </a:r>
          </a:p>
        </p:txBody>
      </p:sp>
      <p:sp>
        <p:nvSpPr>
          <p:cNvPr id="6" name="CaixaDeTexto 5"/>
          <p:cNvSpPr txBox="1"/>
          <p:nvPr/>
        </p:nvSpPr>
        <p:spPr>
          <a:xfrm>
            <a:off x="1663200" y="4480223"/>
            <a:ext cx="1425600" cy="307777"/>
          </a:xfrm>
          <a:prstGeom prst="rect">
            <a:avLst/>
          </a:prstGeom>
          <a:noFill/>
        </p:spPr>
        <p:txBody>
          <a:bodyPr wrap="square" rtlCol="0">
            <a:spAutoFit/>
          </a:bodyPr>
          <a:lstStyle/>
          <a:p>
            <a:r>
              <a:rPr lang="pt-BR" dirty="0">
                <a:solidFill>
                  <a:srgbClr val="92D050"/>
                </a:solidFill>
              </a:rPr>
              <a:t>Segurança</a:t>
            </a:r>
          </a:p>
        </p:txBody>
      </p:sp>
      <p:sp>
        <p:nvSpPr>
          <p:cNvPr id="7" name="CaixaDeTexto 6"/>
          <p:cNvSpPr txBox="1"/>
          <p:nvPr/>
        </p:nvSpPr>
        <p:spPr>
          <a:xfrm>
            <a:off x="6337200" y="4480223"/>
            <a:ext cx="1568400" cy="307777"/>
          </a:xfrm>
          <a:prstGeom prst="rect">
            <a:avLst/>
          </a:prstGeom>
          <a:noFill/>
        </p:spPr>
        <p:txBody>
          <a:bodyPr wrap="square" rtlCol="0">
            <a:spAutoFit/>
          </a:bodyPr>
          <a:lstStyle/>
          <a:p>
            <a:r>
              <a:rPr lang="pt-BR" dirty="0">
                <a:solidFill>
                  <a:srgbClr val="92D050"/>
                </a:solidFill>
              </a:rPr>
              <a:t>Descentralização</a:t>
            </a:r>
          </a:p>
        </p:txBody>
      </p:sp>
      <p:pic>
        <p:nvPicPr>
          <p:cNvPr id="2" name="Picture 6" descr="Ethereum PNG Transparent Images - PNG All">
            <a:extLst>
              <a:ext uri="{FF2B5EF4-FFF2-40B4-BE49-F238E27FC236}">
                <a16:creationId xmlns:a16="http://schemas.microsoft.com/office/drawing/2014/main" id="{D8D0B786-1A9A-614D-FC1F-149663ECB59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93661" y="528253"/>
            <a:ext cx="636240" cy="99923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Logo Bitcoin – Logos PNG">
            <a:extLst>
              <a:ext uri="{FF2B5EF4-FFF2-40B4-BE49-F238E27FC236}">
                <a16:creationId xmlns:a16="http://schemas.microsoft.com/office/drawing/2014/main" id="{46ACA54E-911C-BE28-042B-36ADF83744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6201" y="577190"/>
            <a:ext cx="901361" cy="9013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552865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smtClean="0">
                <a:solidFill>
                  <a:srgbClr val="EA4E60"/>
                </a:solidFill>
              </a:rPr>
              <a:t>43</a:t>
            </a:fld>
            <a:r>
              <a:rPr lang="en-US"/>
              <a:t>]</a:t>
            </a:r>
            <a:endParaRPr/>
          </a:p>
        </p:txBody>
      </p:sp>
      <p:sp>
        <p:nvSpPr>
          <p:cNvPr id="4" name="Triângulo isósceles 3"/>
          <p:cNvSpPr/>
          <p:nvPr/>
        </p:nvSpPr>
        <p:spPr>
          <a:xfrm>
            <a:off x="2376000" y="979200"/>
            <a:ext cx="4413600" cy="34488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 name="CaixaDeTexto 4"/>
          <p:cNvSpPr txBox="1"/>
          <p:nvPr/>
        </p:nvSpPr>
        <p:spPr>
          <a:xfrm>
            <a:off x="3967200" y="619200"/>
            <a:ext cx="1425600" cy="307777"/>
          </a:xfrm>
          <a:prstGeom prst="rect">
            <a:avLst/>
          </a:prstGeom>
          <a:noFill/>
        </p:spPr>
        <p:txBody>
          <a:bodyPr wrap="square" rtlCol="0">
            <a:spAutoFit/>
          </a:bodyPr>
          <a:lstStyle/>
          <a:p>
            <a:r>
              <a:rPr lang="pt-BR" dirty="0">
                <a:solidFill>
                  <a:srgbClr val="92D050"/>
                </a:solidFill>
              </a:rPr>
              <a:t>Escalabilidade</a:t>
            </a:r>
          </a:p>
        </p:txBody>
      </p:sp>
      <p:sp>
        <p:nvSpPr>
          <p:cNvPr id="6" name="CaixaDeTexto 5"/>
          <p:cNvSpPr txBox="1"/>
          <p:nvPr/>
        </p:nvSpPr>
        <p:spPr>
          <a:xfrm>
            <a:off x="1663200" y="4480223"/>
            <a:ext cx="1425600" cy="307777"/>
          </a:xfrm>
          <a:prstGeom prst="rect">
            <a:avLst/>
          </a:prstGeom>
          <a:noFill/>
        </p:spPr>
        <p:txBody>
          <a:bodyPr wrap="square" rtlCol="0">
            <a:spAutoFit/>
          </a:bodyPr>
          <a:lstStyle/>
          <a:p>
            <a:r>
              <a:rPr lang="pt-BR" dirty="0">
                <a:solidFill>
                  <a:srgbClr val="92D050"/>
                </a:solidFill>
              </a:rPr>
              <a:t>Segurança</a:t>
            </a:r>
          </a:p>
        </p:txBody>
      </p:sp>
      <p:sp>
        <p:nvSpPr>
          <p:cNvPr id="7" name="CaixaDeTexto 6"/>
          <p:cNvSpPr txBox="1"/>
          <p:nvPr/>
        </p:nvSpPr>
        <p:spPr>
          <a:xfrm>
            <a:off x="6337200" y="4480223"/>
            <a:ext cx="1568400" cy="307777"/>
          </a:xfrm>
          <a:prstGeom prst="rect">
            <a:avLst/>
          </a:prstGeom>
          <a:noFill/>
        </p:spPr>
        <p:txBody>
          <a:bodyPr wrap="square" rtlCol="0">
            <a:spAutoFit/>
          </a:bodyPr>
          <a:lstStyle/>
          <a:p>
            <a:r>
              <a:rPr lang="pt-BR" dirty="0">
                <a:solidFill>
                  <a:srgbClr val="FF0000"/>
                </a:solidFill>
              </a:rPr>
              <a:t>Descentralização</a:t>
            </a:r>
          </a:p>
        </p:txBody>
      </p:sp>
      <p:pic>
        <p:nvPicPr>
          <p:cNvPr id="1028" name="Picture 4" descr="How To Invest In Ripple (XRP) Step-By-Step">
            <a:extLst>
              <a:ext uri="{FF2B5EF4-FFF2-40B4-BE49-F238E27FC236}">
                <a16:creationId xmlns:a16="http://schemas.microsoft.com/office/drawing/2014/main" id="{F9A36E6D-6B1E-3663-9B71-0E3091B0740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2826" y="511810"/>
            <a:ext cx="1261533" cy="68225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What is Binance SmartChain? » MiT">
            <a:extLst>
              <a:ext uri="{FF2B5EF4-FFF2-40B4-BE49-F238E27FC236}">
                <a16:creationId xmlns:a16="http://schemas.microsoft.com/office/drawing/2014/main" id="{5BD33B74-54CB-2E48-5367-9E169D8071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7205" y="1319954"/>
            <a:ext cx="1819275" cy="628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337816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73"/>
        <p:cNvGrpSpPr/>
        <p:nvPr/>
      </p:nvGrpSpPr>
      <p:grpSpPr>
        <a:xfrm>
          <a:off x="0" y="0"/>
          <a:ext cx="0" cy="0"/>
          <a:chOff x="0" y="0"/>
          <a:chExt cx="0" cy="0"/>
        </a:xfrm>
      </p:grpSpPr>
      <p:sp>
        <p:nvSpPr>
          <p:cNvPr id="274" name="Google Shape;274;g117040352ea_0_0"/>
          <p:cNvSpPr txBox="1"/>
          <p:nvPr/>
        </p:nvSpPr>
        <p:spPr>
          <a:xfrm>
            <a:off x="565525" y="1293025"/>
            <a:ext cx="7330246" cy="3456900"/>
          </a:xfrm>
          <a:prstGeom prst="rect">
            <a:avLst/>
          </a:prstGeom>
          <a:noFill/>
          <a:ln>
            <a:noFill/>
          </a:ln>
        </p:spPr>
        <p:txBody>
          <a:bodyPr spcFirstLastPara="1" wrap="square" lIns="91425" tIns="91425" rIns="91425" bIns="91425" anchor="t" anchorCtr="0">
            <a:noAutofit/>
          </a:bodyPr>
          <a:lstStyle/>
          <a:p>
            <a:r>
              <a:rPr lang="pt-BR" sz="2400" dirty="0">
                <a:solidFill>
                  <a:schemeClr val="tx1"/>
                </a:solidFill>
                <a:latin typeface="Calibri" panose="020F0502020204030204" pitchFamily="34" charset="0"/>
                <a:cs typeface="Calibri" panose="020F0502020204030204" pitchFamily="34" charset="0"/>
              </a:rPr>
              <a:t>Não foi resolvido ainda...</a:t>
            </a:r>
          </a:p>
          <a:p>
            <a:endParaRPr lang="pt-BR" sz="2000" dirty="0"/>
          </a:p>
        </p:txBody>
      </p:sp>
      <p:sp>
        <p:nvSpPr>
          <p:cNvPr id="275" name="Google Shape;275;g117040352ea_0_0"/>
          <p:cNvSpPr txBox="1"/>
          <p:nvPr/>
        </p:nvSpPr>
        <p:spPr>
          <a:xfrm>
            <a:off x="565525" y="448525"/>
            <a:ext cx="80169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dirty="0">
                <a:solidFill>
                  <a:srgbClr val="EA4E60"/>
                </a:solidFill>
                <a:latin typeface="Century Gothic"/>
                <a:ea typeface="Century Gothic"/>
                <a:cs typeface="Century Gothic"/>
                <a:sym typeface="Century Gothic"/>
              </a:rPr>
              <a:t>CONCLUSÃO</a:t>
            </a:r>
            <a:endParaRPr sz="4000" b="0" i="0" u="none" strike="noStrike" cap="none" dirty="0">
              <a:solidFill>
                <a:srgbClr val="EA4E60"/>
              </a:solidFill>
              <a:latin typeface="Century Gothic"/>
              <a:ea typeface="Century Gothic"/>
              <a:cs typeface="Century Gothic"/>
              <a:sym typeface="Century Gothic"/>
            </a:endParaRPr>
          </a:p>
        </p:txBody>
      </p:sp>
      <p:sp>
        <p:nvSpPr>
          <p:cNvPr id="276" name="Google Shape;276;g117040352ea_0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44</a:t>
            </a:fld>
            <a:r>
              <a:rPr lang="en-US"/>
              <a:t>]</a:t>
            </a:r>
            <a:endParaRPr/>
          </a:p>
        </p:txBody>
      </p:sp>
    </p:spTree>
    <p:extLst>
      <p:ext uri="{BB962C8B-B14F-4D97-AF65-F5344CB8AC3E}">
        <p14:creationId xmlns:p14="http://schemas.microsoft.com/office/powerpoint/2010/main" val="148274199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280"/>
        <p:cNvGrpSpPr/>
        <p:nvPr/>
      </p:nvGrpSpPr>
      <p:grpSpPr>
        <a:xfrm>
          <a:off x="0" y="0"/>
          <a:ext cx="0" cy="0"/>
          <a:chOff x="0" y="0"/>
          <a:chExt cx="0" cy="0"/>
        </a:xfrm>
      </p:grpSpPr>
      <p:sp>
        <p:nvSpPr>
          <p:cNvPr id="282" name="Google Shape;282;p14"/>
          <p:cNvSpPr txBox="1"/>
          <p:nvPr/>
        </p:nvSpPr>
        <p:spPr>
          <a:xfrm>
            <a:off x="1162075" y="1317000"/>
            <a:ext cx="6575100" cy="9135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3200"/>
              <a:buFont typeface="Arial"/>
              <a:buNone/>
            </a:pPr>
            <a:r>
              <a:rPr lang="en-US" sz="5500" b="1" i="0" u="none" strike="noStrike" cap="none" dirty="0" err="1">
                <a:solidFill>
                  <a:srgbClr val="EA4E60"/>
                </a:solidFill>
                <a:latin typeface="Century Gothic"/>
                <a:ea typeface="Century Gothic"/>
                <a:cs typeface="Century Gothic"/>
                <a:sym typeface="Century Gothic"/>
              </a:rPr>
              <a:t>Obrigado</a:t>
            </a:r>
            <a:endParaRPr sz="5500" b="0" i="0" u="none" strike="noStrike" cap="none" dirty="0">
              <a:solidFill>
                <a:srgbClr val="EA4E60"/>
              </a:solidFill>
              <a:latin typeface="Century Gothic"/>
              <a:ea typeface="Century Gothic"/>
              <a:cs typeface="Century Gothic"/>
              <a:sym typeface="Century Gothic"/>
            </a:endParaRPr>
          </a:p>
        </p:txBody>
      </p:sp>
      <p:pic>
        <p:nvPicPr>
          <p:cNvPr id="284" name="Google Shape;284;p14"/>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285" name="Google Shape;285;p1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a:solidFill>
                  <a:srgbClr val="EA4E60"/>
                </a:solidFill>
              </a:rPr>
              <a:t>45</a:t>
            </a:fld>
            <a:r>
              <a:rPr lang="en-US">
                <a:solidFill>
                  <a:srgbClr val="EA4E60"/>
                </a:solidFill>
              </a:rPr>
              <a:t>]</a:t>
            </a:r>
            <a:endParaRPr>
              <a:solidFill>
                <a:srgbClr val="EA4E60"/>
              </a:solidFill>
            </a:endParaRPr>
          </a:p>
        </p:txBody>
      </p:sp>
    </p:spTree>
    <p:extLst>
      <p:ext uri="{BB962C8B-B14F-4D97-AF65-F5344CB8AC3E}">
        <p14:creationId xmlns:p14="http://schemas.microsoft.com/office/powerpoint/2010/main" val="135579117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193"/>
        <p:cNvGrpSpPr/>
        <p:nvPr/>
      </p:nvGrpSpPr>
      <p:grpSpPr>
        <a:xfrm>
          <a:off x="0" y="0"/>
          <a:ext cx="0" cy="0"/>
          <a:chOff x="0" y="0"/>
          <a:chExt cx="0" cy="0"/>
        </a:xfrm>
      </p:grpSpPr>
      <p:sp>
        <p:nvSpPr>
          <p:cNvPr id="196" name="Google Shape;196;p5"/>
          <p:cNvSpPr txBox="1"/>
          <p:nvPr/>
        </p:nvSpPr>
        <p:spPr>
          <a:xfrm>
            <a:off x="565525" y="1785563"/>
            <a:ext cx="7410300" cy="16137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dirty="0">
                <a:solidFill>
                  <a:srgbClr val="EA4E60"/>
                </a:solidFill>
                <a:latin typeface="Century Gothic"/>
                <a:ea typeface="Century Gothic"/>
                <a:cs typeface="Century Gothic"/>
                <a:sym typeface="Century Gothic"/>
              </a:rPr>
              <a:t>BLOCKCHAIN &amp;</a:t>
            </a:r>
          </a:p>
          <a:p>
            <a:pPr marL="0" marR="0" lvl="0" indent="0" algn="l" rtl="0">
              <a:lnSpc>
                <a:spcPct val="115000"/>
              </a:lnSpc>
              <a:spcBef>
                <a:spcPts val="0"/>
              </a:spcBef>
              <a:spcAft>
                <a:spcPts val="0"/>
              </a:spcAft>
              <a:buClr>
                <a:srgbClr val="000000"/>
              </a:buClr>
              <a:buSzPts val="3200"/>
              <a:buFont typeface="Arial"/>
              <a:buNone/>
            </a:pPr>
            <a:r>
              <a:rPr lang="en-US" sz="4000" b="1" i="0" u="none" strike="noStrike" cap="none" dirty="0">
                <a:solidFill>
                  <a:srgbClr val="EA4E60"/>
                </a:solidFill>
                <a:latin typeface="Century Gothic"/>
                <a:ea typeface="Century Gothic"/>
                <a:cs typeface="Century Gothic"/>
                <a:sym typeface="Century Gothic"/>
              </a:rPr>
              <a:t>CRIPTOMOEDAS</a:t>
            </a:r>
            <a:endParaRPr sz="4000" b="0" i="0" u="none" strike="noStrike" cap="none" dirty="0">
              <a:solidFill>
                <a:srgbClr val="EA4E60"/>
              </a:solidFill>
              <a:latin typeface="Century Gothic"/>
              <a:ea typeface="Century Gothic"/>
              <a:cs typeface="Century Gothic"/>
              <a:sym typeface="Century Gothic"/>
            </a:endParaRPr>
          </a:p>
        </p:txBody>
      </p:sp>
      <p:pic>
        <p:nvPicPr>
          <p:cNvPr id="197" name="Google Shape;197;p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198" name="Google Shape;198;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a:solidFill>
                  <a:srgbClr val="EA4E60"/>
                </a:solidFill>
              </a:rPr>
              <a:t>46</a:t>
            </a:fld>
            <a:r>
              <a:rPr lang="en-US">
                <a:solidFill>
                  <a:srgbClr val="EA4E60"/>
                </a:solidFill>
              </a:rPr>
              <a:t>]</a:t>
            </a:r>
            <a:endParaRPr>
              <a:solidFill>
                <a:srgbClr val="EA4E60"/>
              </a:solidFill>
            </a:endParaRPr>
          </a:p>
        </p:txBody>
      </p:sp>
    </p:spTree>
    <p:extLst>
      <p:ext uri="{BB962C8B-B14F-4D97-AF65-F5344CB8AC3E}">
        <p14:creationId xmlns:p14="http://schemas.microsoft.com/office/powerpoint/2010/main" val="316569916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smtClean="0">
                <a:solidFill>
                  <a:srgbClr val="EA4E60"/>
                </a:solidFill>
              </a:rPr>
              <a:t>47</a:t>
            </a:fld>
            <a:r>
              <a:rPr lang="en-US"/>
              <a:t>]</a:t>
            </a:r>
            <a:endParaRPr/>
          </a:p>
        </p:txBody>
      </p:sp>
      <p:sp>
        <p:nvSpPr>
          <p:cNvPr id="4" name="Retângulo 3"/>
          <p:cNvSpPr/>
          <p:nvPr/>
        </p:nvSpPr>
        <p:spPr>
          <a:xfrm>
            <a:off x="420915" y="1498475"/>
            <a:ext cx="8244114" cy="2154436"/>
          </a:xfrm>
          <a:prstGeom prst="rect">
            <a:avLst/>
          </a:prstGeom>
        </p:spPr>
        <p:txBody>
          <a:bodyPr wrap="square">
            <a:spAutoFit/>
          </a:bodyPr>
          <a:lstStyle/>
          <a:p>
            <a:r>
              <a:rPr lang="pt-BR" sz="2400" dirty="0">
                <a:solidFill>
                  <a:schemeClr val="tx1"/>
                </a:solidFill>
                <a:latin typeface="Calibri" panose="020F0502020204030204" pitchFamily="34" charset="0"/>
                <a:cs typeface="Calibri" panose="020F0502020204030204" pitchFamily="34" charset="0"/>
              </a:rPr>
              <a:t>Uma criptomoeda é um ativo digital protegida por criptografia, o que torna quase impossível falsificar ou gastar duas vezes e não são emitidas por nenhuma autoridade central.</a:t>
            </a:r>
          </a:p>
          <a:p>
            <a:endParaRPr lang="pt-BR" sz="2400" dirty="0">
              <a:solidFill>
                <a:schemeClr val="tx1"/>
              </a:solidFill>
              <a:latin typeface="Calibri" panose="020F0502020204030204" pitchFamily="34" charset="0"/>
              <a:cs typeface="Calibri" panose="020F0502020204030204" pitchFamily="34" charset="0"/>
            </a:endParaRPr>
          </a:p>
          <a:p>
            <a:r>
              <a:rPr lang="pt-BR" sz="2400" dirty="0">
                <a:solidFill>
                  <a:schemeClr val="tx1"/>
                </a:solidFill>
                <a:latin typeface="Calibri" panose="020F0502020204030204" pitchFamily="34" charset="0"/>
                <a:cs typeface="Calibri" panose="020F0502020204030204" pitchFamily="34" charset="0"/>
              </a:rPr>
              <a:t>Cada criptomoeda afirma ter uma função diferente (ou não).</a:t>
            </a:r>
          </a:p>
          <a:p>
            <a:endParaRPr lang="pt-BR" dirty="0">
              <a:solidFill>
                <a:schemeClr val="tx1"/>
              </a:solidFill>
            </a:endParaRPr>
          </a:p>
        </p:txBody>
      </p:sp>
      <p:sp>
        <p:nvSpPr>
          <p:cNvPr id="5" name="Google Shape;169;p3">
            <a:extLst>
              <a:ext uri="{FF2B5EF4-FFF2-40B4-BE49-F238E27FC236}">
                <a16:creationId xmlns:a16="http://schemas.microsoft.com/office/drawing/2014/main" id="{6303D94B-195E-AFC1-FD87-3546090DA443}"/>
              </a:ext>
            </a:extLst>
          </p:cNvPr>
          <p:cNvSpPr txBox="1"/>
          <p:nvPr/>
        </p:nvSpPr>
        <p:spPr>
          <a:xfrm>
            <a:off x="407209" y="360105"/>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dirty="0" err="1">
                <a:solidFill>
                  <a:srgbClr val="EA4E60"/>
                </a:solidFill>
                <a:latin typeface="Century Gothic"/>
                <a:ea typeface="Century Gothic"/>
                <a:cs typeface="Century Gothic"/>
                <a:sym typeface="Century Gothic"/>
              </a:rPr>
              <a:t>Introdução</a:t>
            </a:r>
            <a:endParaRPr sz="4000" b="0" i="0" u="none" strike="noStrike" cap="none" dirty="0">
              <a:solidFill>
                <a:srgbClr val="EA4E60"/>
              </a:solidFill>
              <a:latin typeface="Century Gothic"/>
              <a:ea typeface="Century Gothic"/>
              <a:cs typeface="Century Gothic"/>
              <a:sym typeface="Century Gothic"/>
            </a:endParaRPr>
          </a:p>
        </p:txBody>
      </p:sp>
    </p:spTree>
    <p:extLst>
      <p:ext uri="{BB962C8B-B14F-4D97-AF65-F5344CB8AC3E}">
        <p14:creationId xmlns:p14="http://schemas.microsoft.com/office/powerpoint/2010/main" val="403186880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smtClean="0">
                <a:solidFill>
                  <a:srgbClr val="EA4E60"/>
                </a:solidFill>
              </a:rPr>
              <a:t>48</a:t>
            </a:fld>
            <a:r>
              <a:rPr lang="en-US"/>
              <a:t>]</a:t>
            </a:r>
            <a:endParaRPr/>
          </a:p>
        </p:txBody>
      </p:sp>
      <p:sp>
        <p:nvSpPr>
          <p:cNvPr id="4" name="Google Shape;169;p3">
            <a:extLst>
              <a:ext uri="{FF2B5EF4-FFF2-40B4-BE49-F238E27FC236}">
                <a16:creationId xmlns:a16="http://schemas.microsoft.com/office/drawing/2014/main" id="{6303D94B-195E-AFC1-FD87-3546090DA443}"/>
              </a:ext>
            </a:extLst>
          </p:cNvPr>
          <p:cNvSpPr txBox="1"/>
          <p:nvPr/>
        </p:nvSpPr>
        <p:spPr>
          <a:xfrm>
            <a:off x="407209" y="360105"/>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dirty="0">
                <a:solidFill>
                  <a:srgbClr val="EA4E60"/>
                </a:solidFill>
                <a:latin typeface="Century Gothic"/>
                <a:ea typeface="Century Gothic"/>
                <a:cs typeface="Century Gothic"/>
                <a:sym typeface="Century Gothic"/>
              </a:rPr>
              <a:t>Criptomoeda e Tokens </a:t>
            </a:r>
            <a:endParaRPr sz="4000" b="0" i="0" u="none" strike="noStrike" cap="none" dirty="0">
              <a:solidFill>
                <a:srgbClr val="EA4E60"/>
              </a:solidFill>
              <a:latin typeface="Century Gothic"/>
              <a:ea typeface="Century Gothic"/>
              <a:cs typeface="Century Gothic"/>
              <a:sym typeface="Century Gothic"/>
            </a:endParaRPr>
          </a:p>
        </p:txBody>
      </p:sp>
      <p:sp>
        <p:nvSpPr>
          <p:cNvPr id="5" name="Retângulo 4"/>
          <p:cNvSpPr/>
          <p:nvPr/>
        </p:nvSpPr>
        <p:spPr>
          <a:xfrm>
            <a:off x="420915" y="1498475"/>
            <a:ext cx="8244114" cy="2154436"/>
          </a:xfrm>
          <a:prstGeom prst="rect">
            <a:avLst/>
          </a:prstGeom>
        </p:spPr>
        <p:txBody>
          <a:bodyPr wrap="square">
            <a:spAutoFit/>
          </a:bodyPr>
          <a:lstStyle/>
          <a:p>
            <a:r>
              <a:rPr lang="pt-BR" sz="2400" dirty="0" err="1">
                <a:solidFill>
                  <a:schemeClr val="tx1"/>
                </a:solidFill>
                <a:latin typeface="Calibri" panose="020F0502020204030204" pitchFamily="34" charset="0"/>
                <a:cs typeface="Calibri" panose="020F0502020204030204" pitchFamily="34" charset="0"/>
              </a:rPr>
              <a:t>Criptomoedas</a:t>
            </a:r>
            <a:r>
              <a:rPr lang="pt-BR" sz="2400" dirty="0">
                <a:solidFill>
                  <a:schemeClr val="tx1"/>
                </a:solidFill>
                <a:latin typeface="Calibri" panose="020F0502020204030204" pitchFamily="34" charset="0"/>
                <a:cs typeface="Calibri" panose="020F0502020204030204" pitchFamily="34" charset="0"/>
              </a:rPr>
              <a:t> e tokens são coisas diferentes.</a:t>
            </a:r>
          </a:p>
          <a:p>
            <a:endParaRPr lang="pt-BR" sz="2400" dirty="0">
              <a:solidFill>
                <a:schemeClr val="tx1"/>
              </a:solidFill>
              <a:latin typeface="Calibri" panose="020F0502020204030204" pitchFamily="34" charset="0"/>
              <a:cs typeface="Calibri" panose="020F0502020204030204" pitchFamily="34" charset="0"/>
            </a:endParaRPr>
          </a:p>
          <a:p>
            <a:r>
              <a:rPr lang="pt-BR" sz="2400" dirty="0">
                <a:solidFill>
                  <a:schemeClr val="tx1"/>
                </a:solidFill>
                <a:latin typeface="Calibri" panose="020F0502020204030204" pitchFamily="34" charset="0"/>
                <a:cs typeface="Calibri" panose="020F0502020204030204" pitchFamily="34" charset="0"/>
              </a:rPr>
              <a:t>Criptomoeda = Moeda nativa de um blockchain</a:t>
            </a:r>
          </a:p>
          <a:p>
            <a:endParaRPr lang="pt-BR" sz="2400" dirty="0">
              <a:solidFill>
                <a:schemeClr val="tx1"/>
              </a:solidFill>
              <a:latin typeface="Calibri" panose="020F0502020204030204" pitchFamily="34" charset="0"/>
              <a:cs typeface="Calibri" panose="020F0502020204030204" pitchFamily="34" charset="0"/>
            </a:endParaRPr>
          </a:p>
          <a:p>
            <a:r>
              <a:rPr lang="pt-BR" sz="2400" dirty="0">
                <a:solidFill>
                  <a:schemeClr val="tx1"/>
                </a:solidFill>
                <a:latin typeface="Calibri" panose="020F0502020204030204" pitchFamily="34" charset="0"/>
                <a:cs typeface="Calibri" panose="020F0502020204030204" pitchFamily="34" charset="0"/>
              </a:rPr>
              <a:t>Token = Criado dentro de uma blockchain existente.</a:t>
            </a:r>
          </a:p>
          <a:p>
            <a:endParaRPr lang="pt-BR" dirty="0">
              <a:solidFill>
                <a:schemeClr val="tx1"/>
              </a:solidFill>
            </a:endParaRPr>
          </a:p>
        </p:txBody>
      </p:sp>
    </p:spTree>
    <p:extLst>
      <p:ext uri="{BB962C8B-B14F-4D97-AF65-F5344CB8AC3E}">
        <p14:creationId xmlns:p14="http://schemas.microsoft.com/office/powerpoint/2010/main" val="176306530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smtClean="0">
                <a:solidFill>
                  <a:srgbClr val="EA4E60"/>
                </a:solidFill>
              </a:rPr>
              <a:t>49</a:t>
            </a:fld>
            <a:r>
              <a:rPr lang="en-US"/>
              <a:t>]</a:t>
            </a:r>
            <a:endParaRPr/>
          </a:p>
        </p:txBody>
      </p:sp>
      <p:sp>
        <p:nvSpPr>
          <p:cNvPr id="4" name="Google Shape;169;p3">
            <a:extLst>
              <a:ext uri="{FF2B5EF4-FFF2-40B4-BE49-F238E27FC236}">
                <a16:creationId xmlns:a16="http://schemas.microsoft.com/office/drawing/2014/main" id="{6303D94B-195E-AFC1-FD87-3546090DA443}"/>
              </a:ext>
            </a:extLst>
          </p:cNvPr>
          <p:cNvSpPr txBox="1"/>
          <p:nvPr/>
        </p:nvSpPr>
        <p:spPr>
          <a:xfrm>
            <a:off x="347683" y="353962"/>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dirty="0">
                <a:solidFill>
                  <a:srgbClr val="EA4E60"/>
                </a:solidFill>
                <a:latin typeface="Century Gothic"/>
                <a:ea typeface="Century Gothic"/>
                <a:cs typeface="Century Gothic"/>
                <a:sym typeface="Century Gothic"/>
              </a:rPr>
              <a:t>Supply</a:t>
            </a:r>
            <a:endParaRPr sz="4000" b="0" i="0" u="none" strike="noStrike" cap="none" dirty="0">
              <a:solidFill>
                <a:srgbClr val="EA4E60"/>
              </a:solidFill>
              <a:latin typeface="Century Gothic"/>
              <a:ea typeface="Century Gothic"/>
              <a:cs typeface="Century Gothic"/>
              <a:sym typeface="Century Gothic"/>
            </a:endParaRPr>
          </a:p>
        </p:txBody>
      </p:sp>
      <p:sp>
        <p:nvSpPr>
          <p:cNvPr id="5" name="Retângulo 4"/>
          <p:cNvSpPr/>
          <p:nvPr/>
        </p:nvSpPr>
        <p:spPr>
          <a:xfrm>
            <a:off x="347683" y="1221052"/>
            <a:ext cx="8244114" cy="677108"/>
          </a:xfrm>
          <a:prstGeom prst="rect">
            <a:avLst/>
          </a:prstGeom>
        </p:spPr>
        <p:txBody>
          <a:bodyPr wrap="square">
            <a:spAutoFit/>
          </a:bodyPr>
          <a:lstStyle/>
          <a:p>
            <a:r>
              <a:rPr lang="pt-BR" sz="2400" dirty="0">
                <a:solidFill>
                  <a:schemeClr val="tx1"/>
                </a:solidFill>
                <a:latin typeface="Calibri" panose="020F0502020204030204" pitchFamily="34" charset="0"/>
                <a:cs typeface="Calibri" panose="020F0502020204030204" pitchFamily="34" charset="0"/>
              </a:rPr>
              <a:t>Número de ofertas disponível para negociação.</a:t>
            </a:r>
          </a:p>
          <a:p>
            <a:endParaRPr lang="pt-BR" dirty="0">
              <a:solidFill>
                <a:schemeClr val="tx1"/>
              </a:solidFill>
            </a:endParaRPr>
          </a:p>
        </p:txBody>
      </p:sp>
      <p:pic>
        <p:nvPicPr>
          <p:cNvPr id="6" name="Imagem 5"/>
          <p:cNvPicPr>
            <a:picLocks noChangeAspect="1"/>
          </p:cNvPicPr>
          <p:nvPr/>
        </p:nvPicPr>
        <p:blipFill>
          <a:blip r:embed="rId2"/>
          <a:stretch>
            <a:fillRect/>
          </a:stretch>
        </p:blipFill>
        <p:spPr>
          <a:xfrm>
            <a:off x="347683" y="1920750"/>
            <a:ext cx="8615430" cy="2119099"/>
          </a:xfrm>
          <a:prstGeom prst="rect">
            <a:avLst/>
          </a:prstGeom>
        </p:spPr>
      </p:pic>
      <p:sp>
        <p:nvSpPr>
          <p:cNvPr id="7" name="Retângulo 6"/>
          <p:cNvSpPr/>
          <p:nvPr/>
        </p:nvSpPr>
        <p:spPr>
          <a:xfrm>
            <a:off x="7397646" y="3590144"/>
            <a:ext cx="1433488" cy="44970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9774350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7"/>
          <p:cNvSpPr txBox="1"/>
          <p:nvPr/>
        </p:nvSpPr>
        <p:spPr>
          <a:xfrm>
            <a:off x="565525" y="636550"/>
            <a:ext cx="74103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i="0" u="none" strike="noStrike" cap="none" dirty="0" err="1">
                <a:solidFill>
                  <a:srgbClr val="EA4E60"/>
                </a:solidFill>
                <a:latin typeface="Century Gothic"/>
                <a:ea typeface="Century Gothic"/>
                <a:cs typeface="Century Gothic"/>
                <a:sym typeface="Century Gothic"/>
              </a:rPr>
              <a:t>Percurso</a:t>
            </a:r>
            <a:r>
              <a:rPr lang="en-US" sz="4000" b="1" i="0" u="none" strike="noStrike" cap="none" dirty="0">
                <a:solidFill>
                  <a:srgbClr val="EA4E60"/>
                </a:solidFill>
                <a:latin typeface="Century Gothic"/>
                <a:ea typeface="Century Gothic"/>
                <a:cs typeface="Century Gothic"/>
                <a:sym typeface="Century Gothic"/>
              </a:rPr>
              <a:t> 3/3</a:t>
            </a:r>
            <a:endParaRPr sz="4000" b="0" i="0" u="none" strike="noStrike" cap="none" dirty="0">
              <a:solidFill>
                <a:srgbClr val="EA4E60"/>
              </a:solidFill>
              <a:latin typeface="Century Gothic"/>
              <a:ea typeface="Century Gothic"/>
              <a:cs typeface="Century Gothic"/>
              <a:sym typeface="Century Gothic"/>
            </a:endParaRPr>
          </a:p>
        </p:txBody>
      </p:sp>
      <p:sp>
        <p:nvSpPr>
          <p:cNvPr id="184" name="Google Shape;184;p17"/>
          <p:cNvSpPr/>
          <p:nvPr/>
        </p:nvSpPr>
        <p:spPr>
          <a:xfrm>
            <a:off x="565524" y="1289167"/>
            <a:ext cx="8435803" cy="2618303"/>
          </a:xfrm>
          <a:prstGeom prst="rect">
            <a:avLst/>
          </a:prstGeom>
          <a:noFill/>
          <a:ln>
            <a:noFill/>
          </a:ln>
        </p:spPr>
        <p:txBody>
          <a:bodyPr spcFirstLastPara="1" wrap="square" lIns="91425" tIns="45700" rIns="91425" bIns="45700" anchor="t" anchorCtr="0">
            <a:noAutofit/>
          </a:bodyPr>
          <a:lstStyle/>
          <a:p>
            <a:pPr marL="457200" indent="-457200">
              <a:lnSpc>
                <a:spcPct val="200000"/>
              </a:lnSpc>
              <a:buSzPts val="2400"/>
              <a:buFont typeface="Arial"/>
              <a:buChar char="•"/>
            </a:pPr>
            <a:r>
              <a:rPr lang="en-US" sz="2400" b="1" dirty="0">
                <a:solidFill>
                  <a:srgbClr val="040A24"/>
                </a:solidFill>
                <a:latin typeface="Calibri"/>
                <a:ea typeface="Calibri"/>
                <a:cs typeface="Calibri"/>
                <a:sym typeface="Calibri"/>
              </a:rPr>
              <a:t>- Rollups</a:t>
            </a:r>
          </a:p>
          <a:p>
            <a:pPr marL="457200" indent="-457200">
              <a:lnSpc>
                <a:spcPct val="200000"/>
              </a:lnSpc>
              <a:buSzPts val="2400"/>
              <a:buFont typeface="Arial"/>
              <a:buChar char="•"/>
            </a:pPr>
            <a:r>
              <a:rPr lang="en-US" sz="2400" b="1" dirty="0">
                <a:solidFill>
                  <a:srgbClr val="040A24"/>
                </a:solidFill>
                <a:latin typeface="Calibri"/>
                <a:ea typeface="Calibri"/>
                <a:cs typeface="Calibri"/>
                <a:sym typeface="Calibri"/>
              </a:rPr>
              <a:t>- Privacy Coins</a:t>
            </a:r>
          </a:p>
          <a:p>
            <a:pPr marL="457200" indent="-457200">
              <a:lnSpc>
                <a:spcPct val="200000"/>
              </a:lnSpc>
              <a:buSzPts val="2400"/>
              <a:buFont typeface="Arial"/>
              <a:buChar char="•"/>
            </a:pPr>
            <a:r>
              <a:rPr lang="en-US" sz="2400" b="1" dirty="0">
                <a:solidFill>
                  <a:srgbClr val="040A24"/>
                </a:solidFill>
                <a:latin typeface="Calibri"/>
                <a:ea typeface="Calibri"/>
                <a:cs typeface="Calibri"/>
                <a:sym typeface="Calibri"/>
              </a:rPr>
              <a:t>- </a:t>
            </a:r>
            <a:r>
              <a:rPr lang="en-US" sz="2400" b="1" dirty="0" err="1">
                <a:solidFill>
                  <a:srgbClr val="040A24"/>
                </a:solidFill>
                <a:latin typeface="Calibri"/>
                <a:ea typeface="Calibri"/>
                <a:cs typeface="Calibri"/>
                <a:sym typeface="Calibri"/>
              </a:rPr>
              <a:t>Exploradores</a:t>
            </a:r>
            <a:r>
              <a:rPr lang="en-US" sz="2400" b="1" dirty="0">
                <a:solidFill>
                  <a:srgbClr val="040A24"/>
                </a:solidFill>
                <a:latin typeface="Calibri"/>
                <a:ea typeface="Calibri"/>
                <a:cs typeface="Calibri"/>
                <a:sym typeface="Calibri"/>
              </a:rPr>
              <a:t> de </a:t>
            </a:r>
            <a:r>
              <a:rPr lang="en-US" sz="2400" b="1" dirty="0" err="1">
                <a:solidFill>
                  <a:srgbClr val="040A24"/>
                </a:solidFill>
                <a:latin typeface="Calibri"/>
                <a:ea typeface="Calibri"/>
                <a:cs typeface="Calibri"/>
                <a:sym typeface="Calibri"/>
              </a:rPr>
              <a:t>Blocos</a:t>
            </a:r>
            <a:r>
              <a:rPr lang="en-US" sz="2400" b="1" dirty="0">
                <a:solidFill>
                  <a:srgbClr val="040A24"/>
                </a:solidFill>
                <a:latin typeface="Calibri"/>
                <a:ea typeface="Calibri"/>
                <a:cs typeface="Calibri"/>
                <a:sym typeface="Calibri"/>
              </a:rPr>
              <a:t> </a:t>
            </a:r>
          </a:p>
          <a:p>
            <a:pPr marL="457200" indent="-457200">
              <a:lnSpc>
                <a:spcPct val="200000"/>
              </a:lnSpc>
              <a:buSzPts val="2400"/>
              <a:buFont typeface="Arial"/>
              <a:buChar char="•"/>
            </a:pPr>
            <a:r>
              <a:rPr lang="en-US" sz="2400" b="1" dirty="0">
                <a:solidFill>
                  <a:srgbClr val="040A24"/>
                </a:solidFill>
                <a:latin typeface="Calibri"/>
                <a:ea typeface="Calibri"/>
                <a:cs typeface="Calibri"/>
                <a:sym typeface="Calibri"/>
              </a:rPr>
              <a:t>- </a:t>
            </a:r>
            <a:r>
              <a:rPr lang="en-US" sz="2400" b="1" dirty="0" err="1">
                <a:solidFill>
                  <a:srgbClr val="040A24"/>
                </a:solidFill>
                <a:latin typeface="Calibri"/>
                <a:ea typeface="Calibri"/>
                <a:cs typeface="Calibri"/>
                <a:sym typeface="Calibri"/>
              </a:rPr>
              <a:t>Tipos</a:t>
            </a:r>
            <a:r>
              <a:rPr lang="en-US" sz="2400" b="1" dirty="0">
                <a:solidFill>
                  <a:srgbClr val="040A24"/>
                </a:solidFill>
                <a:latin typeface="Calibri"/>
                <a:ea typeface="Calibri"/>
                <a:cs typeface="Calibri"/>
                <a:sym typeface="Calibri"/>
              </a:rPr>
              <a:t> de Blockchain (</a:t>
            </a:r>
            <a:r>
              <a:rPr lang="en-US" sz="2400" b="1" dirty="0" err="1">
                <a:solidFill>
                  <a:srgbClr val="040A24"/>
                </a:solidFill>
                <a:latin typeface="Calibri"/>
                <a:ea typeface="Calibri"/>
                <a:cs typeface="Calibri"/>
                <a:sym typeface="Calibri"/>
              </a:rPr>
              <a:t>Pública</a:t>
            </a:r>
            <a:r>
              <a:rPr lang="en-US" sz="2400" b="1" dirty="0">
                <a:solidFill>
                  <a:srgbClr val="040A24"/>
                </a:solidFill>
                <a:latin typeface="Calibri"/>
                <a:ea typeface="Calibri"/>
                <a:cs typeface="Calibri"/>
                <a:sym typeface="Calibri"/>
              </a:rPr>
              <a:t>, </a:t>
            </a:r>
            <a:r>
              <a:rPr lang="en-US" sz="2400" b="1" dirty="0" err="1">
                <a:solidFill>
                  <a:srgbClr val="040A24"/>
                </a:solidFill>
                <a:latin typeface="Calibri"/>
                <a:ea typeface="Calibri"/>
                <a:cs typeface="Calibri"/>
                <a:sym typeface="Calibri"/>
              </a:rPr>
              <a:t>Privada</a:t>
            </a:r>
            <a:r>
              <a:rPr lang="en-US" sz="2400" b="1" dirty="0">
                <a:solidFill>
                  <a:srgbClr val="040A24"/>
                </a:solidFill>
                <a:latin typeface="Calibri"/>
                <a:ea typeface="Calibri"/>
                <a:cs typeface="Calibri"/>
                <a:sym typeface="Calibri"/>
              </a:rPr>
              <a:t>, </a:t>
            </a:r>
            <a:r>
              <a:rPr lang="en-US" sz="2400" b="1" dirty="0" err="1">
                <a:solidFill>
                  <a:srgbClr val="040A24"/>
                </a:solidFill>
                <a:latin typeface="Calibri"/>
                <a:ea typeface="Calibri"/>
                <a:cs typeface="Calibri"/>
                <a:sym typeface="Calibri"/>
              </a:rPr>
              <a:t>Híbrida</a:t>
            </a:r>
            <a:r>
              <a:rPr lang="en-US" sz="2400" b="1" dirty="0">
                <a:solidFill>
                  <a:srgbClr val="040A24"/>
                </a:solidFill>
                <a:latin typeface="Calibri"/>
                <a:ea typeface="Calibri"/>
                <a:cs typeface="Calibri"/>
                <a:sym typeface="Calibri"/>
              </a:rPr>
              <a:t> e </a:t>
            </a:r>
            <a:r>
              <a:rPr lang="en-US" sz="2400" b="1" dirty="0" err="1">
                <a:solidFill>
                  <a:srgbClr val="040A24"/>
                </a:solidFill>
                <a:latin typeface="Calibri"/>
                <a:ea typeface="Calibri"/>
                <a:cs typeface="Calibri"/>
                <a:sym typeface="Calibri"/>
              </a:rPr>
              <a:t>Consórcio</a:t>
            </a:r>
            <a:r>
              <a:rPr lang="en-US" sz="2400" b="1" dirty="0">
                <a:solidFill>
                  <a:srgbClr val="040A24"/>
                </a:solidFill>
                <a:latin typeface="Calibri"/>
                <a:ea typeface="Calibri"/>
                <a:cs typeface="Calibri"/>
                <a:sym typeface="Calibri"/>
              </a:rPr>
              <a:t>) </a:t>
            </a:r>
            <a:endParaRPr lang="en-US" sz="2400" b="1" dirty="0">
              <a:solidFill>
                <a:srgbClr val="040A24"/>
              </a:solidFill>
              <a:latin typeface="Calibri"/>
              <a:ea typeface="Calibri"/>
              <a:cs typeface="Calibri"/>
            </a:endParaRPr>
          </a:p>
        </p:txBody>
      </p:sp>
      <p:sp>
        <p:nvSpPr>
          <p:cNvPr id="189" name="Google Shape;189;p17"/>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5</a:t>
            </a:fld>
            <a:r>
              <a:rPr lang="en-US"/>
              <a:t>]</a:t>
            </a:r>
            <a:endParaRPr/>
          </a:p>
        </p:txBody>
      </p:sp>
    </p:spTree>
    <p:extLst>
      <p:ext uri="{BB962C8B-B14F-4D97-AF65-F5344CB8AC3E}">
        <p14:creationId xmlns:p14="http://schemas.microsoft.com/office/powerpoint/2010/main" val="347771461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smtClean="0">
                <a:solidFill>
                  <a:srgbClr val="EA4E60"/>
                </a:solidFill>
              </a:rPr>
              <a:t>50</a:t>
            </a:fld>
            <a:r>
              <a:rPr lang="en-US"/>
              <a:t>]</a:t>
            </a:r>
            <a:endParaRPr/>
          </a:p>
        </p:txBody>
      </p:sp>
      <p:sp>
        <p:nvSpPr>
          <p:cNvPr id="4" name="Google Shape;169;p3">
            <a:extLst>
              <a:ext uri="{FF2B5EF4-FFF2-40B4-BE49-F238E27FC236}">
                <a16:creationId xmlns:a16="http://schemas.microsoft.com/office/drawing/2014/main" id="{6303D94B-195E-AFC1-FD87-3546090DA443}"/>
              </a:ext>
            </a:extLst>
          </p:cNvPr>
          <p:cNvSpPr txBox="1"/>
          <p:nvPr/>
        </p:nvSpPr>
        <p:spPr>
          <a:xfrm>
            <a:off x="347683" y="353962"/>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dirty="0">
                <a:solidFill>
                  <a:srgbClr val="EA4E60"/>
                </a:solidFill>
                <a:latin typeface="Century Gothic"/>
                <a:ea typeface="Century Gothic"/>
                <a:cs typeface="Century Gothic"/>
                <a:sym typeface="Century Gothic"/>
              </a:rPr>
              <a:t>Altcoins </a:t>
            </a:r>
            <a:endParaRPr sz="4000" b="0" i="0" u="none" strike="noStrike" cap="none" dirty="0">
              <a:solidFill>
                <a:srgbClr val="EA4E60"/>
              </a:solidFill>
              <a:latin typeface="Century Gothic"/>
              <a:ea typeface="Century Gothic"/>
              <a:cs typeface="Century Gothic"/>
              <a:sym typeface="Century Gothic"/>
            </a:endParaRPr>
          </a:p>
        </p:txBody>
      </p:sp>
      <p:sp>
        <p:nvSpPr>
          <p:cNvPr id="5" name="Retângulo 4"/>
          <p:cNvSpPr/>
          <p:nvPr/>
        </p:nvSpPr>
        <p:spPr>
          <a:xfrm>
            <a:off x="347683" y="1221052"/>
            <a:ext cx="8244114" cy="4216539"/>
          </a:xfrm>
          <a:prstGeom prst="rect">
            <a:avLst/>
          </a:prstGeom>
        </p:spPr>
        <p:txBody>
          <a:bodyPr wrap="square">
            <a:spAutoFit/>
          </a:bodyPr>
          <a:lstStyle/>
          <a:p>
            <a:r>
              <a:rPr lang="pt-BR" sz="2400" dirty="0" err="1">
                <a:solidFill>
                  <a:schemeClr val="tx1"/>
                </a:solidFill>
                <a:latin typeface="Calibri" panose="020F0502020204030204" pitchFamily="34" charset="0"/>
                <a:cs typeface="Calibri" panose="020F0502020204030204" pitchFamily="34" charset="0"/>
              </a:rPr>
              <a:t>Altcoins</a:t>
            </a:r>
            <a:r>
              <a:rPr lang="pt-BR" sz="2400" dirty="0">
                <a:solidFill>
                  <a:schemeClr val="tx1"/>
                </a:solidFill>
                <a:latin typeface="Calibri" panose="020F0502020204030204" pitchFamily="34" charset="0"/>
                <a:cs typeface="Calibri" panose="020F0502020204030204" pitchFamily="34" charset="0"/>
              </a:rPr>
              <a:t> são definidas como todas as </a:t>
            </a:r>
            <a:r>
              <a:rPr lang="pt-BR" sz="2400" dirty="0" err="1">
                <a:solidFill>
                  <a:schemeClr val="tx1"/>
                </a:solidFill>
                <a:latin typeface="Calibri" panose="020F0502020204030204" pitchFamily="34" charset="0"/>
                <a:cs typeface="Calibri" panose="020F0502020204030204" pitchFamily="34" charset="0"/>
              </a:rPr>
              <a:t>criptomoedas</a:t>
            </a:r>
            <a:r>
              <a:rPr lang="pt-BR" sz="2400" dirty="0">
                <a:solidFill>
                  <a:schemeClr val="tx1"/>
                </a:solidFill>
                <a:latin typeface="Calibri" panose="020F0502020204030204" pitchFamily="34" charset="0"/>
                <a:cs typeface="Calibri" panose="020F0502020204030204" pitchFamily="34" charset="0"/>
              </a:rPr>
              <a:t> que não sejam o </a:t>
            </a:r>
            <a:r>
              <a:rPr lang="pt-BR" sz="2400" dirty="0" err="1">
                <a:solidFill>
                  <a:schemeClr val="tx1"/>
                </a:solidFill>
                <a:latin typeface="Calibri" panose="020F0502020204030204" pitchFamily="34" charset="0"/>
                <a:cs typeface="Calibri" panose="020F0502020204030204" pitchFamily="34" charset="0"/>
              </a:rPr>
              <a:t>Bitcoin</a:t>
            </a:r>
            <a:r>
              <a:rPr lang="pt-BR" sz="2400" dirty="0">
                <a:solidFill>
                  <a:schemeClr val="tx1"/>
                </a:solidFill>
                <a:latin typeface="Calibri" panose="020F0502020204030204" pitchFamily="34" charset="0"/>
                <a:cs typeface="Calibri" panose="020F0502020204030204" pitchFamily="34" charset="0"/>
              </a:rPr>
              <a:t>.</a:t>
            </a:r>
          </a:p>
          <a:p>
            <a:endParaRPr lang="pt-BR" sz="2400" dirty="0">
              <a:solidFill>
                <a:schemeClr val="tx1"/>
              </a:solidFill>
              <a:latin typeface="Calibri" panose="020F0502020204030204" pitchFamily="34" charset="0"/>
              <a:cs typeface="Calibri" panose="020F0502020204030204" pitchFamily="34" charset="0"/>
            </a:endParaRPr>
          </a:p>
          <a:p>
            <a:r>
              <a:rPr lang="pt-BR" sz="2400" dirty="0">
                <a:solidFill>
                  <a:schemeClr val="tx1"/>
                </a:solidFill>
                <a:latin typeface="Calibri" panose="020F0502020204030204" pitchFamily="34" charset="0"/>
                <a:cs typeface="Calibri" panose="020F0502020204030204" pitchFamily="34" charset="0"/>
              </a:rPr>
              <a:t>Alguns deles são clones ou bifurcações do </a:t>
            </a:r>
            <a:r>
              <a:rPr lang="pt-BR" sz="2400" dirty="0" err="1">
                <a:solidFill>
                  <a:schemeClr val="tx1"/>
                </a:solidFill>
                <a:latin typeface="Calibri" panose="020F0502020204030204" pitchFamily="34" charset="0"/>
                <a:cs typeface="Calibri" panose="020F0502020204030204" pitchFamily="34" charset="0"/>
              </a:rPr>
              <a:t>Bitcoin</a:t>
            </a:r>
            <a:r>
              <a:rPr lang="pt-BR" sz="2400" dirty="0">
                <a:solidFill>
                  <a:schemeClr val="tx1"/>
                </a:solidFill>
                <a:latin typeface="Calibri" panose="020F0502020204030204" pitchFamily="34" charset="0"/>
                <a:cs typeface="Calibri" panose="020F0502020204030204" pitchFamily="34" charset="0"/>
              </a:rPr>
              <a:t>.</a:t>
            </a:r>
          </a:p>
          <a:p>
            <a:endParaRPr lang="pt-BR" sz="2400" dirty="0">
              <a:solidFill>
                <a:schemeClr val="tx1"/>
              </a:solidFill>
              <a:latin typeface="Calibri" panose="020F0502020204030204" pitchFamily="34" charset="0"/>
              <a:cs typeface="Calibri" panose="020F0502020204030204" pitchFamily="34" charset="0"/>
            </a:endParaRPr>
          </a:p>
          <a:p>
            <a:r>
              <a:rPr lang="pt-BR" sz="2400" dirty="0">
                <a:solidFill>
                  <a:schemeClr val="tx1"/>
                </a:solidFill>
                <a:latin typeface="Calibri" panose="020F0502020204030204" pitchFamily="34" charset="0"/>
                <a:cs typeface="Calibri" panose="020F0502020204030204" pitchFamily="34" charset="0"/>
              </a:rPr>
              <a:t>Exemplos: </a:t>
            </a:r>
            <a:r>
              <a:rPr lang="pt-BR" sz="2400" dirty="0" err="1">
                <a:solidFill>
                  <a:schemeClr val="tx1"/>
                </a:solidFill>
                <a:latin typeface="Calibri" panose="020F0502020204030204" pitchFamily="34" charset="0"/>
                <a:cs typeface="Calibri" panose="020F0502020204030204" pitchFamily="34" charset="0"/>
              </a:rPr>
              <a:t>Bitcoin</a:t>
            </a:r>
            <a:r>
              <a:rPr lang="pt-BR" sz="2400" dirty="0">
                <a:solidFill>
                  <a:schemeClr val="tx1"/>
                </a:solidFill>
                <a:latin typeface="Calibri" panose="020F0502020204030204" pitchFamily="34" charset="0"/>
                <a:cs typeface="Calibri" panose="020F0502020204030204" pitchFamily="34" charset="0"/>
              </a:rPr>
              <a:t> Cash, </a:t>
            </a:r>
            <a:r>
              <a:rPr lang="pt-BR" sz="2400" dirty="0" err="1">
                <a:solidFill>
                  <a:schemeClr val="tx1"/>
                </a:solidFill>
                <a:latin typeface="Calibri" panose="020F0502020204030204" pitchFamily="34" charset="0"/>
                <a:cs typeface="Calibri" panose="020F0502020204030204" pitchFamily="34" charset="0"/>
              </a:rPr>
              <a:t>Litecoin</a:t>
            </a:r>
            <a:r>
              <a:rPr lang="pt-BR" sz="2400" dirty="0">
                <a:solidFill>
                  <a:schemeClr val="tx1"/>
                </a:solidFill>
                <a:latin typeface="Calibri" panose="020F0502020204030204" pitchFamily="34" charset="0"/>
                <a:cs typeface="Calibri" panose="020F0502020204030204" pitchFamily="34" charset="0"/>
              </a:rPr>
              <a:t>, </a:t>
            </a:r>
            <a:r>
              <a:rPr lang="pt-BR" sz="2400" dirty="0" err="1">
                <a:solidFill>
                  <a:schemeClr val="tx1"/>
                </a:solidFill>
                <a:latin typeface="Calibri" panose="020F0502020204030204" pitchFamily="34" charset="0"/>
                <a:cs typeface="Calibri" panose="020F0502020204030204" pitchFamily="34" charset="0"/>
              </a:rPr>
              <a:t>Bitcoin</a:t>
            </a:r>
            <a:r>
              <a:rPr lang="pt-BR" sz="2400" dirty="0">
                <a:solidFill>
                  <a:schemeClr val="tx1"/>
                </a:solidFill>
                <a:latin typeface="Calibri" panose="020F0502020204030204" pitchFamily="34" charset="0"/>
                <a:cs typeface="Calibri" panose="020F0502020204030204" pitchFamily="34" charset="0"/>
              </a:rPr>
              <a:t> SV, </a:t>
            </a:r>
            <a:r>
              <a:rPr lang="pt-BR" sz="2400" dirty="0" err="1">
                <a:solidFill>
                  <a:schemeClr val="tx1"/>
                </a:solidFill>
                <a:latin typeface="Calibri" panose="020F0502020204030204" pitchFamily="34" charset="0"/>
                <a:cs typeface="Calibri" panose="020F0502020204030204" pitchFamily="34" charset="0"/>
              </a:rPr>
              <a:t>Bitcoin</a:t>
            </a:r>
            <a:r>
              <a:rPr lang="pt-BR" sz="2400" dirty="0">
                <a:solidFill>
                  <a:schemeClr val="tx1"/>
                </a:solidFill>
                <a:latin typeface="Calibri" panose="020F0502020204030204" pitchFamily="34" charset="0"/>
                <a:cs typeface="Calibri" panose="020F0502020204030204" pitchFamily="34" charset="0"/>
              </a:rPr>
              <a:t> Gold, etc.</a:t>
            </a:r>
          </a:p>
          <a:p>
            <a:endParaRPr lang="pt-BR" sz="2400" dirty="0">
              <a:solidFill>
                <a:schemeClr val="tx1"/>
              </a:solidFill>
              <a:latin typeface="Calibri" panose="020F0502020204030204" pitchFamily="34" charset="0"/>
              <a:cs typeface="Calibri" panose="020F0502020204030204" pitchFamily="34" charset="0"/>
            </a:endParaRPr>
          </a:p>
          <a:p>
            <a:r>
              <a:rPr lang="pt-BR" sz="2400" dirty="0">
                <a:solidFill>
                  <a:schemeClr val="tx1"/>
                </a:solidFill>
                <a:latin typeface="Calibri" panose="020F0502020204030204" pitchFamily="34" charset="0"/>
                <a:cs typeface="Calibri" panose="020F0502020204030204" pitchFamily="34" charset="0"/>
              </a:rPr>
              <a:t>Outros são novas moedas que foram construídas do zero.</a:t>
            </a:r>
          </a:p>
          <a:p>
            <a:endParaRPr lang="pt-BR" sz="2400" dirty="0">
              <a:solidFill>
                <a:schemeClr val="tx1"/>
              </a:solidFill>
              <a:latin typeface="Calibri" panose="020F0502020204030204" pitchFamily="34" charset="0"/>
              <a:cs typeface="Calibri" panose="020F0502020204030204" pitchFamily="34" charset="0"/>
            </a:endParaRPr>
          </a:p>
          <a:p>
            <a:r>
              <a:rPr lang="pt-BR" sz="2400" dirty="0">
                <a:solidFill>
                  <a:schemeClr val="tx1"/>
                </a:solidFill>
                <a:latin typeface="Calibri" panose="020F0502020204030204" pitchFamily="34" charset="0"/>
                <a:cs typeface="Calibri" panose="020F0502020204030204" pitchFamily="34" charset="0"/>
              </a:rPr>
              <a:t>Exemplos: Ethereum, Solana, </a:t>
            </a:r>
            <a:r>
              <a:rPr lang="pt-BR" sz="2400" dirty="0" err="1">
                <a:solidFill>
                  <a:schemeClr val="tx1"/>
                </a:solidFill>
                <a:latin typeface="Calibri" panose="020F0502020204030204" pitchFamily="34" charset="0"/>
                <a:cs typeface="Calibri" panose="020F0502020204030204" pitchFamily="34" charset="0"/>
              </a:rPr>
              <a:t>Polkadot</a:t>
            </a:r>
            <a:r>
              <a:rPr lang="pt-BR" sz="2400" dirty="0">
                <a:solidFill>
                  <a:schemeClr val="tx1"/>
                </a:solidFill>
                <a:latin typeface="Calibri" panose="020F0502020204030204" pitchFamily="34" charset="0"/>
                <a:cs typeface="Calibri" panose="020F0502020204030204" pitchFamily="34" charset="0"/>
              </a:rPr>
              <a:t>, </a:t>
            </a:r>
            <a:r>
              <a:rPr lang="pt-BR" sz="2400" dirty="0" err="1">
                <a:solidFill>
                  <a:schemeClr val="tx1"/>
                </a:solidFill>
                <a:latin typeface="Calibri" panose="020F0502020204030204" pitchFamily="34" charset="0"/>
                <a:cs typeface="Calibri" panose="020F0502020204030204" pitchFamily="34" charset="0"/>
              </a:rPr>
              <a:t>Cardano</a:t>
            </a:r>
            <a:r>
              <a:rPr lang="pt-BR" sz="2400" dirty="0">
                <a:solidFill>
                  <a:schemeClr val="tx1"/>
                </a:solidFill>
                <a:latin typeface="Calibri" panose="020F0502020204030204" pitchFamily="34" charset="0"/>
                <a:cs typeface="Calibri" panose="020F0502020204030204" pitchFamily="34" charset="0"/>
              </a:rPr>
              <a:t>, </a:t>
            </a:r>
            <a:r>
              <a:rPr lang="pt-BR" sz="2400" dirty="0" err="1">
                <a:solidFill>
                  <a:schemeClr val="tx1"/>
                </a:solidFill>
                <a:latin typeface="Calibri" panose="020F0502020204030204" pitchFamily="34" charset="0"/>
                <a:cs typeface="Calibri" panose="020F0502020204030204" pitchFamily="34" charset="0"/>
              </a:rPr>
              <a:t>etc</a:t>
            </a:r>
            <a:r>
              <a:rPr lang="pt-BR" sz="2400" dirty="0">
                <a:solidFill>
                  <a:schemeClr val="tx1"/>
                </a:solidFill>
                <a:latin typeface="Calibri" panose="020F0502020204030204" pitchFamily="34" charset="0"/>
                <a:cs typeface="Calibri" panose="020F0502020204030204" pitchFamily="34" charset="0"/>
              </a:rPr>
              <a:t> </a:t>
            </a:r>
          </a:p>
          <a:p>
            <a:endParaRPr lang="pt-BR" dirty="0">
              <a:solidFill>
                <a:schemeClr val="tx1"/>
              </a:solidFill>
            </a:endParaRPr>
          </a:p>
          <a:p>
            <a:endParaRPr lang="pt-BR" dirty="0">
              <a:solidFill>
                <a:schemeClr val="tx1"/>
              </a:solidFill>
            </a:endParaRPr>
          </a:p>
        </p:txBody>
      </p:sp>
    </p:spTree>
    <p:extLst>
      <p:ext uri="{BB962C8B-B14F-4D97-AF65-F5344CB8AC3E}">
        <p14:creationId xmlns:p14="http://schemas.microsoft.com/office/powerpoint/2010/main" val="88796693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smtClean="0">
                <a:solidFill>
                  <a:srgbClr val="EA4E60"/>
                </a:solidFill>
              </a:rPr>
              <a:t>51</a:t>
            </a:fld>
            <a:r>
              <a:rPr lang="en-US"/>
              <a:t>]</a:t>
            </a:r>
            <a:endParaRPr/>
          </a:p>
        </p:txBody>
      </p:sp>
      <p:sp>
        <p:nvSpPr>
          <p:cNvPr id="4" name="Google Shape;169;p3">
            <a:extLst>
              <a:ext uri="{FF2B5EF4-FFF2-40B4-BE49-F238E27FC236}">
                <a16:creationId xmlns:a16="http://schemas.microsoft.com/office/drawing/2014/main" id="{6303D94B-195E-AFC1-FD87-3546090DA443}"/>
              </a:ext>
            </a:extLst>
          </p:cNvPr>
          <p:cNvSpPr txBox="1"/>
          <p:nvPr/>
        </p:nvSpPr>
        <p:spPr>
          <a:xfrm>
            <a:off x="347683" y="353962"/>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dirty="0">
                <a:solidFill>
                  <a:srgbClr val="EA4E60"/>
                </a:solidFill>
                <a:latin typeface="Century Gothic"/>
                <a:ea typeface="Century Gothic"/>
                <a:cs typeface="Century Gothic"/>
                <a:sym typeface="Century Gothic"/>
              </a:rPr>
              <a:t>Status Legal </a:t>
            </a:r>
            <a:endParaRPr sz="4000" b="0" i="0" u="none" strike="noStrike" cap="none" dirty="0">
              <a:solidFill>
                <a:srgbClr val="EA4E60"/>
              </a:solidFill>
              <a:latin typeface="Century Gothic"/>
              <a:ea typeface="Century Gothic"/>
              <a:cs typeface="Century Gothic"/>
              <a:sym typeface="Century Gothic"/>
            </a:endParaRPr>
          </a:p>
        </p:txBody>
      </p:sp>
      <p:sp>
        <p:nvSpPr>
          <p:cNvPr id="5" name="Retângulo 4"/>
          <p:cNvSpPr/>
          <p:nvPr/>
        </p:nvSpPr>
        <p:spPr>
          <a:xfrm>
            <a:off x="347683" y="1198462"/>
            <a:ext cx="8421563" cy="1200329"/>
          </a:xfrm>
          <a:prstGeom prst="rect">
            <a:avLst/>
          </a:prstGeom>
        </p:spPr>
        <p:txBody>
          <a:bodyPr wrap="square">
            <a:spAutoFit/>
          </a:bodyPr>
          <a:lstStyle/>
          <a:p>
            <a:r>
              <a:rPr lang="pt-BR" sz="2400" dirty="0">
                <a:latin typeface="Calibri" panose="020F0502020204030204" pitchFamily="34" charset="0"/>
                <a:cs typeface="Calibri" panose="020F0502020204030204" pitchFamily="34" charset="0"/>
              </a:rPr>
              <a:t>Como as </a:t>
            </a:r>
            <a:r>
              <a:rPr lang="pt-BR" sz="2400" dirty="0" err="1">
                <a:latin typeface="Calibri" panose="020F0502020204030204" pitchFamily="34" charset="0"/>
                <a:cs typeface="Calibri" panose="020F0502020204030204" pitchFamily="34" charset="0"/>
              </a:rPr>
              <a:t>criptomoedas</a:t>
            </a:r>
            <a:r>
              <a:rPr lang="pt-BR" sz="2400" dirty="0">
                <a:latin typeface="Calibri" panose="020F0502020204030204" pitchFamily="34" charset="0"/>
                <a:cs typeface="Calibri" panose="020F0502020204030204" pitchFamily="34" charset="0"/>
              </a:rPr>
              <a:t> não emitidas por nenhuma entidade pública ou privada cada jurisdições financeiras em todo o mundo tem suas regras. Exemplos:</a:t>
            </a:r>
          </a:p>
        </p:txBody>
      </p:sp>
      <p:sp>
        <p:nvSpPr>
          <p:cNvPr id="6" name="CaixaDeTexto 5"/>
          <p:cNvSpPr txBox="1"/>
          <p:nvPr/>
        </p:nvSpPr>
        <p:spPr>
          <a:xfrm>
            <a:off x="347683" y="2774102"/>
            <a:ext cx="8312046" cy="1815882"/>
          </a:xfrm>
          <a:prstGeom prst="rect">
            <a:avLst/>
          </a:prstGeom>
          <a:noFill/>
        </p:spPr>
        <p:txBody>
          <a:bodyPr wrap="square" rtlCol="0">
            <a:spAutoFit/>
          </a:bodyPr>
          <a:lstStyle/>
          <a:p>
            <a:pPr marL="285750" indent="-285750">
              <a:buFont typeface="Wingdings" panose="05000000000000000000" pitchFamily="2" charset="2"/>
              <a:buChar char="Ø"/>
            </a:pPr>
            <a:r>
              <a:rPr lang="pt-BR" sz="1600" dirty="0"/>
              <a:t>China é proibido.</a:t>
            </a:r>
          </a:p>
          <a:p>
            <a:pPr marL="285750" indent="-285750">
              <a:buFont typeface="Wingdings" panose="05000000000000000000" pitchFamily="2" charset="2"/>
              <a:buChar char="Ø"/>
            </a:pPr>
            <a:r>
              <a:rPr lang="pt-BR" sz="1600" dirty="0"/>
              <a:t>Japão propriedade legal.</a:t>
            </a:r>
          </a:p>
          <a:p>
            <a:pPr marL="285750" indent="-285750">
              <a:buFont typeface="Wingdings" panose="05000000000000000000" pitchFamily="2" charset="2"/>
              <a:buChar char="Ø"/>
            </a:pPr>
            <a:r>
              <a:rPr lang="pt-BR" sz="1600" dirty="0"/>
              <a:t>El Salvador e República Centro-Africana consideram como moeda de curso legal.</a:t>
            </a:r>
          </a:p>
          <a:p>
            <a:pPr marL="285750" indent="-285750">
              <a:buFont typeface="Wingdings" panose="05000000000000000000" pitchFamily="2" charset="2"/>
              <a:buChar char="Ø"/>
            </a:pPr>
            <a:r>
              <a:rPr lang="pt-BR" sz="1600" dirty="0"/>
              <a:t>União Europeia estão dentro da lei.</a:t>
            </a:r>
          </a:p>
          <a:p>
            <a:pPr marL="285750" indent="-285750">
              <a:buFont typeface="Wingdings" panose="05000000000000000000" pitchFamily="2" charset="2"/>
              <a:buChar char="Ø"/>
            </a:pPr>
            <a:r>
              <a:rPr lang="pt-BR" sz="1600" dirty="0"/>
              <a:t>EUA não é titulo financeiro. </a:t>
            </a:r>
          </a:p>
          <a:p>
            <a:pPr marL="285750" indent="-285750">
              <a:buFont typeface="Wingdings" panose="05000000000000000000" pitchFamily="2" charset="2"/>
              <a:buChar char="Ø"/>
            </a:pPr>
            <a:r>
              <a:rPr lang="pt-BR" sz="1600" dirty="0"/>
              <a:t>Brasil é legal e está sendo criado regras para proteger os investidores.</a:t>
            </a:r>
          </a:p>
          <a:p>
            <a:endParaRPr lang="pt-BR" sz="1600" dirty="0"/>
          </a:p>
        </p:txBody>
      </p:sp>
    </p:spTree>
    <p:extLst>
      <p:ext uri="{BB962C8B-B14F-4D97-AF65-F5344CB8AC3E}">
        <p14:creationId xmlns:p14="http://schemas.microsoft.com/office/powerpoint/2010/main" val="43950161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smtClean="0">
                <a:solidFill>
                  <a:srgbClr val="EA4E60"/>
                </a:solidFill>
              </a:rPr>
              <a:t>52</a:t>
            </a:fld>
            <a:r>
              <a:rPr lang="en-US"/>
              <a:t>]</a:t>
            </a:r>
            <a:endParaRPr/>
          </a:p>
        </p:txBody>
      </p:sp>
      <p:sp>
        <p:nvSpPr>
          <p:cNvPr id="5" name="Retângulo 4"/>
          <p:cNvSpPr/>
          <p:nvPr/>
        </p:nvSpPr>
        <p:spPr>
          <a:xfrm>
            <a:off x="347683" y="1606935"/>
            <a:ext cx="7772399" cy="1938992"/>
          </a:xfrm>
          <a:prstGeom prst="rect">
            <a:avLst/>
          </a:prstGeom>
        </p:spPr>
        <p:txBody>
          <a:bodyPr wrap="square">
            <a:spAutoFit/>
          </a:bodyPr>
          <a:lstStyle/>
          <a:p>
            <a:r>
              <a:rPr lang="pt-BR" sz="2400" dirty="0">
                <a:latin typeface="Calibri" panose="020F0502020204030204" pitchFamily="34" charset="0"/>
                <a:cs typeface="Calibri" panose="020F0502020204030204" pitchFamily="34" charset="0"/>
              </a:rPr>
              <a:t>Qualquer pessoa pode comprar </a:t>
            </a:r>
            <a:r>
              <a:rPr lang="pt-BR" sz="2400" dirty="0" err="1">
                <a:latin typeface="Calibri" panose="020F0502020204030204" pitchFamily="34" charset="0"/>
                <a:cs typeface="Calibri" panose="020F0502020204030204" pitchFamily="34" charset="0"/>
              </a:rPr>
              <a:t>criptomoedas</a:t>
            </a:r>
            <a:r>
              <a:rPr lang="pt-BR" sz="2400" dirty="0">
                <a:latin typeface="Calibri" panose="020F0502020204030204" pitchFamily="34" charset="0"/>
                <a:cs typeface="Calibri" panose="020F0502020204030204" pitchFamily="34" charset="0"/>
              </a:rPr>
              <a:t>.</a:t>
            </a:r>
          </a:p>
          <a:p>
            <a:endParaRPr lang="pt-BR" sz="2400" dirty="0">
              <a:latin typeface="Calibri" panose="020F0502020204030204" pitchFamily="34" charset="0"/>
              <a:cs typeface="Calibri" panose="020F0502020204030204" pitchFamily="34" charset="0"/>
            </a:endParaRPr>
          </a:p>
          <a:p>
            <a:r>
              <a:rPr lang="pt-BR" sz="2400" dirty="0">
                <a:latin typeface="Calibri" panose="020F0502020204030204" pitchFamily="34" charset="0"/>
                <a:cs typeface="Calibri" panose="020F0502020204030204" pitchFamily="34" charset="0"/>
              </a:rPr>
              <a:t>Através de </a:t>
            </a:r>
            <a:r>
              <a:rPr lang="pt-BR" sz="2400" dirty="0" err="1">
                <a:latin typeface="Calibri" panose="020F0502020204030204" pitchFamily="34" charset="0"/>
                <a:cs typeface="Calibri" panose="020F0502020204030204" pitchFamily="34" charset="0"/>
              </a:rPr>
              <a:t>exchanges</a:t>
            </a:r>
            <a:r>
              <a:rPr lang="pt-BR" sz="2400" dirty="0">
                <a:latin typeface="Calibri" panose="020F0502020204030204" pitchFamily="34" charset="0"/>
                <a:cs typeface="Calibri" panose="020F0502020204030204" pitchFamily="34" charset="0"/>
              </a:rPr>
              <a:t> ou P2P (pessoa para pessoa).</a:t>
            </a:r>
          </a:p>
          <a:p>
            <a:endParaRPr lang="pt-BR" sz="2400" dirty="0">
              <a:latin typeface="Calibri" panose="020F0502020204030204" pitchFamily="34" charset="0"/>
              <a:cs typeface="Calibri" panose="020F0502020204030204" pitchFamily="34" charset="0"/>
            </a:endParaRPr>
          </a:p>
          <a:p>
            <a:endParaRPr lang="pt-BR" sz="2400" dirty="0">
              <a:latin typeface="Calibri" panose="020F0502020204030204" pitchFamily="34" charset="0"/>
              <a:cs typeface="Calibri" panose="020F0502020204030204" pitchFamily="34" charset="0"/>
            </a:endParaRPr>
          </a:p>
        </p:txBody>
      </p:sp>
      <p:sp>
        <p:nvSpPr>
          <p:cNvPr id="6" name="Google Shape;169;p3">
            <a:extLst>
              <a:ext uri="{FF2B5EF4-FFF2-40B4-BE49-F238E27FC236}">
                <a16:creationId xmlns:a16="http://schemas.microsoft.com/office/drawing/2014/main" id="{6303D94B-195E-AFC1-FD87-3546090DA443}"/>
              </a:ext>
            </a:extLst>
          </p:cNvPr>
          <p:cNvSpPr txBox="1"/>
          <p:nvPr/>
        </p:nvSpPr>
        <p:spPr>
          <a:xfrm>
            <a:off x="347683" y="353962"/>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dirty="0" err="1">
                <a:solidFill>
                  <a:srgbClr val="EA4E60"/>
                </a:solidFill>
                <a:latin typeface="Calibri" panose="020F0502020204030204" pitchFamily="34" charset="0"/>
                <a:ea typeface="Century Gothic"/>
                <a:cs typeface="Calibri" panose="020F0502020204030204" pitchFamily="34" charset="0"/>
                <a:sym typeface="Century Gothic"/>
              </a:rPr>
              <a:t>Negociações</a:t>
            </a:r>
            <a:endParaRPr sz="4000" b="0" i="0" u="none" strike="noStrike" cap="none" dirty="0">
              <a:solidFill>
                <a:srgbClr val="EA4E60"/>
              </a:solidFill>
              <a:latin typeface="Calibri" panose="020F0502020204030204" pitchFamily="34" charset="0"/>
              <a:ea typeface="Century Gothic"/>
              <a:cs typeface="Calibri" panose="020F0502020204030204" pitchFamily="34" charset="0"/>
              <a:sym typeface="Century Gothic"/>
            </a:endParaRPr>
          </a:p>
        </p:txBody>
      </p:sp>
    </p:spTree>
    <p:extLst>
      <p:ext uri="{BB962C8B-B14F-4D97-AF65-F5344CB8AC3E}">
        <p14:creationId xmlns:p14="http://schemas.microsoft.com/office/powerpoint/2010/main" val="427438452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epois do Brasil, pirâmides e mais golpes com bitcoin disparam na Argentina  – Tecnoblo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762"/>
            <a:ext cx="9144000" cy="5138738"/>
          </a:xfrm>
          <a:prstGeom prst="rect">
            <a:avLst/>
          </a:prstGeom>
          <a:noFill/>
          <a:extLst>
            <a:ext uri="{909E8E84-426E-40DD-AFC4-6F175D3DCCD1}">
              <a14:hiddenFill xmlns:a14="http://schemas.microsoft.com/office/drawing/2010/main">
                <a:solidFill>
                  <a:srgbClr val="FFFFFF"/>
                </a:solidFill>
              </a14:hiddenFill>
            </a:ext>
          </a:extLst>
        </p:spPr>
      </p:pic>
      <p:sp>
        <p:nvSpPr>
          <p:cNvPr id="3" name="Espaço Reservado para Número de Slide 2"/>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smtClean="0">
                <a:solidFill>
                  <a:srgbClr val="EA4E60"/>
                </a:solidFill>
              </a:rPr>
              <a:t>53</a:t>
            </a:fld>
            <a:r>
              <a:rPr lang="en-US"/>
              <a:t>]</a:t>
            </a:r>
            <a:endParaRPr/>
          </a:p>
        </p:txBody>
      </p:sp>
      <p:sp>
        <p:nvSpPr>
          <p:cNvPr id="4" name="Retângulo 3"/>
          <p:cNvSpPr/>
          <p:nvPr/>
        </p:nvSpPr>
        <p:spPr>
          <a:xfrm>
            <a:off x="374657" y="550588"/>
            <a:ext cx="5206875" cy="3785652"/>
          </a:xfrm>
          <a:prstGeom prst="rect">
            <a:avLst/>
          </a:prstGeom>
        </p:spPr>
        <p:txBody>
          <a:bodyPr wrap="none">
            <a:spAutoFit/>
          </a:bodyPr>
          <a:lstStyle/>
          <a:p>
            <a:r>
              <a:rPr lang="pt-BR" sz="4000" dirty="0">
                <a:solidFill>
                  <a:schemeClr val="bg1"/>
                </a:solidFill>
                <a:latin typeface="Calibri" panose="020F0502020204030204" pitchFamily="34" charset="0"/>
                <a:cs typeface="Calibri" panose="020F0502020204030204" pitchFamily="34" charset="0"/>
              </a:rPr>
              <a:t>Cuidado com os golpes!</a:t>
            </a:r>
          </a:p>
          <a:p>
            <a:endParaRPr lang="pt-BR" sz="4000" dirty="0">
              <a:solidFill>
                <a:schemeClr val="bg1"/>
              </a:solidFill>
              <a:latin typeface="Calibri" panose="020F0502020204030204" pitchFamily="34" charset="0"/>
              <a:cs typeface="Calibri" panose="020F0502020204030204" pitchFamily="34" charset="0"/>
            </a:endParaRPr>
          </a:p>
          <a:p>
            <a:pPr marL="571500" indent="-571500">
              <a:buFont typeface="Wingdings" panose="05000000000000000000" pitchFamily="2" charset="2"/>
              <a:buChar char="Ø"/>
            </a:pPr>
            <a:r>
              <a:rPr lang="pt-BR" sz="4000" dirty="0">
                <a:solidFill>
                  <a:schemeClr val="bg1"/>
                </a:solidFill>
                <a:latin typeface="Calibri" panose="020F0502020204030204" pitchFamily="34" charset="0"/>
                <a:cs typeface="Calibri" panose="020F0502020204030204" pitchFamily="34" charset="0"/>
              </a:rPr>
              <a:t>Estelionatos</a:t>
            </a:r>
          </a:p>
          <a:p>
            <a:pPr marL="571500" indent="-571500">
              <a:buFont typeface="Wingdings" panose="05000000000000000000" pitchFamily="2" charset="2"/>
              <a:buChar char="Ø"/>
            </a:pPr>
            <a:r>
              <a:rPr lang="pt-BR" sz="4000" dirty="0">
                <a:solidFill>
                  <a:schemeClr val="bg1"/>
                </a:solidFill>
                <a:latin typeface="Calibri" panose="020F0502020204030204" pitchFamily="34" charset="0"/>
                <a:cs typeface="Calibri" panose="020F0502020204030204" pitchFamily="34" charset="0"/>
              </a:rPr>
              <a:t>Pirâmides financeiras</a:t>
            </a:r>
          </a:p>
          <a:p>
            <a:pPr marL="571500" indent="-571500">
              <a:buFont typeface="Wingdings" panose="05000000000000000000" pitchFamily="2" charset="2"/>
              <a:buChar char="Ø"/>
            </a:pPr>
            <a:r>
              <a:rPr lang="pt-BR" sz="4000" dirty="0">
                <a:solidFill>
                  <a:schemeClr val="bg1"/>
                </a:solidFill>
                <a:latin typeface="Calibri" panose="020F0502020204030204" pitchFamily="34" charset="0"/>
                <a:cs typeface="Calibri" panose="020F0502020204030204" pitchFamily="34" charset="0"/>
              </a:rPr>
              <a:t>Hackers</a:t>
            </a:r>
          </a:p>
          <a:p>
            <a:r>
              <a:rPr lang="pt-BR" sz="4000" dirty="0">
                <a:solidFill>
                  <a:schemeClr val="bg1"/>
                </a:solidFill>
                <a:latin typeface="Calibri" panose="020F0502020204030204" pitchFamily="34" charset="0"/>
                <a:cs typeface="Calibri" panose="020F0502020204030204" pitchFamily="34" charset="0"/>
              </a:rPr>
              <a:t>...</a:t>
            </a:r>
          </a:p>
        </p:txBody>
      </p:sp>
    </p:spTree>
    <p:extLst>
      <p:ext uri="{BB962C8B-B14F-4D97-AF65-F5344CB8AC3E}">
        <p14:creationId xmlns:p14="http://schemas.microsoft.com/office/powerpoint/2010/main" val="167233231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FAFBFD"/>
        </a:solidFill>
        <a:effectLst/>
      </p:bgPr>
    </p:bg>
    <p:spTree>
      <p:nvGrpSpPr>
        <p:cNvPr id="1" name=""/>
        <p:cNvGrpSpPr/>
        <p:nvPr/>
      </p:nvGrpSpPr>
      <p:grpSpPr>
        <a:xfrm>
          <a:off x="0" y="0"/>
          <a:ext cx="0" cy="0"/>
          <a:chOff x="0" y="0"/>
          <a:chExt cx="0" cy="0"/>
        </a:xfrm>
      </p:grpSpPr>
      <p:sp>
        <p:nvSpPr>
          <p:cNvPr id="3" name="Espaço Reservado para Número de Slide 2"/>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smtClean="0">
                <a:solidFill>
                  <a:srgbClr val="EA4E60"/>
                </a:solidFill>
              </a:rPr>
              <a:t>54</a:t>
            </a:fld>
            <a:r>
              <a:rPr lang="en-US"/>
              <a:t>]</a:t>
            </a:r>
            <a:endParaRPr/>
          </a:p>
        </p:txBody>
      </p:sp>
      <p:sp>
        <p:nvSpPr>
          <p:cNvPr id="4" name="Google Shape;169;p3">
            <a:extLst>
              <a:ext uri="{FF2B5EF4-FFF2-40B4-BE49-F238E27FC236}">
                <a16:creationId xmlns:a16="http://schemas.microsoft.com/office/drawing/2014/main" id="{6303D94B-195E-AFC1-FD87-3546090DA443}"/>
              </a:ext>
            </a:extLst>
          </p:cNvPr>
          <p:cNvSpPr txBox="1"/>
          <p:nvPr/>
        </p:nvSpPr>
        <p:spPr>
          <a:xfrm>
            <a:off x="347683" y="353962"/>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dirty="0" err="1">
                <a:solidFill>
                  <a:srgbClr val="EA4E60"/>
                </a:solidFill>
                <a:latin typeface="Century Gothic"/>
                <a:ea typeface="Century Gothic"/>
                <a:cs typeface="Century Gothic"/>
                <a:sym typeface="Century Gothic"/>
              </a:rPr>
              <a:t>Criptomoedas</a:t>
            </a:r>
            <a:r>
              <a:rPr lang="en-US" sz="4000" b="1" dirty="0">
                <a:solidFill>
                  <a:srgbClr val="EA4E60"/>
                </a:solidFill>
                <a:latin typeface="Century Gothic"/>
                <a:ea typeface="Century Gothic"/>
                <a:cs typeface="Century Gothic"/>
                <a:sym typeface="Century Gothic"/>
              </a:rPr>
              <a:t> </a:t>
            </a:r>
            <a:r>
              <a:rPr lang="en-US" sz="4000" b="1" dirty="0" err="1">
                <a:solidFill>
                  <a:srgbClr val="EA4E60"/>
                </a:solidFill>
                <a:latin typeface="Century Gothic"/>
                <a:ea typeface="Century Gothic"/>
                <a:cs typeface="Century Gothic"/>
                <a:sym typeface="Century Gothic"/>
              </a:rPr>
              <a:t>mais</a:t>
            </a:r>
            <a:r>
              <a:rPr lang="en-US" sz="4000" b="1" dirty="0">
                <a:solidFill>
                  <a:srgbClr val="EA4E60"/>
                </a:solidFill>
                <a:latin typeface="Century Gothic"/>
                <a:ea typeface="Century Gothic"/>
                <a:cs typeface="Century Gothic"/>
                <a:sym typeface="Century Gothic"/>
              </a:rPr>
              <a:t> </a:t>
            </a:r>
            <a:r>
              <a:rPr lang="en-US" sz="4000" b="1" dirty="0" err="1">
                <a:solidFill>
                  <a:srgbClr val="EA4E60"/>
                </a:solidFill>
                <a:latin typeface="Century Gothic"/>
                <a:ea typeface="Century Gothic"/>
                <a:cs typeface="Century Gothic"/>
                <a:sym typeface="Century Gothic"/>
              </a:rPr>
              <a:t>populares</a:t>
            </a:r>
            <a:endParaRPr sz="4000" b="0" i="0" u="none" strike="noStrike" cap="none" dirty="0">
              <a:solidFill>
                <a:srgbClr val="EA4E60"/>
              </a:solidFill>
              <a:latin typeface="Century Gothic"/>
              <a:ea typeface="Century Gothic"/>
              <a:cs typeface="Century Gothic"/>
              <a:sym typeface="Century Gothic"/>
            </a:endParaRPr>
          </a:p>
        </p:txBody>
      </p:sp>
      <p:pic>
        <p:nvPicPr>
          <p:cNvPr id="6" name="Imagem 5"/>
          <p:cNvPicPr>
            <a:picLocks noChangeAspect="1"/>
          </p:cNvPicPr>
          <p:nvPr/>
        </p:nvPicPr>
        <p:blipFill>
          <a:blip r:embed="rId2"/>
          <a:stretch>
            <a:fillRect/>
          </a:stretch>
        </p:blipFill>
        <p:spPr>
          <a:xfrm>
            <a:off x="3229656" y="1351430"/>
            <a:ext cx="3076575" cy="695325"/>
          </a:xfrm>
          <a:prstGeom prst="rect">
            <a:avLst/>
          </a:prstGeom>
        </p:spPr>
      </p:pic>
      <p:pic>
        <p:nvPicPr>
          <p:cNvPr id="7" name="Imagem 6"/>
          <p:cNvPicPr>
            <a:picLocks noChangeAspect="1"/>
          </p:cNvPicPr>
          <p:nvPr/>
        </p:nvPicPr>
        <p:blipFill>
          <a:blip r:embed="rId3"/>
          <a:stretch>
            <a:fillRect/>
          </a:stretch>
        </p:blipFill>
        <p:spPr>
          <a:xfrm>
            <a:off x="425929" y="1333822"/>
            <a:ext cx="2609850" cy="695325"/>
          </a:xfrm>
          <a:prstGeom prst="rect">
            <a:avLst/>
          </a:prstGeom>
        </p:spPr>
      </p:pic>
      <p:pic>
        <p:nvPicPr>
          <p:cNvPr id="8" name="Imagem 7"/>
          <p:cNvPicPr>
            <a:picLocks noChangeAspect="1"/>
          </p:cNvPicPr>
          <p:nvPr/>
        </p:nvPicPr>
        <p:blipFill>
          <a:blip r:embed="rId4"/>
          <a:stretch>
            <a:fillRect/>
          </a:stretch>
        </p:blipFill>
        <p:spPr>
          <a:xfrm>
            <a:off x="6597544" y="1336203"/>
            <a:ext cx="2076450" cy="733425"/>
          </a:xfrm>
          <a:prstGeom prst="rect">
            <a:avLst/>
          </a:prstGeom>
        </p:spPr>
      </p:pic>
      <p:pic>
        <p:nvPicPr>
          <p:cNvPr id="9" name="Imagem 8"/>
          <p:cNvPicPr>
            <a:picLocks noChangeAspect="1"/>
          </p:cNvPicPr>
          <p:nvPr/>
        </p:nvPicPr>
        <p:blipFill>
          <a:blip r:embed="rId5"/>
          <a:stretch>
            <a:fillRect/>
          </a:stretch>
        </p:blipFill>
        <p:spPr>
          <a:xfrm>
            <a:off x="425929" y="2392596"/>
            <a:ext cx="2105025" cy="742950"/>
          </a:xfrm>
          <a:prstGeom prst="rect">
            <a:avLst/>
          </a:prstGeom>
        </p:spPr>
      </p:pic>
      <p:pic>
        <p:nvPicPr>
          <p:cNvPr id="10" name="Imagem 9"/>
          <p:cNvPicPr>
            <a:picLocks noChangeAspect="1"/>
          </p:cNvPicPr>
          <p:nvPr/>
        </p:nvPicPr>
        <p:blipFill>
          <a:blip r:embed="rId6"/>
          <a:stretch>
            <a:fillRect/>
          </a:stretch>
        </p:blipFill>
        <p:spPr>
          <a:xfrm>
            <a:off x="5954559" y="2409992"/>
            <a:ext cx="2971800" cy="714375"/>
          </a:xfrm>
          <a:prstGeom prst="rect">
            <a:avLst/>
          </a:prstGeom>
        </p:spPr>
      </p:pic>
      <p:pic>
        <p:nvPicPr>
          <p:cNvPr id="11" name="Imagem 10"/>
          <p:cNvPicPr>
            <a:picLocks noChangeAspect="1"/>
          </p:cNvPicPr>
          <p:nvPr/>
        </p:nvPicPr>
        <p:blipFill>
          <a:blip r:embed="rId7"/>
          <a:stretch>
            <a:fillRect/>
          </a:stretch>
        </p:blipFill>
        <p:spPr>
          <a:xfrm>
            <a:off x="3229656" y="2402121"/>
            <a:ext cx="2571750" cy="733425"/>
          </a:xfrm>
          <a:prstGeom prst="rect">
            <a:avLst/>
          </a:prstGeom>
        </p:spPr>
      </p:pic>
      <p:pic>
        <p:nvPicPr>
          <p:cNvPr id="12" name="Imagem 11"/>
          <p:cNvPicPr>
            <a:picLocks noChangeAspect="1"/>
          </p:cNvPicPr>
          <p:nvPr/>
        </p:nvPicPr>
        <p:blipFill>
          <a:blip r:embed="rId8"/>
          <a:stretch>
            <a:fillRect/>
          </a:stretch>
        </p:blipFill>
        <p:spPr>
          <a:xfrm>
            <a:off x="6013754" y="3392580"/>
            <a:ext cx="2853410" cy="627406"/>
          </a:xfrm>
          <a:prstGeom prst="rect">
            <a:avLst/>
          </a:prstGeom>
        </p:spPr>
      </p:pic>
      <p:pic>
        <p:nvPicPr>
          <p:cNvPr id="13" name="Imagem 12"/>
          <p:cNvPicPr>
            <a:picLocks noChangeAspect="1"/>
          </p:cNvPicPr>
          <p:nvPr/>
        </p:nvPicPr>
        <p:blipFill>
          <a:blip r:embed="rId9"/>
          <a:stretch>
            <a:fillRect/>
          </a:stretch>
        </p:blipFill>
        <p:spPr>
          <a:xfrm>
            <a:off x="3410631" y="3353878"/>
            <a:ext cx="2390775" cy="638175"/>
          </a:xfrm>
          <a:prstGeom prst="rect">
            <a:avLst/>
          </a:prstGeom>
        </p:spPr>
      </p:pic>
      <p:pic>
        <p:nvPicPr>
          <p:cNvPr id="14" name="Imagem 13"/>
          <p:cNvPicPr>
            <a:picLocks noChangeAspect="1"/>
          </p:cNvPicPr>
          <p:nvPr/>
        </p:nvPicPr>
        <p:blipFill>
          <a:blip r:embed="rId10"/>
          <a:stretch>
            <a:fillRect/>
          </a:stretch>
        </p:blipFill>
        <p:spPr>
          <a:xfrm>
            <a:off x="425929" y="3392580"/>
            <a:ext cx="2837905" cy="560773"/>
          </a:xfrm>
          <a:prstGeom prst="rect">
            <a:avLst/>
          </a:prstGeom>
        </p:spPr>
      </p:pic>
    </p:spTree>
    <p:extLst>
      <p:ext uri="{BB962C8B-B14F-4D97-AF65-F5344CB8AC3E}">
        <p14:creationId xmlns:p14="http://schemas.microsoft.com/office/powerpoint/2010/main" val="218287791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smtClean="0">
                <a:solidFill>
                  <a:srgbClr val="EA4E60"/>
                </a:solidFill>
              </a:rPr>
              <a:t>55</a:t>
            </a:fld>
            <a:r>
              <a:rPr lang="en-US"/>
              <a:t>]</a:t>
            </a:r>
            <a:endParaRPr/>
          </a:p>
        </p:txBody>
      </p:sp>
      <p:sp>
        <p:nvSpPr>
          <p:cNvPr id="4" name="Retângulo 3"/>
          <p:cNvSpPr/>
          <p:nvPr/>
        </p:nvSpPr>
        <p:spPr>
          <a:xfrm>
            <a:off x="232550" y="4638874"/>
            <a:ext cx="2323072" cy="307777"/>
          </a:xfrm>
          <a:prstGeom prst="rect">
            <a:avLst/>
          </a:prstGeom>
        </p:spPr>
        <p:txBody>
          <a:bodyPr wrap="none">
            <a:spAutoFit/>
          </a:bodyPr>
          <a:lstStyle/>
          <a:p>
            <a:r>
              <a:rPr lang="pt-BR" dirty="0"/>
              <a:t>https://coinmarketcap.com/</a:t>
            </a:r>
          </a:p>
        </p:txBody>
      </p:sp>
      <p:pic>
        <p:nvPicPr>
          <p:cNvPr id="5" name="Imagem 4"/>
          <p:cNvPicPr>
            <a:picLocks noChangeAspect="1"/>
          </p:cNvPicPr>
          <p:nvPr/>
        </p:nvPicPr>
        <p:blipFill>
          <a:blip r:embed="rId2"/>
          <a:stretch>
            <a:fillRect/>
          </a:stretch>
        </p:blipFill>
        <p:spPr>
          <a:xfrm>
            <a:off x="661966" y="503012"/>
            <a:ext cx="7327791" cy="3784175"/>
          </a:xfrm>
          <a:prstGeom prst="rect">
            <a:avLst/>
          </a:prstGeom>
        </p:spPr>
      </p:pic>
    </p:spTree>
    <p:extLst>
      <p:ext uri="{BB962C8B-B14F-4D97-AF65-F5344CB8AC3E}">
        <p14:creationId xmlns:p14="http://schemas.microsoft.com/office/powerpoint/2010/main" val="216174060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280"/>
        <p:cNvGrpSpPr/>
        <p:nvPr/>
      </p:nvGrpSpPr>
      <p:grpSpPr>
        <a:xfrm>
          <a:off x="0" y="0"/>
          <a:ext cx="0" cy="0"/>
          <a:chOff x="0" y="0"/>
          <a:chExt cx="0" cy="0"/>
        </a:xfrm>
      </p:grpSpPr>
      <p:sp>
        <p:nvSpPr>
          <p:cNvPr id="282" name="Google Shape;282;p14"/>
          <p:cNvSpPr txBox="1"/>
          <p:nvPr/>
        </p:nvSpPr>
        <p:spPr>
          <a:xfrm>
            <a:off x="1162075" y="1317000"/>
            <a:ext cx="6575100" cy="9135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3200"/>
              <a:buFont typeface="Arial"/>
              <a:buNone/>
            </a:pPr>
            <a:r>
              <a:rPr lang="en-US" sz="5500" b="1" i="0" u="none" strike="noStrike" cap="none" dirty="0" err="1">
                <a:solidFill>
                  <a:srgbClr val="EA4E60"/>
                </a:solidFill>
                <a:latin typeface="Century Gothic"/>
                <a:ea typeface="Century Gothic"/>
                <a:cs typeface="Century Gothic"/>
                <a:sym typeface="Century Gothic"/>
              </a:rPr>
              <a:t>Obrigado</a:t>
            </a:r>
            <a:endParaRPr sz="5500" b="0" i="0" u="none" strike="noStrike" cap="none" dirty="0">
              <a:solidFill>
                <a:srgbClr val="EA4E60"/>
              </a:solidFill>
              <a:latin typeface="Century Gothic"/>
              <a:ea typeface="Century Gothic"/>
              <a:cs typeface="Century Gothic"/>
              <a:sym typeface="Century Gothic"/>
            </a:endParaRPr>
          </a:p>
        </p:txBody>
      </p:sp>
      <p:pic>
        <p:nvPicPr>
          <p:cNvPr id="284" name="Google Shape;284;p14"/>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285" name="Google Shape;285;p1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a:solidFill>
                  <a:srgbClr val="EA4E60"/>
                </a:solidFill>
              </a:rPr>
              <a:t>56</a:t>
            </a:fld>
            <a:r>
              <a:rPr lang="en-US">
                <a:solidFill>
                  <a:srgbClr val="EA4E60"/>
                </a:solidFill>
              </a:rPr>
              <a:t>]</a:t>
            </a:r>
            <a:endParaRPr>
              <a:solidFill>
                <a:srgbClr val="EA4E60"/>
              </a:solidFill>
            </a:endParaRPr>
          </a:p>
        </p:txBody>
      </p:sp>
    </p:spTree>
    <p:extLst>
      <p:ext uri="{BB962C8B-B14F-4D97-AF65-F5344CB8AC3E}">
        <p14:creationId xmlns:p14="http://schemas.microsoft.com/office/powerpoint/2010/main" val="362970800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193"/>
        <p:cNvGrpSpPr/>
        <p:nvPr/>
      </p:nvGrpSpPr>
      <p:grpSpPr>
        <a:xfrm>
          <a:off x="0" y="0"/>
          <a:ext cx="0" cy="0"/>
          <a:chOff x="0" y="0"/>
          <a:chExt cx="0" cy="0"/>
        </a:xfrm>
      </p:grpSpPr>
      <p:sp>
        <p:nvSpPr>
          <p:cNvPr id="196" name="Google Shape;196;p5"/>
          <p:cNvSpPr txBox="1"/>
          <p:nvPr/>
        </p:nvSpPr>
        <p:spPr>
          <a:xfrm>
            <a:off x="565525" y="1785563"/>
            <a:ext cx="7410300" cy="1613700"/>
          </a:xfrm>
          <a:prstGeom prst="rect">
            <a:avLst/>
          </a:prstGeom>
          <a:noFill/>
          <a:ln>
            <a:noFill/>
          </a:ln>
        </p:spPr>
        <p:txBody>
          <a:bodyPr spcFirstLastPara="1" wrap="square" lIns="91425" tIns="91425" rIns="91425" bIns="91425" anchor="t" anchorCtr="0">
            <a:noAutofit/>
          </a:bodyPr>
          <a:lstStyle/>
          <a:p>
            <a:pPr>
              <a:lnSpc>
                <a:spcPct val="115000"/>
              </a:lnSpc>
              <a:buSzPts val="3200"/>
            </a:pPr>
            <a:endParaRPr lang="en-US" sz="4000" b="1" i="0" u="none" strike="noStrike" cap="none" dirty="0">
              <a:solidFill>
                <a:srgbClr val="EA4E60"/>
              </a:solidFill>
              <a:latin typeface="Century Gothic"/>
              <a:ea typeface="Century Gothic"/>
              <a:cs typeface="Century Gothic"/>
            </a:endParaRPr>
          </a:p>
        </p:txBody>
      </p:sp>
      <p:pic>
        <p:nvPicPr>
          <p:cNvPr id="197" name="Google Shape;197;p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198" name="Google Shape;198;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a:solidFill>
                  <a:srgbClr val="EA4E60"/>
                </a:solidFill>
              </a:rPr>
              <a:t>57</a:t>
            </a:fld>
            <a:r>
              <a:rPr lang="en-US">
                <a:solidFill>
                  <a:srgbClr val="EA4E60"/>
                </a:solidFill>
              </a:rPr>
              <a:t>]</a:t>
            </a:r>
            <a:endParaRPr>
              <a:solidFill>
                <a:srgbClr val="EA4E60"/>
              </a:solidFill>
            </a:endParaRPr>
          </a:p>
        </p:txBody>
      </p:sp>
      <p:sp>
        <p:nvSpPr>
          <p:cNvPr id="2" name="Google Shape;196;p5">
            <a:extLst>
              <a:ext uri="{FF2B5EF4-FFF2-40B4-BE49-F238E27FC236}">
                <a16:creationId xmlns:a16="http://schemas.microsoft.com/office/drawing/2014/main" id="{28748AD1-873C-8BFD-3413-E95D8AFDB73A}"/>
              </a:ext>
            </a:extLst>
          </p:cNvPr>
          <p:cNvSpPr txBox="1"/>
          <p:nvPr/>
        </p:nvSpPr>
        <p:spPr>
          <a:xfrm>
            <a:off x="717925" y="1937963"/>
            <a:ext cx="7410300" cy="16137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dirty="0">
                <a:solidFill>
                  <a:srgbClr val="EA4E60"/>
                </a:solidFill>
                <a:latin typeface="Century Gothic"/>
                <a:ea typeface="Century Gothic"/>
                <a:cs typeface="Century Gothic"/>
                <a:sym typeface="Century Gothic"/>
              </a:rPr>
              <a:t>SMART CONTRACT</a:t>
            </a:r>
            <a:endParaRPr sz="4000" b="0" i="0" u="none" strike="noStrike" cap="none" dirty="0">
              <a:solidFill>
                <a:srgbClr val="EA4E60"/>
              </a:solidFill>
              <a:latin typeface="Century Gothic"/>
              <a:ea typeface="Century Gothic"/>
              <a:cs typeface="Century Gothic"/>
              <a:sym typeface="Century Gothic"/>
            </a:endParaRPr>
          </a:p>
        </p:txBody>
      </p:sp>
      <p:pic>
        <p:nvPicPr>
          <p:cNvPr id="2054" name="Picture 6" descr="Ethereum PNG Transparent Images - PNG All">
            <a:extLst>
              <a:ext uri="{FF2B5EF4-FFF2-40B4-BE49-F238E27FC236}">
                <a16:creationId xmlns:a16="http://schemas.microsoft.com/office/drawing/2014/main" id="{BD20ECCF-3113-F86F-C146-B265E5D8EE2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7834" y="726594"/>
            <a:ext cx="771313" cy="12113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131761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smtClean="0">
                <a:solidFill>
                  <a:srgbClr val="EA4E60"/>
                </a:solidFill>
              </a:rPr>
              <a:t>58</a:t>
            </a:fld>
            <a:r>
              <a:rPr lang="en-US"/>
              <a:t>]</a:t>
            </a:r>
            <a:endParaRPr/>
          </a:p>
        </p:txBody>
      </p:sp>
      <p:sp>
        <p:nvSpPr>
          <p:cNvPr id="4" name="Retângulo 3"/>
          <p:cNvSpPr/>
          <p:nvPr/>
        </p:nvSpPr>
        <p:spPr>
          <a:xfrm>
            <a:off x="407209" y="1266128"/>
            <a:ext cx="8244114" cy="1046440"/>
          </a:xfrm>
          <a:prstGeom prst="rect">
            <a:avLst/>
          </a:prstGeom>
        </p:spPr>
        <p:txBody>
          <a:bodyPr wrap="square">
            <a:spAutoFit/>
          </a:bodyPr>
          <a:lstStyle/>
          <a:p>
            <a:r>
              <a:rPr lang="pt-BR" sz="2400" dirty="0">
                <a:solidFill>
                  <a:schemeClr val="tx1"/>
                </a:solidFill>
                <a:latin typeface="Calibri" panose="020F0502020204030204" pitchFamily="34" charset="0"/>
                <a:cs typeface="Calibri" panose="020F0502020204030204" pitchFamily="34" charset="0"/>
              </a:rPr>
              <a:t>Um Smart </a:t>
            </a:r>
            <a:r>
              <a:rPr lang="pt-BR" sz="2400" dirty="0" err="1">
                <a:solidFill>
                  <a:schemeClr val="tx1"/>
                </a:solidFill>
                <a:latin typeface="Calibri" panose="020F0502020204030204" pitchFamily="34" charset="0"/>
                <a:cs typeface="Calibri" panose="020F0502020204030204" pitchFamily="34" charset="0"/>
              </a:rPr>
              <a:t>Contract</a:t>
            </a:r>
            <a:r>
              <a:rPr lang="pt-BR" sz="2400" dirty="0">
                <a:solidFill>
                  <a:schemeClr val="tx1"/>
                </a:solidFill>
                <a:latin typeface="Calibri" panose="020F0502020204030204" pitchFamily="34" charset="0"/>
                <a:cs typeface="Calibri" panose="020F0502020204030204" pitchFamily="34" charset="0"/>
              </a:rPr>
              <a:t> (contrato inteligente) é simplesmente um programa executado na blockchain.</a:t>
            </a:r>
          </a:p>
          <a:p>
            <a:endParaRPr lang="pt-BR" dirty="0">
              <a:solidFill>
                <a:schemeClr val="tx1"/>
              </a:solidFill>
            </a:endParaRPr>
          </a:p>
        </p:txBody>
      </p:sp>
      <p:sp>
        <p:nvSpPr>
          <p:cNvPr id="5" name="Google Shape;169;p3">
            <a:extLst>
              <a:ext uri="{FF2B5EF4-FFF2-40B4-BE49-F238E27FC236}">
                <a16:creationId xmlns:a16="http://schemas.microsoft.com/office/drawing/2014/main" id="{6303D94B-195E-AFC1-FD87-3546090DA443}"/>
              </a:ext>
            </a:extLst>
          </p:cNvPr>
          <p:cNvSpPr txBox="1"/>
          <p:nvPr/>
        </p:nvSpPr>
        <p:spPr>
          <a:xfrm>
            <a:off x="407209" y="360105"/>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dirty="0" err="1">
                <a:solidFill>
                  <a:srgbClr val="EA4E60"/>
                </a:solidFill>
                <a:latin typeface="Century Gothic"/>
                <a:ea typeface="Century Gothic"/>
                <a:cs typeface="Century Gothic"/>
                <a:sym typeface="Century Gothic"/>
              </a:rPr>
              <a:t>Introdução</a:t>
            </a:r>
            <a:endParaRPr sz="4000" b="0" i="0" u="none" strike="noStrike" cap="none" dirty="0">
              <a:solidFill>
                <a:srgbClr val="EA4E60"/>
              </a:solidFill>
              <a:latin typeface="Century Gothic"/>
              <a:ea typeface="Century Gothic"/>
              <a:cs typeface="Century Gothic"/>
              <a:sym typeface="Century Gothic"/>
            </a:endParaRPr>
          </a:p>
        </p:txBody>
      </p:sp>
      <p:sp>
        <p:nvSpPr>
          <p:cNvPr id="6" name="Retângulo 5"/>
          <p:cNvSpPr/>
          <p:nvPr/>
        </p:nvSpPr>
        <p:spPr>
          <a:xfrm>
            <a:off x="2430334" y="2374091"/>
            <a:ext cx="6400800" cy="1877437"/>
          </a:xfrm>
          <a:prstGeom prst="rect">
            <a:avLst/>
          </a:prstGeom>
        </p:spPr>
        <p:txBody>
          <a:bodyPr wrap="square">
            <a:spAutoFit/>
          </a:bodyPr>
          <a:lstStyle/>
          <a:p>
            <a:br>
              <a:rPr lang="pt-BR" dirty="0">
                <a:solidFill>
                  <a:schemeClr val="tx1"/>
                </a:solidFill>
              </a:rPr>
            </a:br>
            <a:r>
              <a:rPr lang="pt-BR" sz="1400" dirty="0">
                <a:solidFill>
                  <a:srgbClr val="EA4E60"/>
                </a:solidFill>
              </a:rPr>
              <a:t>Nick </a:t>
            </a:r>
            <a:r>
              <a:rPr lang="pt-BR" sz="1400" dirty="0" err="1">
                <a:solidFill>
                  <a:srgbClr val="EA4E60"/>
                </a:solidFill>
              </a:rPr>
              <a:t>Szabo</a:t>
            </a:r>
            <a:r>
              <a:rPr lang="pt-BR" sz="1400" dirty="0">
                <a:solidFill>
                  <a:srgbClr val="EA4E60"/>
                </a:solidFill>
              </a:rPr>
              <a:t> </a:t>
            </a:r>
            <a:r>
              <a:rPr lang="pt-BR" sz="1400" dirty="0">
                <a:solidFill>
                  <a:schemeClr val="tx1"/>
                </a:solidFill>
              </a:rPr>
              <a:t>cunhou o termo "contrato inteligente". Em 1994, ele escreveu uma introdução ao conceito e, em 1996, uma exploração do que os contratos inteligentes poderiam fazer .</a:t>
            </a:r>
            <a:br>
              <a:rPr lang="pt-BR" sz="1400" dirty="0">
                <a:solidFill>
                  <a:schemeClr val="tx1"/>
                </a:solidFill>
              </a:rPr>
            </a:br>
            <a:br>
              <a:rPr lang="pt-BR" sz="1400" dirty="0">
                <a:solidFill>
                  <a:schemeClr val="tx1"/>
                </a:solidFill>
              </a:rPr>
            </a:br>
            <a:r>
              <a:rPr lang="pt-BR" sz="1400" dirty="0">
                <a:solidFill>
                  <a:schemeClr val="tx1"/>
                </a:solidFill>
              </a:rPr>
              <a:t>Ele imaginou um mercado digital baseado nesses processos automáticos e </a:t>
            </a:r>
            <a:r>
              <a:rPr lang="pt-BR" sz="1400" dirty="0" err="1">
                <a:solidFill>
                  <a:schemeClr val="tx1"/>
                </a:solidFill>
              </a:rPr>
              <a:t>criptograficamente</a:t>
            </a:r>
            <a:r>
              <a:rPr lang="pt-BR" sz="1400" dirty="0">
                <a:solidFill>
                  <a:schemeClr val="tx1"/>
                </a:solidFill>
              </a:rPr>
              <a:t> seguros. </a:t>
            </a:r>
            <a:r>
              <a:rPr lang="pt-BR" sz="1400" dirty="0">
                <a:solidFill>
                  <a:srgbClr val="EA4E60"/>
                </a:solidFill>
              </a:rPr>
              <a:t>Um lugar onde transações e funções de negócios podem acontecer sem confiança — sem intermediários.</a:t>
            </a:r>
          </a:p>
        </p:txBody>
      </p:sp>
      <p:pic>
        <p:nvPicPr>
          <p:cNvPr id="7" name="Picture 8" descr="Pode ser uma imagem de 1 pessoa, árvore e ao ar liv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7062" y="2674634"/>
            <a:ext cx="1276350" cy="127635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525385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smtClean="0">
                <a:solidFill>
                  <a:srgbClr val="EA4E60"/>
                </a:solidFill>
              </a:rPr>
              <a:t>59</a:t>
            </a:fld>
            <a:r>
              <a:rPr lang="en-US"/>
              <a:t>]</a:t>
            </a:r>
            <a:endParaRPr/>
          </a:p>
        </p:txBody>
      </p:sp>
      <p:sp>
        <p:nvSpPr>
          <p:cNvPr id="5" name="Google Shape;169;p3">
            <a:extLst>
              <a:ext uri="{FF2B5EF4-FFF2-40B4-BE49-F238E27FC236}">
                <a16:creationId xmlns:a16="http://schemas.microsoft.com/office/drawing/2014/main" id="{6303D94B-195E-AFC1-FD87-3546090DA443}"/>
              </a:ext>
            </a:extLst>
          </p:cNvPr>
          <p:cNvSpPr txBox="1"/>
          <p:nvPr/>
        </p:nvSpPr>
        <p:spPr>
          <a:xfrm>
            <a:off x="407209" y="360105"/>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dirty="0">
                <a:solidFill>
                  <a:srgbClr val="EA4E60"/>
                </a:solidFill>
                <a:latin typeface="Calibri" panose="020F0502020204030204" pitchFamily="34" charset="0"/>
                <a:ea typeface="Century Gothic"/>
                <a:cs typeface="Calibri" panose="020F0502020204030204" pitchFamily="34" charset="0"/>
                <a:sym typeface="Century Gothic"/>
              </a:rPr>
              <a:t>VENDING MACHINE</a:t>
            </a:r>
            <a:endParaRPr sz="4000" b="0" i="0" u="none" strike="noStrike" cap="none" dirty="0">
              <a:solidFill>
                <a:srgbClr val="EA4E60"/>
              </a:solidFill>
              <a:latin typeface="Calibri" panose="020F0502020204030204" pitchFamily="34" charset="0"/>
              <a:ea typeface="Century Gothic"/>
              <a:cs typeface="Calibri" panose="020F0502020204030204" pitchFamily="34" charset="0"/>
              <a:sym typeface="Century Gothic"/>
            </a:endParaRPr>
          </a:p>
        </p:txBody>
      </p:sp>
      <p:sp>
        <p:nvSpPr>
          <p:cNvPr id="6" name="Retângulo 5"/>
          <p:cNvSpPr/>
          <p:nvPr/>
        </p:nvSpPr>
        <p:spPr>
          <a:xfrm>
            <a:off x="407209" y="1204605"/>
            <a:ext cx="6498236" cy="3539430"/>
          </a:xfrm>
          <a:prstGeom prst="rect">
            <a:avLst/>
          </a:prstGeom>
        </p:spPr>
        <p:txBody>
          <a:bodyPr wrap="square">
            <a:spAutoFit/>
          </a:bodyPr>
          <a:lstStyle/>
          <a:p>
            <a:r>
              <a:rPr lang="pt-BR" sz="1600" dirty="0">
                <a:latin typeface="Calibri" panose="020F0502020204030204" pitchFamily="34" charset="0"/>
                <a:cs typeface="Calibri" panose="020F0502020204030204" pitchFamily="34" charset="0"/>
              </a:rPr>
              <a:t>Como exemplo vamos pensar em uma </a:t>
            </a:r>
            <a:r>
              <a:rPr lang="pt-BR" sz="1600" dirty="0" err="1">
                <a:latin typeface="Calibri" panose="020F0502020204030204" pitchFamily="34" charset="0"/>
                <a:cs typeface="Calibri" panose="020F0502020204030204" pitchFamily="34" charset="0"/>
              </a:rPr>
              <a:t>vending</a:t>
            </a:r>
            <a:r>
              <a:rPr lang="pt-BR" sz="1600" dirty="0">
                <a:latin typeface="Calibri" panose="020F0502020204030204" pitchFamily="34" charset="0"/>
                <a:cs typeface="Calibri" panose="020F0502020204030204" pitchFamily="34" charset="0"/>
              </a:rPr>
              <a:t> </a:t>
            </a:r>
            <a:r>
              <a:rPr lang="pt-BR" sz="1600" dirty="0" err="1">
                <a:latin typeface="Calibri" panose="020F0502020204030204" pitchFamily="34" charset="0"/>
                <a:cs typeface="Calibri" panose="020F0502020204030204" pitchFamily="34" charset="0"/>
              </a:rPr>
              <a:t>machine</a:t>
            </a:r>
            <a:r>
              <a:rPr lang="pt-BR" sz="1600" dirty="0">
                <a:latin typeface="Calibri" panose="020F0502020204030204" pitchFamily="34" charset="0"/>
                <a:cs typeface="Calibri" panose="020F0502020204030204" pitchFamily="34" charset="0"/>
              </a:rPr>
              <a:t>, que funciona de maneira semelhante a um contrato inteligente - entradas específicas garantem saídas predeterminadas.</a:t>
            </a:r>
          </a:p>
          <a:p>
            <a:endParaRPr lang="pt-BR" sz="1600" dirty="0">
              <a:latin typeface="Calibri" panose="020F0502020204030204" pitchFamily="34" charset="0"/>
              <a:cs typeface="Calibri" panose="020F0502020204030204" pitchFamily="34" charset="0"/>
            </a:endParaRPr>
          </a:p>
          <a:p>
            <a:r>
              <a:rPr lang="pt-BR" sz="1600" dirty="0">
                <a:latin typeface="Calibri" panose="020F0502020204030204" pitchFamily="34" charset="0"/>
                <a:cs typeface="Calibri" panose="020F0502020204030204" pitchFamily="34" charset="0"/>
              </a:rPr>
              <a:t>1. Você seleciona um produto;</a:t>
            </a:r>
          </a:p>
          <a:p>
            <a:r>
              <a:rPr lang="pt-BR" sz="1600" dirty="0">
                <a:latin typeface="Calibri" panose="020F0502020204030204" pitchFamily="34" charset="0"/>
                <a:cs typeface="Calibri" panose="020F0502020204030204" pitchFamily="34" charset="0"/>
              </a:rPr>
              <a:t>2. A </a:t>
            </a:r>
            <a:r>
              <a:rPr lang="pt-BR" sz="1600" dirty="0" err="1">
                <a:latin typeface="Calibri" panose="020F0502020204030204" pitchFamily="34" charset="0"/>
                <a:cs typeface="Calibri" panose="020F0502020204030204" pitchFamily="34" charset="0"/>
              </a:rPr>
              <a:t>vending</a:t>
            </a:r>
            <a:r>
              <a:rPr lang="pt-BR" sz="1600" dirty="0">
                <a:latin typeface="Calibri" panose="020F0502020204030204" pitchFamily="34" charset="0"/>
                <a:cs typeface="Calibri" panose="020F0502020204030204" pitchFamily="34" charset="0"/>
              </a:rPr>
              <a:t> </a:t>
            </a:r>
            <a:r>
              <a:rPr lang="pt-BR" sz="1600" dirty="0" err="1">
                <a:latin typeface="Calibri" panose="020F0502020204030204" pitchFamily="34" charset="0"/>
                <a:cs typeface="Calibri" panose="020F0502020204030204" pitchFamily="34" charset="0"/>
              </a:rPr>
              <a:t>machine</a:t>
            </a:r>
            <a:r>
              <a:rPr lang="pt-BR" sz="1600" dirty="0">
                <a:latin typeface="Calibri" panose="020F0502020204030204" pitchFamily="34" charset="0"/>
                <a:cs typeface="Calibri" panose="020F0502020204030204" pitchFamily="34" charset="0"/>
              </a:rPr>
              <a:t> mostra o valor necessário para adquirir o produto;</a:t>
            </a:r>
          </a:p>
          <a:p>
            <a:r>
              <a:rPr lang="pt-BR" sz="1600" dirty="0">
                <a:latin typeface="Calibri" panose="020F0502020204030204" pitchFamily="34" charset="0"/>
                <a:cs typeface="Calibri" panose="020F0502020204030204" pitchFamily="34" charset="0"/>
              </a:rPr>
              <a:t>3. Você insere a quantidade correta;</a:t>
            </a:r>
          </a:p>
          <a:p>
            <a:r>
              <a:rPr lang="pt-BR" sz="1600" dirty="0">
                <a:latin typeface="Calibri" panose="020F0502020204030204" pitchFamily="34" charset="0"/>
                <a:cs typeface="Calibri" panose="020F0502020204030204" pitchFamily="34" charset="0"/>
              </a:rPr>
              <a:t>4. A </a:t>
            </a:r>
            <a:r>
              <a:rPr lang="pt-BR" sz="1600" dirty="0" err="1">
                <a:latin typeface="Calibri" panose="020F0502020204030204" pitchFamily="34" charset="0"/>
                <a:cs typeface="Calibri" panose="020F0502020204030204" pitchFamily="34" charset="0"/>
              </a:rPr>
              <a:t>vending</a:t>
            </a:r>
            <a:r>
              <a:rPr lang="pt-BR" sz="1600" dirty="0">
                <a:latin typeface="Calibri" panose="020F0502020204030204" pitchFamily="34" charset="0"/>
                <a:cs typeface="Calibri" panose="020F0502020204030204" pitchFamily="34" charset="0"/>
              </a:rPr>
              <a:t> </a:t>
            </a:r>
            <a:r>
              <a:rPr lang="pt-BR" sz="1600" dirty="0" err="1">
                <a:latin typeface="Calibri" panose="020F0502020204030204" pitchFamily="34" charset="0"/>
                <a:cs typeface="Calibri" panose="020F0502020204030204" pitchFamily="34" charset="0"/>
              </a:rPr>
              <a:t>machine</a:t>
            </a:r>
            <a:r>
              <a:rPr lang="pt-BR" sz="1600" dirty="0">
                <a:latin typeface="Calibri" panose="020F0502020204030204" pitchFamily="34" charset="0"/>
                <a:cs typeface="Calibri" panose="020F0502020204030204" pitchFamily="34" charset="0"/>
              </a:rPr>
              <a:t> verifica se você inseriu a quantidade correta;</a:t>
            </a:r>
          </a:p>
          <a:p>
            <a:r>
              <a:rPr lang="pt-BR" sz="1600" dirty="0">
                <a:latin typeface="Calibri" panose="020F0502020204030204" pitchFamily="34" charset="0"/>
                <a:cs typeface="Calibri" panose="020F0502020204030204" pitchFamily="34" charset="0"/>
              </a:rPr>
              <a:t>5. A </a:t>
            </a:r>
            <a:r>
              <a:rPr lang="pt-BR" sz="1600" dirty="0" err="1">
                <a:latin typeface="Calibri" panose="020F0502020204030204" pitchFamily="34" charset="0"/>
                <a:cs typeface="Calibri" panose="020F0502020204030204" pitchFamily="34" charset="0"/>
              </a:rPr>
              <a:t>vending</a:t>
            </a:r>
            <a:r>
              <a:rPr lang="pt-BR" sz="1600" dirty="0">
                <a:latin typeface="Calibri" panose="020F0502020204030204" pitchFamily="34" charset="0"/>
                <a:cs typeface="Calibri" panose="020F0502020204030204" pitchFamily="34" charset="0"/>
              </a:rPr>
              <a:t> </a:t>
            </a:r>
            <a:r>
              <a:rPr lang="pt-BR" sz="1600" dirty="0" err="1">
                <a:latin typeface="Calibri" panose="020F0502020204030204" pitchFamily="34" charset="0"/>
                <a:cs typeface="Calibri" panose="020F0502020204030204" pitchFamily="34" charset="0"/>
              </a:rPr>
              <a:t>machine</a:t>
            </a:r>
            <a:r>
              <a:rPr lang="pt-BR" sz="1600" dirty="0">
                <a:latin typeface="Calibri" panose="020F0502020204030204" pitchFamily="34" charset="0"/>
                <a:cs typeface="Calibri" panose="020F0502020204030204" pitchFamily="34" charset="0"/>
              </a:rPr>
              <a:t> dispensa o produto de sua escolha;</a:t>
            </a:r>
          </a:p>
          <a:p>
            <a:r>
              <a:rPr lang="pt-BR" sz="1600" dirty="0">
                <a:latin typeface="Calibri" panose="020F0502020204030204" pitchFamily="34" charset="0"/>
                <a:cs typeface="Calibri" panose="020F0502020204030204" pitchFamily="34" charset="0"/>
              </a:rPr>
              <a:t>6. A máquina só dispensará o produto desejado depois que todos os requisitos forem atendidos. </a:t>
            </a:r>
          </a:p>
          <a:p>
            <a:endParaRPr lang="pt-BR" sz="1600" dirty="0">
              <a:latin typeface="Calibri" panose="020F0502020204030204" pitchFamily="34" charset="0"/>
              <a:cs typeface="Calibri" panose="020F0502020204030204" pitchFamily="34" charset="0"/>
            </a:endParaRPr>
          </a:p>
          <a:p>
            <a:r>
              <a:rPr lang="pt-BR" sz="1600" dirty="0">
                <a:latin typeface="Calibri" panose="020F0502020204030204" pitchFamily="34" charset="0"/>
                <a:cs typeface="Calibri" panose="020F0502020204030204" pitchFamily="34" charset="0"/>
              </a:rPr>
              <a:t>Se você não selecionar um produto ou inserir dinheiro suficiente, a máquina de venda automática não distribuirá seu produto.</a:t>
            </a:r>
          </a:p>
        </p:txBody>
      </p:sp>
      <p:pic>
        <p:nvPicPr>
          <p:cNvPr id="7" name="Imagem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19186" y="2241030"/>
            <a:ext cx="2011948" cy="1918739"/>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21038876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193"/>
        <p:cNvGrpSpPr/>
        <p:nvPr/>
      </p:nvGrpSpPr>
      <p:grpSpPr>
        <a:xfrm>
          <a:off x="0" y="0"/>
          <a:ext cx="0" cy="0"/>
          <a:chOff x="0" y="0"/>
          <a:chExt cx="0" cy="0"/>
        </a:xfrm>
      </p:grpSpPr>
      <p:sp>
        <p:nvSpPr>
          <p:cNvPr id="196" name="Google Shape;196;p5"/>
          <p:cNvSpPr txBox="1"/>
          <p:nvPr/>
        </p:nvSpPr>
        <p:spPr>
          <a:xfrm>
            <a:off x="565525" y="1785563"/>
            <a:ext cx="7410300" cy="16137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dirty="0">
                <a:solidFill>
                  <a:srgbClr val="EA4E60"/>
                </a:solidFill>
                <a:latin typeface="Century Gothic"/>
                <a:ea typeface="Century Gothic"/>
                <a:cs typeface="Century Gothic"/>
                <a:sym typeface="Century Gothic"/>
              </a:rPr>
              <a:t>INTRODUÇÃO AO BLOCKCHAIN:</a:t>
            </a:r>
          </a:p>
          <a:p>
            <a:pPr marL="0" marR="0" lvl="0" indent="0" algn="l" rtl="0">
              <a:lnSpc>
                <a:spcPct val="115000"/>
              </a:lnSpc>
              <a:spcBef>
                <a:spcPts val="0"/>
              </a:spcBef>
              <a:spcAft>
                <a:spcPts val="0"/>
              </a:spcAft>
              <a:buClr>
                <a:srgbClr val="000000"/>
              </a:buClr>
              <a:buSzPts val="3200"/>
              <a:buFont typeface="Arial"/>
              <a:buNone/>
            </a:pPr>
            <a:r>
              <a:rPr lang="en-US" sz="4000" b="1" i="0" u="none" strike="noStrike" cap="none" dirty="0">
                <a:solidFill>
                  <a:srgbClr val="EA4E60"/>
                </a:solidFill>
                <a:latin typeface="Century Gothic"/>
                <a:ea typeface="Century Gothic"/>
                <a:cs typeface="Century Gothic"/>
                <a:sym typeface="Century Gothic"/>
              </a:rPr>
              <a:t>BITCOIN</a:t>
            </a:r>
            <a:endParaRPr sz="4000" b="0" i="0" u="none" strike="noStrike" cap="none" dirty="0">
              <a:solidFill>
                <a:srgbClr val="EA4E60"/>
              </a:solidFill>
              <a:latin typeface="Century Gothic"/>
              <a:ea typeface="Century Gothic"/>
              <a:cs typeface="Century Gothic"/>
              <a:sym typeface="Century Gothic"/>
            </a:endParaRPr>
          </a:p>
        </p:txBody>
      </p:sp>
      <p:pic>
        <p:nvPicPr>
          <p:cNvPr id="197" name="Google Shape;197;p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198" name="Google Shape;198;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a:solidFill>
                  <a:srgbClr val="EA4E60"/>
                </a:solidFill>
              </a:rPr>
              <a:t>6</a:t>
            </a:fld>
            <a:r>
              <a:rPr lang="en-US">
                <a:solidFill>
                  <a:srgbClr val="EA4E60"/>
                </a:solidFill>
              </a:rPr>
              <a:t>]</a:t>
            </a:r>
            <a:endParaRPr>
              <a:solidFill>
                <a:srgbClr val="EA4E60"/>
              </a:solidFill>
            </a:endParaRPr>
          </a:p>
        </p:txBody>
      </p:sp>
      <p:pic>
        <p:nvPicPr>
          <p:cNvPr id="1026" name="Picture 2" descr="Logo Bitcoin – Logos 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5525" y="834577"/>
            <a:ext cx="901361" cy="9013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417604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smtClean="0">
                <a:solidFill>
                  <a:srgbClr val="EA4E60"/>
                </a:solidFill>
              </a:rPr>
              <a:t>60</a:t>
            </a:fld>
            <a:r>
              <a:rPr lang="en-US"/>
              <a:t>]</a:t>
            </a:r>
            <a:endParaRPr/>
          </a:p>
        </p:txBody>
      </p:sp>
      <p:sp>
        <p:nvSpPr>
          <p:cNvPr id="6" name="Retângulo 5"/>
          <p:cNvSpPr/>
          <p:nvPr/>
        </p:nvSpPr>
        <p:spPr>
          <a:xfrm>
            <a:off x="284813" y="1682467"/>
            <a:ext cx="8372006" cy="2308324"/>
          </a:xfrm>
          <a:prstGeom prst="rect">
            <a:avLst/>
          </a:prstGeom>
        </p:spPr>
        <p:txBody>
          <a:bodyPr wrap="square">
            <a:spAutoFit/>
          </a:bodyPr>
          <a:lstStyle/>
          <a:p>
            <a:pPr algn="ctr"/>
            <a:r>
              <a:rPr lang="pt-BR" sz="2400" dirty="0">
                <a:latin typeface="Calibri" panose="020F0502020204030204" pitchFamily="34" charset="0"/>
                <a:cs typeface="Calibri" panose="020F0502020204030204" pitchFamily="34" charset="0"/>
              </a:rPr>
              <a:t>Assim como os </a:t>
            </a:r>
            <a:r>
              <a:rPr lang="pt-BR" sz="2400" dirty="0">
                <a:solidFill>
                  <a:srgbClr val="EA4E60"/>
                </a:solidFill>
                <a:latin typeface="Calibri" panose="020F0502020204030204" pitchFamily="34" charset="0"/>
                <a:cs typeface="Calibri" panose="020F0502020204030204" pitchFamily="34" charset="0"/>
              </a:rPr>
              <a:t>contratos tradicionais</a:t>
            </a:r>
            <a:r>
              <a:rPr lang="pt-BR" sz="2400" dirty="0">
                <a:latin typeface="Calibri" panose="020F0502020204030204" pitchFamily="34" charset="0"/>
                <a:cs typeface="Calibri" panose="020F0502020204030204" pitchFamily="34" charset="0"/>
              </a:rPr>
              <a:t>, os contratos inteligentes são </a:t>
            </a:r>
            <a:r>
              <a:rPr lang="pt-BR" sz="2400" dirty="0">
                <a:solidFill>
                  <a:srgbClr val="EA4E60"/>
                </a:solidFill>
                <a:latin typeface="Calibri" panose="020F0502020204030204" pitchFamily="34" charset="0"/>
                <a:cs typeface="Calibri" panose="020F0502020204030204" pitchFamily="34" charset="0"/>
              </a:rPr>
              <a:t>acordos entre duas ou mais partes </a:t>
            </a:r>
            <a:r>
              <a:rPr lang="pt-BR" sz="2400" dirty="0">
                <a:latin typeface="Calibri" panose="020F0502020204030204" pitchFamily="34" charset="0"/>
                <a:cs typeface="Calibri" panose="020F0502020204030204" pitchFamily="34" charset="0"/>
              </a:rPr>
              <a:t>em que uma parte oferece algo de valor à outra e a oferta é aceita.</a:t>
            </a:r>
          </a:p>
          <a:p>
            <a:pPr algn="ctr"/>
            <a:endParaRPr lang="pt-BR" sz="2400" dirty="0">
              <a:latin typeface="Calibri" panose="020F0502020204030204" pitchFamily="34" charset="0"/>
              <a:cs typeface="Calibri" panose="020F0502020204030204" pitchFamily="34" charset="0"/>
            </a:endParaRPr>
          </a:p>
          <a:p>
            <a:pPr algn="ctr"/>
            <a:r>
              <a:rPr lang="pt-BR" sz="2400" dirty="0">
                <a:latin typeface="Calibri" panose="020F0502020204030204" pitchFamily="34" charset="0"/>
                <a:cs typeface="Calibri" panose="020F0502020204030204" pitchFamily="34" charset="0"/>
              </a:rPr>
              <a:t>A diferença é que um contrato inteligente é um </a:t>
            </a:r>
            <a:r>
              <a:rPr lang="pt-BR" sz="2400" dirty="0">
                <a:solidFill>
                  <a:srgbClr val="EA4E60"/>
                </a:solidFill>
                <a:latin typeface="Calibri" panose="020F0502020204030204" pitchFamily="34" charset="0"/>
                <a:cs typeface="Calibri" panose="020F0502020204030204" pitchFamily="34" charset="0"/>
              </a:rPr>
              <a:t>código </a:t>
            </a:r>
            <a:r>
              <a:rPr lang="pt-BR" sz="2400" dirty="0" err="1">
                <a:solidFill>
                  <a:srgbClr val="EA4E60"/>
                </a:solidFill>
                <a:latin typeface="Calibri" panose="020F0502020204030204" pitchFamily="34" charset="0"/>
                <a:cs typeface="Calibri" panose="020F0502020204030204" pitchFamily="34" charset="0"/>
              </a:rPr>
              <a:t>autoexecutável</a:t>
            </a:r>
            <a:r>
              <a:rPr lang="pt-BR" sz="2400" dirty="0">
                <a:solidFill>
                  <a:srgbClr val="EA4E60"/>
                </a:solidFill>
                <a:latin typeface="Calibri" panose="020F0502020204030204" pitchFamily="34" charset="0"/>
                <a:cs typeface="Calibri" panose="020F0502020204030204" pitchFamily="34" charset="0"/>
              </a:rPr>
              <a:t> que cumpre os termos do contrato.</a:t>
            </a:r>
          </a:p>
        </p:txBody>
      </p:sp>
    </p:spTree>
    <p:extLst>
      <p:ext uri="{BB962C8B-B14F-4D97-AF65-F5344CB8AC3E}">
        <p14:creationId xmlns:p14="http://schemas.microsoft.com/office/powerpoint/2010/main" val="10669113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smtClean="0">
                <a:solidFill>
                  <a:srgbClr val="EA4E60"/>
                </a:solidFill>
              </a:rPr>
              <a:t>61</a:t>
            </a:fld>
            <a:r>
              <a:rPr lang="en-US"/>
              <a:t>]</a:t>
            </a:r>
            <a:endParaRPr/>
          </a:p>
        </p:txBody>
      </p:sp>
      <p:sp>
        <p:nvSpPr>
          <p:cNvPr id="4" name="Retângulo 3"/>
          <p:cNvSpPr/>
          <p:nvPr/>
        </p:nvSpPr>
        <p:spPr>
          <a:xfrm>
            <a:off x="307298" y="376729"/>
            <a:ext cx="8369407" cy="4401205"/>
          </a:xfrm>
          <a:prstGeom prst="rect">
            <a:avLst/>
          </a:prstGeom>
        </p:spPr>
        <p:txBody>
          <a:bodyPr wrap="square">
            <a:spAutoFit/>
          </a:bodyPr>
          <a:lstStyle/>
          <a:p>
            <a:r>
              <a:rPr lang="pt-BR" sz="2000" dirty="0">
                <a:solidFill>
                  <a:schemeClr val="tx1"/>
                </a:solidFill>
                <a:latin typeface="Calibri" panose="020F0502020204030204" pitchFamily="34" charset="0"/>
                <a:cs typeface="Calibri" panose="020F0502020204030204" pitchFamily="34" charset="0"/>
              </a:rPr>
              <a:t>Um tipo de </a:t>
            </a:r>
            <a:r>
              <a:rPr lang="pt-BR" sz="2000" dirty="0">
                <a:solidFill>
                  <a:srgbClr val="EA4E60"/>
                </a:solidFill>
                <a:latin typeface="Calibri" panose="020F0502020204030204" pitchFamily="34" charset="0"/>
                <a:cs typeface="Calibri" panose="020F0502020204030204" pitchFamily="34" charset="0"/>
              </a:rPr>
              <a:t>conta</a:t>
            </a:r>
            <a:r>
              <a:rPr lang="pt-BR" sz="2000" dirty="0">
                <a:solidFill>
                  <a:schemeClr val="tx1"/>
                </a:solidFill>
                <a:latin typeface="Calibri" panose="020F0502020204030204" pitchFamily="34" charset="0"/>
                <a:cs typeface="Calibri" panose="020F0502020204030204" pitchFamily="34" charset="0"/>
              </a:rPr>
              <a:t> dentro da blockchain, ou seja, </a:t>
            </a:r>
            <a:r>
              <a:rPr lang="pt-BR" sz="2000" dirty="0">
                <a:solidFill>
                  <a:srgbClr val="EA4E60"/>
                </a:solidFill>
                <a:latin typeface="Calibri" panose="020F0502020204030204" pitchFamily="34" charset="0"/>
                <a:cs typeface="Calibri" panose="020F0502020204030204" pitchFamily="34" charset="0"/>
              </a:rPr>
              <a:t>têm saldo e podem enviar transações pela rede. </a:t>
            </a:r>
            <a:br>
              <a:rPr lang="pt-BR" sz="2000" dirty="0">
                <a:solidFill>
                  <a:srgbClr val="EA4E60"/>
                </a:solidFill>
                <a:latin typeface="Calibri" panose="020F0502020204030204" pitchFamily="34" charset="0"/>
                <a:cs typeface="Calibri" panose="020F0502020204030204" pitchFamily="34" charset="0"/>
              </a:rPr>
            </a:br>
            <a:br>
              <a:rPr lang="pt-BR" sz="2000" dirty="0">
                <a:solidFill>
                  <a:schemeClr val="tx1"/>
                </a:solidFill>
                <a:latin typeface="Calibri" panose="020F0502020204030204" pitchFamily="34" charset="0"/>
                <a:cs typeface="Calibri" panose="020F0502020204030204" pitchFamily="34" charset="0"/>
              </a:rPr>
            </a:br>
            <a:r>
              <a:rPr lang="pt-BR" sz="2000" dirty="0">
                <a:solidFill>
                  <a:schemeClr val="tx1"/>
                </a:solidFill>
                <a:latin typeface="Calibri" panose="020F0502020204030204" pitchFamily="34" charset="0"/>
                <a:cs typeface="Calibri" panose="020F0502020204030204" pitchFamily="34" charset="0"/>
              </a:rPr>
              <a:t>Não são controlados por um usuário, em vez disso, </a:t>
            </a:r>
            <a:r>
              <a:rPr lang="pt-BR" sz="2000" dirty="0">
                <a:solidFill>
                  <a:srgbClr val="EA4E60"/>
                </a:solidFill>
                <a:latin typeface="Calibri" panose="020F0502020204030204" pitchFamily="34" charset="0"/>
                <a:cs typeface="Calibri" panose="020F0502020204030204" pitchFamily="34" charset="0"/>
              </a:rPr>
              <a:t>são implantados na rede e executados conforme programado</a:t>
            </a:r>
            <a:r>
              <a:rPr lang="pt-BR" sz="2000" dirty="0">
                <a:solidFill>
                  <a:schemeClr val="tx1"/>
                </a:solidFill>
                <a:latin typeface="Calibri" panose="020F0502020204030204" pitchFamily="34" charset="0"/>
                <a:cs typeface="Calibri" panose="020F0502020204030204" pitchFamily="34" charset="0"/>
              </a:rPr>
              <a:t>, igual o case da </a:t>
            </a:r>
            <a:r>
              <a:rPr lang="pt-BR" sz="2000" dirty="0" err="1">
                <a:solidFill>
                  <a:schemeClr val="tx1"/>
                </a:solidFill>
                <a:latin typeface="Calibri" panose="020F0502020204030204" pitchFamily="34" charset="0"/>
                <a:cs typeface="Calibri" panose="020F0502020204030204" pitchFamily="34" charset="0"/>
              </a:rPr>
              <a:t>vending</a:t>
            </a:r>
            <a:r>
              <a:rPr lang="pt-BR" sz="2000" dirty="0">
                <a:solidFill>
                  <a:schemeClr val="tx1"/>
                </a:solidFill>
                <a:latin typeface="Calibri" panose="020F0502020204030204" pitchFamily="34" charset="0"/>
                <a:cs typeface="Calibri" panose="020F0502020204030204" pitchFamily="34" charset="0"/>
              </a:rPr>
              <a:t> </a:t>
            </a:r>
            <a:r>
              <a:rPr lang="pt-BR" sz="2000" dirty="0" err="1">
                <a:solidFill>
                  <a:schemeClr val="tx1"/>
                </a:solidFill>
                <a:latin typeface="Calibri" panose="020F0502020204030204" pitchFamily="34" charset="0"/>
                <a:cs typeface="Calibri" panose="020F0502020204030204" pitchFamily="34" charset="0"/>
              </a:rPr>
              <a:t>machine</a:t>
            </a:r>
            <a:r>
              <a:rPr lang="pt-BR" sz="2000" dirty="0">
                <a:solidFill>
                  <a:schemeClr val="tx1"/>
                </a:solidFill>
                <a:latin typeface="Calibri" panose="020F0502020204030204" pitchFamily="34" charset="0"/>
                <a:cs typeface="Calibri" panose="020F0502020204030204" pitchFamily="34" charset="0"/>
              </a:rPr>
              <a:t>.</a:t>
            </a:r>
            <a:br>
              <a:rPr lang="pt-BR" sz="2000" dirty="0">
                <a:solidFill>
                  <a:schemeClr val="tx1"/>
                </a:solidFill>
                <a:latin typeface="Calibri" panose="020F0502020204030204" pitchFamily="34" charset="0"/>
                <a:cs typeface="Calibri" panose="020F0502020204030204" pitchFamily="34" charset="0"/>
              </a:rPr>
            </a:br>
            <a:br>
              <a:rPr lang="pt-BR" sz="2000" dirty="0">
                <a:solidFill>
                  <a:schemeClr val="tx1"/>
                </a:solidFill>
                <a:latin typeface="Calibri" panose="020F0502020204030204" pitchFamily="34" charset="0"/>
                <a:cs typeface="Calibri" panose="020F0502020204030204" pitchFamily="34" charset="0"/>
              </a:rPr>
            </a:br>
            <a:r>
              <a:rPr lang="pt-BR" sz="2000" dirty="0">
                <a:solidFill>
                  <a:schemeClr val="tx1"/>
                </a:solidFill>
                <a:latin typeface="Calibri" panose="020F0502020204030204" pitchFamily="34" charset="0"/>
                <a:cs typeface="Calibri" panose="020F0502020204030204" pitchFamily="34" charset="0"/>
              </a:rPr>
              <a:t>As contas de usuário podem interagir com um contrato inteligente enviando transações que </a:t>
            </a:r>
            <a:r>
              <a:rPr lang="pt-BR" sz="2000" dirty="0">
                <a:solidFill>
                  <a:srgbClr val="EA4E60"/>
                </a:solidFill>
                <a:latin typeface="Calibri" panose="020F0502020204030204" pitchFamily="34" charset="0"/>
                <a:cs typeface="Calibri" panose="020F0502020204030204" pitchFamily="34" charset="0"/>
              </a:rPr>
              <a:t>executam uma função definida no contrato inteligente. </a:t>
            </a:r>
            <a:br>
              <a:rPr lang="pt-BR" sz="2000" dirty="0">
                <a:solidFill>
                  <a:schemeClr val="tx1"/>
                </a:solidFill>
                <a:latin typeface="Calibri" panose="020F0502020204030204" pitchFamily="34" charset="0"/>
                <a:cs typeface="Calibri" panose="020F0502020204030204" pitchFamily="34" charset="0"/>
              </a:rPr>
            </a:br>
            <a:br>
              <a:rPr lang="pt-BR" sz="2000" dirty="0">
                <a:solidFill>
                  <a:schemeClr val="tx1"/>
                </a:solidFill>
                <a:latin typeface="Calibri" panose="020F0502020204030204" pitchFamily="34" charset="0"/>
                <a:cs typeface="Calibri" panose="020F0502020204030204" pitchFamily="34" charset="0"/>
              </a:rPr>
            </a:br>
            <a:r>
              <a:rPr lang="pt-BR" sz="2000" dirty="0">
                <a:solidFill>
                  <a:schemeClr val="tx1"/>
                </a:solidFill>
                <a:latin typeface="Calibri" panose="020F0502020204030204" pitchFamily="34" charset="0"/>
                <a:cs typeface="Calibri" panose="020F0502020204030204" pitchFamily="34" charset="0"/>
              </a:rPr>
              <a:t>Contratos inteligentes </a:t>
            </a:r>
            <a:r>
              <a:rPr lang="pt-BR" sz="2000" dirty="0">
                <a:solidFill>
                  <a:srgbClr val="EA4E60"/>
                </a:solidFill>
                <a:latin typeface="Calibri" panose="020F0502020204030204" pitchFamily="34" charset="0"/>
                <a:cs typeface="Calibri" panose="020F0502020204030204" pitchFamily="34" charset="0"/>
              </a:rPr>
              <a:t>podem definir regras</a:t>
            </a:r>
            <a:r>
              <a:rPr lang="pt-BR" sz="2000" dirty="0">
                <a:solidFill>
                  <a:schemeClr val="tx1"/>
                </a:solidFill>
                <a:latin typeface="Calibri" panose="020F0502020204030204" pitchFamily="34" charset="0"/>
                <a:cs typeface="Calibri" panose="020F0502020204030204" pitchFamily="34" charset="0"/>
              </a:rPr>
              <a:t>, como um contrato regular, e aplicá-las automaticamente por meio do código. </a:t>
            </a:r>
            <a:br>
              <a:rPr lang="pt-BR" sz="2000" dirty="0">
                <a:solidFill>
                  <a:schemeClr val="tx1"/>
                </a:solidFill>
                <a:latin typeface="Calibri" panose="020F0502020204030204" pitchFamily="34" charset="0"/>
                <a:cs typeface="Calibri" panose="020F0502020204030204" pitchFamily="34" charset="0"/>
              </a:rPr>
            </a:br>
            <a:br>
              <a:rPr lang="pt-BR" sz="2000" dirty="0">
                <a:solidFill>
                  <a:schemeClr val="tx1"/>
                </a:solidFill>
                <a:latin typeface="Calibri" panose="020F0502020204030204" pitchFamily="34" charset="0"/>
                <a:cs typeface="Calibri" panose="020F0502020204030204" pitchFamily="34" charset="0"/>
              </a:rPr>
            </a:br>
            <a:r>
              <a:rPr lang="pt-BR" sz="2000" dirty="0">
                <a:solidFill>
                  <a:schemeClr val="tx1"/>
                </a:solidFill>
                <a:latin typeface="Calibri" panose="020F0502020204030204" pitchFamily="34" charset="0"/>
                <a:cs typeface="Calibri" panose="020F0502020204030204" pitchFamily="34" charset="0"/>
              </a:rPr>
              <a:t>Os contratos inteligentes </a:t>
            </a:r>
            <a:r>
              <a:rPr lang="pt-BR" sz="2000" dirty="0">
                <a:solidFill>
                  <a:srgbClr val="EA4E60"/>
                </a:solidFill>
                <a:latin typeface="Calibri" panose="020F0502020204030204" pitchFamily="34" charset="0"/>
                <a:cs typeface="Calibri" panose="020F0502020204030204" pitchFamily="34" charset="0"/>
              </a:rPr>
              <a:t>não podem ser excluídos por padrão e as interações com eles são irreversíveis.</a:t>
            </a:r>
          </a:p>
        </p:txBody>
      </p:sp>
    </p:spTree>
    <p:extLst>
      <p:ext uri="{BB962C8B-B14F-4D97-AF65-F5344CB8AC3E}">
        <p14:creationId xmlns:p14="http://schemas.microsoft.com/office/powerpoint/2010/main" val="228742032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smtClean="0">
                <a:solidFill>
                  <a:srgbClr val="EA4E60"/>
                </a:solidFill>
              </a:rPr>
              <a:t>62</a:t>
            </a:fld>
            <a:r>
              <a:rPr lang="en-US"/>
              <a:t>]</a:t>
            </a:r>
            <a:endParaRPr/>
          </a:p>
        </p:txBody>
      </p:sp>
      <p:sp>
        <p:nvSpPr>
          <p:cNvPr id="4" name="Retângulo 3"/>
          <p:cNvSpPr/>
          <p:nvPr/>
        </p:nvSpPr>
        <p:spPr>
          <a:xfrm>
            <a:off x="381000" y="1688209"/>
            <a:ext cx="4572000" cy="3170099"/>
          </a:xfrm>
          <a:prstGeom prst="rect">
            <a:avLst/>
          </a:prstGeom>
        </p:spPr>
        <p:txBody>
          <a:bodyPr>
            <a:spAutoFit/>
          </a:bodyPr>
          <a:lstStyle/>
          <a:p>
            <a:r>
              <a:rPr lang="pt-BR" sz="2000" dirty="0">
                <a:solidFill>
                  <a:schemeClr val="tx1"/>
                </a:solidFill>
                <a:latin typeface="Calibri" panose="020F0502020204030204" pitchFamily="34" charset="0"/>
                <a:cs typeface="Calibri" panose="020F0502020204030204" pitchFamily="34" charset="0"/>
              </a:rPr>
              <a:t>- Ethereum</a:t>
            </a:r>
            <a:br>
              <a:rPr lang="pt-BR" sz="2000" dirty="0">
                <a:solidFill>
                  <a:schemeClr val="tx1"/>
                </a:solidFill>
                <a:latin typeface="Calibri" panose="020F0502020204030204" pitchFamily="34" charset="0"/>
                <a:cs typeface="Calibri" panose="020F0502020204030204" pitchFamily="34" charset="0"/>
              </a:rPr>
            </a:br>
            <a:r>
              <a:rPr lang="pt-BR" sz="2000" dirty="0">
                <a:solidFill>
                  <a:schemeClr val="tx1"/>
                </a:solidFill>
                <a:latin typeface="Calibri" panose="020F0502020204030204" pitchFamily="34" charset="0"/>
                <a:cs typeface="Calibri" panose="020F0502020204030204" pitchFamily="34" charset="0"/>
              </a:rPr>
              <a:t>- Solana</a:t>
            </a:r>
            <a:br>
              <a:rPr lang="pt-BR" sz="2000" dirty="0">
                <a:solidFill>
                  <a:schemeClr val="tx1"/>
                </a:solidFill>
                <a:latin typeface="Calibri" panose="020F0502020204030204" pitchFamily="34" charset="0"/>
                <a:cs typeface="Calibri" panose="020F0502020204030204" pitchFamily="34" charset="0"/>
              </a:rPr>
            </a:br>
            <a:r>
              <a:rPr lang="pt-BR" sz="2000" dirty="0">
                <a:solidFill>
                  <a:schemeClr val="tx1"/>
                </a:solidFill>
                <a:latin typeface="Calibri" panose="020F0502020204030204" pitchFamily="34" charset="0"/>
                <a:cs typeface="Calibri" panose="020F0502020204030204" pitchFamily="34" charset="0"/>
              </a:rPr>
              <a:t>- </a:t>
            </a:r>
            <a:r>
              <a:rPr lang="pt-BR" sz="2000" dirty="0" err="1">
                <a:solidFill>
                  <a:schemeClr val="tx1"/>
                </a:solidFill>
                <a:latin typeface="Calibri" panose="020F0502020204030204" pitchFamily="34" charset="0"/>
                <a:cs typeface="Calibri" panose="020F0502020204030204" pitchFamily="34" charset="0"/>
              </a:rPr>
              <a:t>Polkadot</a:t>
            </a:r>
            <a:br>
              <a:rPr lang="pt-BR" sz="2000" dirty="0">
                <a:solidFill>
                  <a:schemeClr val="tx1"/>
                </a:solidFill>
                <a:latin typeface="Calibri" panose="020F0502020204030204" pitchFamily="34" charset="0"/>
                <a:cs typeface="Calibri" panose="020F0502020204030204" pitchFamily="34" charset="0"/>
              </a:rPr>
            </a:br>
            <a:r>
              <a:rPr lang="pt-BR" sz="2000" dirty="0">
                <a:solidFill>
                  <a:schemeClr val="tx1"/>
                </a:solidFill>
                <a:latin typeface="Calibri" panose="020F0502020204030204" pitchFamily="34" charset="0"/>
                <a:cs typeface="Calibri" panose="020F0502020204030204" pitchFamily="34" charset="0"/>
              </a:rPr>
              <a:t>- </a:t>
            </a:r>
            <a:r>
              <a:rPr lang="pt-BR" sz="2000" dirty="0" err="1">
                <a:solidFill>
                  <a:schemeClr val="tx1"/>
                </a:solidFill>
                <a:latin typeface="Calibri" panose="020F0502020204030204" pitchFamily="34" charset="0"/>
                <a:cs typeface="Calibri" panose="020F0502020204030204" pitchFamily="34" charset="0"/>
              </a:rPr>
              <a:t>Cardano</a:t>
            </a:r>
            <a:br>
              <a:rPr lang="pt-BR" sz="2000" dirty="0">
                <a:solidFill>
                  <a:schemeClr val="tx1"/>
                </a:solidFill>
                <a:latin typeface="Calibri" panose="020F0502020204030204" pitchFamily="34" charset="0"/>
                <a:cs typeface="Calibri" panose="020F0502020204030204" pitchFamily="34" charset="0"/>
              </a:rPr>
            </a:br>
            <a:r>
              <a:rPr lang="pt-BR" sz="2000" dirty="0">
                <a:solidFill>
                  <a:schemeClr val="tx1"/>
                </a:solidFill>
                <a:latin typeface="Calibri" panose="020F0502020204030204" pitchFamily="34" charset="0"/>
                <a:cs typeface="Calibri" panose="020F0502020204030204" pitchFamily="34" charset="0"/>
              </a:rPr>
              <a:t>- Avalanche</a:t>
            </a:r>
            <a:br>
              <a:rPr lang="pt-BR" sz="2000" dirty="0">
                <a:solidFill>
                  <a:schemeClr val="tx1"/>
                </a:solidFill>
                <a:latin typeface="Calibri" panose="020F0502020204030204" pitchFamily="34" charset="0"/>
                <a:cs typeface="Calibri" panose="020F0502020204030204" pitchFamily="34" charset="0"/>
              </a:rPr>
            </a:br>
            <a:r>
              <a:rPr lang="pt-BR" sz="2000" dirty="0">
                <a:solidFill>
                  <a:schemeClr val="tx1"/>
                </a:solidFill>
                <a:latin typeface="Calibri" panose="020F0502020204030204" pitchFamily="34" charset="0"/>
                <a:cs typeface="Calibri" panose="020F0502020204030204" pitchFamily="34" charset="0"/>
              </a:rPr>
              <a:t>- Cosmos</a:t>
            </a:r>
            <a:br>
              <a:rPr lang="pt-BR" sz="2000" dirty="0">
                <a:solidFill>
                  <a:schemeClr val="tx1"/>
                </a:solidFill>
                <a:latin typeface="Calibri" panose="020F0502020204030204" pitchFamily="34" charset="0"/>
                <a:cs typeface="Calibri" panose="020F0502020204030204" pitchFamily="34" charset="0"/>
              </a:rPr>
            </a:br>
            <a:r>
              <a:rPr lang="pt-BR" sz="2000" dirty="0">
                <a:solidFill>
                  <a:schemeClr val="tx1"/>
                </a:solidFill>
                <a:latin typeface="Calibri" panose="020F0502020204030204" pitchFamily="34" charset="0"/>
                <a:cs typeface="Calibri" panose="020F0502020204030204" pitchFamily="34" charset="0"/>
              </a:rPr>
              <a:t>- </a:t>
            </a:r>
            <a:r>
              <a:rPr lang="pt-BR" sz="2000" dirty="0" err="1">
                <a:solidFill>
                  <a:schemeClr val="tx1"/>
                </a:solidFill>
                <a:latin typeface="Calibri" panose="020F0502020204030204" pitchFamily="34" charset="0"/>
                <a:cs typeface="Calibri" panose="020F0502020204030204" pitchFamily="34" charset="0"/>
              </a:rPr>
              <a:t>Algorand</a:t>
            </a:r>
            <a:br>
              <a:rPr lang="pt-BR" sz="2000" dirty="0">
                <a:solidFill>
                  <a:schemeClr val="tx1"/>
                </a:solidFill>
                <a:latin typeface="Calibri" panose="020F0502020204030204" pitchFamily="34" charset="0"/>
                <a:cs typeface="Calibri" panose="020F0502020204030204" pitchFamily="34" charset="0"/>
              </a:rPr>
            </a:br>
            <a:r>
              <a:rPr lang="pt-BR" sz="2000" dirty="0">
                <a:solidFill>
                  <a:schemeClr val="tx1"/>
                </a:solidFill>
                <a:latin typeface="Calibri" panose="020F0502020204030204" pitchFamily="34" charset="0"/>
                <a:cs typeface="Calibri" panose="020F0502020204030204" pitchFamily="34" charset="0"/>
              </a:rPr>
              <a:t>- </a:t>
            </a:r>
            <a:r>
              <a:rPr lang="pt-BR" sz="2000" dirty="0" err="1">
                <a:solidFill>
                  <a:schemeClr val="tx1"/>
                </a:solidFill>
                <a:latin typeface="Calibri" panose="020F0502020204030204" pitchFamily="34" charset="0"/>
                <a:cs typeface="Calibri" panose="020F0502020204030204" pitchFamily="34" charset="0"/>
              </a:rPr>
              <a:t>Elrond</a:t>
            </a:r>
            <a:br>
              <a:rPr lang="pt-BR" sz="2000" dirty="0">
                <a:solidFill>
                  <a:schemeClr val="tx1"/>
                </a:solidFill>
                <a:latin typeface="Calibri" panose="020F0502020204030204" pitchFamily="34" charset="0"/>
                <a:cs typeface="Calibri" panose="020F0502020204030204" pitchFamily="34" charset="0"/>
              </a:rPr>
            </a:br>
            <a:r>
              <a:rPr lang="pt-BR" sz="2000" dirty="0">
                <a:solidFill>
                  <a:schemeClr val="tx1"/>
                </a:solidFill>
                <a:latin typeface="Calibri" panose="020F0502020204030204" pitchFamily="34" charset="0"/>
                <a:cs typeface="Calibri" panose="020F0502020204030204" pitchFamily="34" charset="0"/>
              </a:rPr>
              <a:t>- Ergo</a:t>
            </a:r>
            <a:br>
              <a:rPr lang="pt-BR" sz="2000" dirty="0">
                <a:solidFill>
                  <a:schemeClr val="tx1"/>
                </a:solidFill>
                <a:latin typeface="Calibri" panose="020F0502020204030204" pitchFamily="34" charset="0"/>
                <a:cs typeface="Calibri" panose="020F0502020204030204" pitchFamily="34" charset="0"/>
              </a:rPr>
            </a:br>
            <a:r>
              <a:rPr lang="pt-BR" sz="2000" dirty="0">
                <a:solidFill>
                  <a:schemeClr val="tx1"/>
                </a:solidFill>
                <a:latin typeface="Calibri" panose="020F0502020204030204" pitchFamily="34" charset="0"/>
                <a:cs typeface="Calibri" panose="020F0502020204030204" pitchFamily="34" charset="0"/>
              </a:rPr>
              <a:t>- </a:t>
            </a:r>
            <a:r>
              <a:rPr lang="pt-BR" sz="2000" dirty="0" err="1">
                <a:solidFill>
                  <a:schemeClr val="tx1"/>
                </a:solidFill>
                <a:latin typeface="Calibri" panose="020F0502020204030204" pitchFamily="34" charset="0"/>
                <a:cs typeface="Calibri" panose="020F0502020204030204" pitchFamily="34" charset="0"/>
              </a:rPr>
              <a:t>Tron</a:t>
            </a:r>
            <a:endParaRPr lang="pt-BR" sz="2000" dirty="0">
              <a:solidFill>
                <a:schemeClr val="tx1"/>
              </a:solidFill>
              <a:latin typeface="Calibri" panose="020F0502020204030204" pitchFamily="34" charset="0"/>
              <a:cs typeface="Calibri" panose="020F0502020204030204" pitchFamily="34" charset="0"/>
            </a:endParaRPr>
          </a:p>
        </p:txBody>
      </p:sp>
      <p:sp>
        <p:nvSpPr>
          <p:cNvPr id="5" name="CaixaDeTexto 4">
            <a:extLst>
              <a:ext uri="{FF2B5EF4-FFF2-40B4-BE49-F238E27FC236}">
                <a16:creationId xmlns:a16="http://schemas.microsoft.com/office/drawing/2014/main" id="{7CE60580-8A9E-45EA-9506-253840988A9B}"/>
              </a:ext>
            </a:extLst>
          </p:cNvPr>
          <p:cNvSpPr txBox="1"/>
          <p:nvPr/>
        </p:nvSpPr>
        <p:spPr>
          <a:xfrm>
            <a:off x="381000" y="285750"/>
            <a:ext cx="6629400" cy="1323439"/>
          </a:xfrm>
          <a:prstGeom prst="rect">
            <a:avLst/>
          </a:prstGeom>
          <a:noFill/>
        </p:spPr>
        <p:txBody>
          <a:bodyPr wrap="square">
            <a:spAutoFit/>
          </a:bodyPr>
          <a:lstStyle/>
          <a:p>
            <a:r>
              <a:rPr lang="pt-BR" sz="4000" dirty="0">
                <a:solidFill>
                  <a:srgbClr val="F00659"/>
                </a:solidFill>
                <a:latin typeface="Calibri" panose="020F0502020204030204" pitchFamily="34" charset="0"/>
                <a:cs typeface="Calibri" panose="020F0502020204030204" pitchFamily="34" charset="0"/>
              </a:rPr>
              <a:t>Blockchains que suportam contratos inteligentes</a:t>
            </a:r>
          </a:p>
        </p:txBody>
      </p:sp>
    </p:spTree>
    <p:extLst>
      <p:ext uri="{BB962C8B-B14F-4D97-AF65-F5344CB8AC3E}">
        <p14:creationId xmlns:p14="http://schemas.microsoft.com/office/powerpoint/2010/main" val="428318167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smtClean="0">
                <a:solidFill>
                  <a:srgbClr val="EA4E60"/>
                </a:solidFill>
              </a:rPr>
              <a:t>63</a:t>
            </a:fld>
            <a:r>
              <a:rPr lang="en-US"/>
              <a:t>]</a:t>
            </a:r>
            <a:endParaRPr/>
          </a:p>
        </p:txBody>
      </p:sp>
      <p:sp>
        <p:nvSpPr>
          <p:cNvPr id="4" name="Título 1"/>
          <p:cNvSpPr txBox="1">
            <a:spLocks/>
          </p:cNvSpPr>
          <p:nvPr/>
        </p:nvSpPr>
        <p:spPr>
          <a:xfrm>
            <a:off x="304800" y="1706626"/>
            <a:ext cx="3742544" cy="3581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marL="285750" indent="-285750">
              <a:buFont typeface="Arial" panose="020B0604020202020204" pitchFamily="34" charset="0"/>
              <a:buChar char="•"/>
            </a:pPr>
            <a:r>
              <a:rPr lang="pt-BR" sz="1600" dirty="0">
                <a:solidFill>
                  <a:schemeClr val="tx1"/>
                </a:solidFill>
                <a:latin typeface="Calibri" panose="020F0502020204030204" pitchFamily="34" charset="0"/>
                <a:cs typeface="Calibri" panose="020F0502020204030204" pitchFamily="34" charset="0"/>
              </a:rPr>
              <a:t>Tokens</a:t>
            </a:r>
          </a:p>
          <a:p>
            <a:pPr marL="285750" indent="-285750">
              <a:buFont typeface="Arial" panose="020B0604020202020204" pitchFamily="34" charset="0"/>
              <a:buChar char="•"/>
            </a:pPr>
            <a:r>
              <a:rPr lang="pt-BR" sz="1600" dirty="0" err="1">
                <a:solidFill>
                  <a:schemeClr val="tx1"/>
                </a:solidFill>
                <a:latin typeface="Calibri" panose="020F0502020204030204" pitchFamily="34" charset="0"/>
                <a:cs typeface="Calibri" panose="020F0502020204030204" pitchFamily="34" charset="0"/>
              </a:rPr>
              <a:t>Stablecoins</a:t>
            </a:r>
            <a:endParaRPr lang="pt-BR" sz="1600" dirty="0">
              <a:solidFill>
                <a:schemeClr val="tx1"/>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pt-BR" sz="1600" dirty="0">
                <a:solidFill>
                  <a:schemeClr val="tx1"/>
                </a:solidFill>
                <a:latin typeface="Calibri" panose="020F0502020204030204" pitchFamily="34" charset="0"/>
                <a:cs typeface="Calibri" panose="020F0502020204030204" pitchFamily="34" charset="0"/>
              </a:rPr>
              <a:t>Armazenamento de dados</a:t>
            </a:r>
          </a:p>
          <a:p>
            <a:pPr marL="285750" indent="-285750">
              <a:buFont typeface="Arial" panose="020B0604020202020204" pitchFamily="34" charset="0"/>
              <a:buChar char="•"/>
            </a:pPr>
            <a:r>
              <a:rPr lang="pt-BR" sz="1600" dirty="0">
                <a:solidFill>
                  <a:schemeClr val="tx1"/>
                </a:solidFill>
                <a:latin typeface="Calibri" panose="020F0502020204030204" pitchFamily="34" charset="0"/>
                <a:cs typeface="Calibri" panose="020F0502020204030204" pitchFamily="34" charset="0"/>
              </a:rPr>
              <a:t>Atividades comerciais</a:t>
            </a:r>
          </a:p>
          <a:p>
            <a:pPr marL="285750" indent="-285750">
              <a:buFont typeface="Arial" panose="020B0604020202020204" pitchFamily="34" charset="0"/>
              <a:buChar char="•"/>
            </a:pPr>
            <a:r>
              <a:rPr lang="pt-BR" sz="1600" dirty="0" err="1">
                <a:solidFill>
                  <a:schemeClr val="tx1"/>
                </a:solidFill>
                <a:latin typeface="Calibri" panose="020F0502020204030204" pitchFamily="34" charset="0"/>
                <a:cs typeface="Calibri" panose="020F0502020204030204" pitchFamily="34" charset="0"/>
              </a:rPr>
              <a:t>Supply</a:t>
            </a:r>
            <a:r>
              <a:rPr lang="pt-BR" sz="1600" dirty="0">
                <a:solidFill>
                  <a:schemeClr val="tx1"/>
                </a:solidFill>
                <a:latin typeface="Calibri" panose="020F0502020204030204" pitchFamily="34" charset="0"/>
                <a:cs typeface="Calibri" panose="020F0502020204030204" pitchFamily="34" charset="0"/>
              </a:rPr>
              <a:t> </a:t>
            </a:r>
            <a:r>
              <a:rPr lang="pt-BR" sz="1600" dirty="0" err="1">
                <a:solidFill>
                  <a:schemeClr val="tx1"/>
                </a:solidFill>
                <a:latin typeface="Calibri" panose="020F0502020204030204" pitchFamily="34" charset="0"/>
                <a:cs typeface="Calibri" panose="020F0502020204030204" pitchFamily="34" charset="0"/>
              </a:rPr>
              <a:t>chain</a:t>
            </a:r>
            <a:endParaRPr lang="pt-BR" sz="1600" dirty="0">
              <a:solidFill>
                <a:schemeClr val="tx1"/>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pt-BR" sz="1600" dirty="0">
                <a:solidFill>
                  <a:schemeClr val="tx1"/>
                </a:solidFill>
                <a:latin typeface="Calibri" panose="020F0502020204030204" pitchFamily="34" charset="0"/>
                <a:cs typeface="Calibri" panose="020F0502020204030204" pitchFamily="34" charset="0"/>
              </a:rPr>
              <a:t>Empréstimos</a:t>
            </a:r>
          </a:p>
          <a:p>
            <a:pPr marL="285750" indent="-285750">
              <a:buFont typeface="Arial" panose="020B0604020202020204" pitchFamily="34" charset="0"/>
              <a:buChar char="•"/>
            </a:pPr>
            <a:r>
              <a:rPr lang="pt-BR" sz="1600" dirty="0">
                <a:solidFill>
                  <a:schemeClr val="tx1"/>
                </a:solidFill>
                <a:latin typeface="Calibri" panose="020F0502020204030204" pitchFamily="34" charset="0"/>
                <a:cs typeface="Calibri" panose="020F0502020204030204" pitchFamily="34" charset="0"/>
              </a:rPr>
              <a:t>Seguros</a:t>
            </a:r>
          </a:p>
          <a:p>
            <a:pPr marL="285750" indent="-285750">
              <a:buFont typeface="Arial" panose="020B0604020202020204" pitchFamily="34" charset="0"/>
              <a:buChar char="•"/>
            </a:pPr>
            <a:r>
              <a:rPr lang="pt-BR" sz="1600" dirty="0">
                <a:solidFill>
                  <a:schemeClr val="tx1"/>
                </a:solidFill>
                <a:latin typeface="Calibri" panose="020F0502020204030204" pitchFamily="34" charset="0"/>
                <a:cs typeface="Calibri" panose="020F0502020204030204" pitchFamily="34" charset="0"/>
              </a:rPr>
              <a:t>Contrato de prestação de serviço</a:t>
            </a:r>
          </a:p>
          <a:p>
            <a:pPr marL="285750" indent="-285750">
              <a:buFont typeface="Arial" panose="020B0604020202020204" pitchFamily="34" charset="0"/>
              <a:buChar char="•"/>
            </a:pPr>
            <a:r>
              <a:rPr lang="pt-BR" sz="1600" dirty="0">
                <a:solidFill>
                  <a:schemeClr val="tx1"/>
                </a:solidFill>
                <a:latin typeface="Calibri" panose="020F0502020204030204" pitchFamily="34" charset="0"/>
                <a:cs typeface="Calibri" panose="020F0502020204030204" pitchFamily="34" charset="0"/>
              </a:rPr>
              <a:t>Direitos Autorais</a:t>
            </a:r>
          </a:p>
          <a:p>
            <a:pPr marL="285750" indent="-285750">
              <a:buFont typeface="Arial" panose="020B0604020202020204" pitchFamily="34" charset="0"/>
              <a:buChar char="•"/>
            </a:pPr>
            <a:r>
              <a:rPr lang="pt-BR" sz="1600" dirty="0">
                <a:solidFill>
                  <a:schemeClr val="tx1"/>
                </a:solidFill>
                <a:latin typeface="Calibri" panose="020F0502020204030204" pitchFamily="34" charset="0"/>
                <a:cs typeface="Calibri" panose="020F0502020204030204" pitchFamily="34" charset="0"/>
              </a:rPr>
              <a:t>Processo de votação</a:t>
            </a:r>
          </a:p>
          <a:p>
            <a:pPr marL="285750" indent="-285750">
              <a:buFont typeface="Arial" panose="020B0604020202020204" pitchFamily="34" charset="0"/>
              <a:buChar char="•"/>
            </a:pPr>
            <a:r>
              <a:rPr lang="pt-BR" sz="1600" dirty="0">
                <a:solidFill>
                  <a:schemeClr val="tx1"/>
                </a:solidFill>
                <a:latin typeface="Calibri" panose="020F0502020204030204" pitchFamily="34" charset="0"/>
                <a:cs typeface="Calibri" panose="020F0502020204030204" pitchFamily="34" charset="0"/>
              </a:rPr>
              <a:t>Saúde </a:t>
            </a:r>
          </a:p>
          <a:p>
            <a:pPr marL="285750" indent="-285750">
              <a:buFont typeface="Arial" panose="020B0604020202020204" pitchFamily="34" charset="0"/>
              <a:buChar char="•"/>
            </a:pPr>
            <a:r>
              <a:rPr lang="pt-BR" sz="1600" dirty="0">
                <a:solidFill>
                  <a:schemeClr val="tx1"/>
                </a:solidFill>
                <a:latin typeface="Calibri" panose="020F0502020204030204" pitchFamily="34" charset="0"/>
                <a:cs typeface="Calibri" panose="020F0502020204030204" pitchFamily="34" charset="0"/>
              </a:rPr>
              <a:t>NFTs, </a:t>
            </a:r>
            <a:r>
              <a:rPr lang="pt-BR" sz="1600" dirty="0" err="1">
                <a:solidFill>
                  <a:schemeClr val="tx1"/>
                </a:solidFill>
                <a:latin typeface="Calibri" panose="020F0502020204030204" pitchFamily="34" charset="0"/>
                <a:cs typeface="Calibri" panose="020F0502020204030204" pitchFamily="34" charset="0"/>
              </a:rPr>
              <a:t>DAOs</a:t>
            </a:r>
            <a:r>
              <a:rPr lang="pt-BR" sz="1600" dirty="0">
                <a:solidFill>
                  <a:schemeClr val="tx1"/>
                </a:solidFill>
                <a:latin typeface="Calibri" panose="020F0502020204030204" pitchFamily="34" charset="0"/>
                <a:cs typeface="Calibri" panose="020F0502020204030204" pitchFamily="34" charset="0"/>
              </a:rPr>
              <a:t>, </a:t>
            </a:r>
            <a:r>
              <a:rPr lang="pt-BR" sz="1600" dirty="0" err="1">
                <a:solidFill>
                  <a:schemeClr val="tx1"/>
                </a:solidFill>
                <a:latin typeface="Calibri" panose="020F0502020204030204" pitchFamily="34" charset="0"/>
                <a:cs typeface="Calibri" panose="020F0502020204030204" pitchFamily="34" charset="0"/>
              </a:rPr>
              <a:t>Metaversos</a:t>
            </a:r>
            <a:r>
              <a:rPr lang="pt-BR" sz="1600" dirty="0">
                <a:solidFill>
                  <a:schemeClr val="tx1"/>
                </a:solidFill>
                <a:latin typeface="Calibri" panose="020F0502020204030204" pitchFamily="34" charset="0"/>
                <a:cs typeface="Calibri" panose="020F0502020204030204" pitchFamily="34" charset="0"/>
              </a:rPr>
              <a:t>, Games, Finanças, </a:t>
            </a:r>
            <a:r>
              <a:rPr lang="pt-BR" sz="1600" dirty="0" err="1">
                <a:solidFill>
                  <a:schemeClr val="tx1"/>
                </a:solidFill>
                <a:latin typeface="Calibri" panose="020F0502020204030204" pitchFamily="34" charset="0"/>
                <a:cs typeface="Calibri" panose="020F0502020204030204" pitchFamily="34" charset="0"/>
              </a:rPr>
              <a:t>etc</a:t>
            </a:r>
            <a:r>
              <a:rPr lang="pt-BR" sz="1600" dirty="0">
                <a:solidFill>
                  <a:schemeClr val="tx1"/>
                </a:solidFill>
                <a:latin typeface="Calibri" panose="020F0502020204030204" pitchFamily="34" charset="0"/>
                <a:cs typeface="Calibri" panose="020F0502020204030204" pitchFamily="34" charset="0"/>
              </a:rPr>
              <a:t>, etc...</a:t>
            </a:r>
          </a:p>
        </p:txBody>
      </p:sp>
      <p:sp>
        <p:nvSpPr>
          <p:cNvPr id="5" name="CaixaDeTexto 4">
            <a:extLst>
              <a:ext uri="{FF2B5EF4-FFF2-40B4-BE49-F238E27FC236}">
                <a16:creationId xmlns:a16="http://schemas.microsoft.com/office/drawing/2014/main" id="{7CE60580-8A9E-45EA-9506-253840988A9B}"/>
              </a:ext>
            </a:extLst>
          </p:cNvPr>
          <p:cNvSpPr txBox="1"/>
          <p:nvPr/>
        </p:nvSpPr>
        <p:spPr>
          <a:xfrm>
            <a:off x="304800" y="285750"/>
            <a:ext cx="7924800" cy="1323439"/>
          </a:xfrm>
          <a:prstGeom prst="rect">
            <a:avLst/>
          </a:prstGeom>
          <a:noFill/>
        </p:spPr>
        <p:txBody>
          <a:bodyPr wrap="square">
            <a:spAutoFit/>
          </a:bodyPr>
          <a:lstStyle/>
          <a:p>
            <a:r>
              <a:rPr lang="pt-BR" sz="4000" dirty="0">
                <a:solidFill>
                  <a:srgbClr val="F00659"/>
                </a:solidFill>
                <a:latin typeface="Calibri" panose="020F0502020204030204" pitchFamily="34" charset="0"/>
                <a:cs typeface="Calibri" panose="020F0502020204030204" pitchFamily="34" charset="0"/>
              </a:rPr>
              <a:t>O que podemos criar com </a:t>
            </a:r>
            <a:r>
              <a:rPr lang="pt-BR" sz="4000" dirty="0" err="1">
                <a:solidFill>
                  <a:srgbClr val="F00659"/>
                </a:solidFill>
                <a:latin typeface="Calibri" panose="020F0502020204030204" pitchFamily="34" charset="0"/>
                <a:cs typeface="Calibri" panose="020F0502020204030204" pitchFamily="34" charset="0"/>
              </a:rPr>
              <a:t>smart</a:t>
            </a:r>
            <a:r>
              <a:rPr lang="pt-BR" sz="4000" dirty="0">
                <a:solidFill>
                  <a:srgbClr val="F00659"/>
                </a:solidFill>
                <a:latin typeface="Calibri" panose="020F0502020204030204" pitchFamily="34" charset="0"/>
                <a:cs typeface="Calibri" panose="020F0502020204030204" pitchFamily="34" charset="0"/>
              </a:rPr>
              <a:t> </a:t>
            </a:r>
            <a:r>
              <a:rPr lang="pt-BR" sz="4000" dirty="0" err="1">
                <a:solidFill>
                  <a:srgbClr val="F00659"/>
                </a:solidFill>
                <a:latin typeface="Calibri" panose="020F0502020204030204" pitchFamily="34" charset="0"/>
                <a:cs typeface="Calibri" panose="020F0502020204030204" pitchFamily="34" charset="0"/>
              </a:rPr>
              <a:t>contracts</a:t>
            </a:r>
            <a:r>
              <a:rPr lang="pt-BR" sz="4000" dirty="0">
                <a:solidFill>
                  <a:srgbClr val="F00659"/>
                </a:solidFill>
                <a:latin typeface="Calibri" panose="020F0502020204030204" pitchFamily="34" charset="0"/>
                <a:cs typeface="Calibri" panose="020F0502020204030204" pitchFamily="34" charset="0"/>
              </a:rPr>
              <a:t>? </a:t>
            </a:r>
          </a:p>
        </p:txBody>
      </p:sp>
      <p:sp>
        <p:nvSpPr>
          <p:cNvPr id="6" name="Retângulo 5"/>
          <p:cNvSpPr/>
          <p:nvPr/>
        </p:nvSpPr>
        <p:spPr>
          <a:xfrm>
            <a:off x="4392118" y="2118058"/>
            <a:ext cx="6200557" cy="1323439"/>
          </a:xfrm>
          <a:prstGeom prst="rect">
            <a:avLst/>
          </a:prstGeom>
        </p:spPr>
        <p:txBody>
          <a:bodyPr wrap="square">
            <a:spAutoFit/>
          </a:bodyPr>
          <a:lstStyle/>
          <a:p>
            <a:r>
              <a:rPr lang="pt-BR" sz="4000" dirty="0" err="1">
                <a:solidFill>
                  <a:srgbClr val="F00659"/>
                </a:solidFill>
                <a:latin typeface="Calibri" panose="020F0502020204030204" pitchFamily="34" charset="0"/>
                <a:cs typeface="Calibri" panose="020F0502020204030204" pitchFamily="34" charset="0"/>
              </a:rPr>
              <a:t>dApps</a:t>
            </a:r>
            <a:r>
              <a:rPr lang="pt-BR" sz="4000" dirty="0">
                <a:solidFill>
                  <a:srgbClr val="F00659"/>
                </a:solidFill>
                <a:latin typeface="Calibri" panose="020F0502020204030204" pitchFamily="34" charset="0"/>
                <a:cs typeface="Calibri" panose="020F0502020204030204" pitchFamily="34" charset="0"/>
              </a:rPr>
              <a:t> (Aplicação Descentralizadas)</a:t>
            </a:r>
          </a:p>
        </p:txBody>
      </p:sp>
    </p:spTree>
    <p:extLst>
      <p:ext uri="{BB962C8B-B14F-4D97-AF65-F5344CB8AC3E}">
        <p14:creationId xmlns:p14="http://schemas.microsoft.com/office/powerpoint/2010/main" val="364912139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smtClean="0">
                <a:solidFill>
                  <a:srgbClr val="EA4E60"/>
                </a:solidFill>
              </a:rPr>
              <a:t>64</a:t>
            </a:fld>
            <a:r>
              <a:rPr lang="en-US"/>
              <a:t>]</a:t>
            </a:r>
            <a:endParaRPr/>
          </a:p>
        </p:txBody>
      </p:sp>
      <p:sp>
        <p:nvSpPr>
          <p:cNvPr id="4" name="CaixaDeTexto 3">
            <a:extLst>
              <a:ext uri="{FF2B5EF4-FFF2-40B4-BE49-F238E27FC236}">
                <a16:creationId xmlns:a16="http://schemas.microsoft.com/office/drawing/2014/main" id="{7CE60580-8A9E-45EA-9506-253840988A9B}"/>
              </a:ext>
            </a:extLst>
          </p:cNvPr>
          <p:cNvSpPr txBox="1"/>
          <p:nvPr/>
        </p:nvSpPr>
        <p:spPr>
          <a:xfrm>
            <a:off x="304800" y="285750"/>
            <a:ext cx="6629400" cy="1938992"/>
          </a:xfrm>
          <a:prstGeom prst="rect">
            <a:avLst/>
          </a:prstGeom>
          <a:noFill/>
        </p:spPr>
        <p:txBody>
          <a:bodyPr wrap="square">
            <a:spAutoFit/>
          </a:bodyPr>
          <a:lstStyle/>
          <a:p>
            <a:r>
              <a:rPr lang="pt-BR" sz="4000" dirty="0">
                <a:solidFill>
                  <a:srgbClr val="F00659"/>
                </a:solidFill>
                <a:latin typeface="Calibri" panose="020F0502020204030204" pitchFamily="34" charset="0"/>
                <a:cs typeface="Calibri" panose="020F0502020204030204" pitchFamily="34" charset="0"/>
              </a:rPr>
              <a:t>Palhinha </a:t>
            </a:r>
          </a:p>
          <a:p>
            <a:r>
              <a:rPr lang="pt-BR" sz="4000" dirty="0">
                <a:solidFill>
                  <a:srgbClr val="F00659"/>
                </a:solidFill>
                <a:latin typeface="Calibri" panose="020F0502020204030204" pitchFamily="34" charset="0"/>
                <a:cs typeface="Calibri" panose="020F0502020204030204" pitchFamily="34" charset="0"/>
              </a:rPr>
              <a:t>de </a:t>
            </a:r>
          </a:p>
          <a:p>
            <a:r>
              <a:rPr lang="pt-BR" sz="4000" dirty="0">
                <a:solidFill>
                  <a:srgbClr val="F00659"/>
                </a:solidFill>
                <a:latin typeface="Calibri" panose="020F0502020204030204" pitchFamily="34" charset="0"/>
                <a:cs typeface="Calibri" panose="020F0502020204030204" pitchFamily="34" charset="0"/>
              </a:rPr>
              <a:t>código</a:t>
            </a:r>
          </a:p>
        </p:txBody>
      </p:sp>
      <p:pic>
        <p:nvPicPr>
          <p:cNvPr id="5" name="Imagem 4"/>
          <p:cNvPicPr>
            <a:picLocks noChangeAspect="1"/>
          </p:cNvPicPr>
          <p:nvPr/>
        </p:nvPicPr>
        <p:blipFill>
          <a:blip r:embed="rId2"/>
          <a:stretch>
            <a:fillRect/>
          </a:stretch>
        </p:blipFill>
        <p:spPr>
          <a:xfrm>
            <a:off x="2438400" y="659255"/>
            <a:ext cx="5039139" cy="4346258"/>
          </a:xfrm>
          <a:prstGeom prst="rect">
            <a:avLst/>
          </a:prstGeom>
        </p:spPr>
      </p:pic>
    </p:spTree>
    <p:extLst>
      <p:ext uri="{BB962C8B-B14F-4D97-AF65-F5344CB8AC3E}">
        <p14:creationId xmlns:p14="http://schemas.microsoft.com/office/powerpoint/2010/main" val="408982612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smtClean="0">
                <a:solidFill>
                  <a:srgbClr val="EA4E60"/>
                </a:solidFill>
              </a:rPr>
              <a:t>65</a:t>
            </a:fld>
            <a:r>
              <a:rPr lang="en-US"/>
              <a:t>]</a:t>
            </a:r>
            <a:endParaRPr/>
          </a:p>
        </p:txBody>
      </p:sp>
      <p:sp>
        <p:nvSpPr>
          <p:cNvPr id="4" name="CaixaDeTexto 3">
            <a:extLst>
              <a:ext uri="{FF2B5EF4-FFF2-40B4-BE49-F238E27FC236}">
                <a16:creationId xmlns:a16="http://schemas.microsoft.com/office/drawing/2014/main" id="{7CE60580-8A9E-45EA-9506-253840988A9B}"/>
              </a:ext>
            </a:extLst>
          </p:cNvPr>
          <p:cNvSpPr txBox="1"/>
          <p:nvPr/>
        </p:nvSpPr>
        <p:spPr>
          <a:xfrm>
            <a:off x="381000" y="285750"/>
            <a:ext cx="6629400" cy="1323439"/>
          </a:xfrm>
          <a:prstGeom prst="rect">
            <a:avLst/>
          </a:prstGeom>
          <a:noFill/>
        </p:spPr>
        <p:txBody>
          <a:bodyPr wrap="square">
            <a:spAutoFit/>
          </a:bodyPr>
          <a:lstStyle/>
          <a:p>
            <a:r>
              <a:rPr lang="pt-BR" sz="4000" dirty="0">
                <a:solidFill>
                  <a:srgbClr val="F00659"/>
                </a:solidFill>
                <a:latin typeface="Calibri" panose="020F0502020204030204" pitchFamily="34" charset="0"/>
                <a:cs typeface="Calibri" panose="020F0502020204030204" pitchFamily="34" charset="0"/>
              </a:rPr>
              <a:t>Contratos inteligentes e </a:t>
            </a:r>
            <a:r>
              <a:rPr lang="pt-BR" sz="4000" dirty="0" err="1">
                <a:solidFill>
                  <a:srgbClr val="F00659"/>
                </a:solidFill>
                <a:latin typeface="Calibri" panose="020F0502020204030204" pitchFamily="34" charset="0"/>
                <a:cs typeface="Calibri" panose="020F0502020204030204" pitchFamily="34" charset="0"/>
              </a:rPr>
              <a:t>dApps</a:t>
            </a:r>
            <a:r>
              <a:rPr lang="pt-BR" sz="4000" dirty="0">
                <a:solidFill>
                  <a:srgbClr val="F00659"/>
                </a:solidFill>
                <a:latin typeface="Calibri" panose="020F0502020204030204" pitchFamily="34" charset="0"/>
                <a:cs typeface="Calibri" panose="020F0502020204030204" pitchFamily="34" charset="0"/>
              </a:rPr>
              <a:t> vieram para ficar</a:t>
            </a:r>
          </a:p>
        </p:txBody>
      </p:sp>
      <p:sp>
        <p:nvSpPr>
          <p:cNvPr id="5" name="Retângulo 4"/>
          <p:cNvSpPr/>
          <p:nvPr/>
        </p:nvSpPr>
        <p:spPr>
          <a:xfrm>
            <a:off x="464695" y="1734055"/>
            <a:ext cx="8431968" cy="1631216"/>
          </a:xfrm>
          <a:prstGeom prst="rect">
            <a:avLst/>
          </a:prstGeom>
        </p:spPr>
        <p:txBody>
          <a:bodyPr wrap="square">
            <a:spAutoFit/>
          </a:bodyPr>
          <a:lstStyle/>
          <a:p>
            <a:r>
              <a:rPr lang="pt-BR" sz="2000" dirty="0">
                <a:latin typeface="Calibri" panose="020F0502020204030204" pitchFamily="34" charset="0"/>
                <a:cs typeface="Calibri" panose="020F0502020204030204" pitchFamily="34" charset="0"/>
              </a:rPr>
              <a:t>Papelada e os intermediários são essenciais hoje, no entanto, pode ser coisa do passado em quase todos os setores. </a:t>
            </a:r>
          </a:p>
          <a:p>
            <a:endParaRPr lang="pt-BR" sz="2000" dirty="0">
              <a:latin typeface="Calibri" panose="020F0502020204030204" pitchFamily="34" charset="0"/>
              <a:cs typeface="Calibri" panose="020F0502020204030204" pitchFamily="34" charset="0"/>
            </a:endParaRPr>
          </a:p>
          <a:p>
            <a:r>
              <a:rPr lang="pt-BR" sz="2000" dirty="0">
                <a:latin typeface="Calibri" panose="020F0502020204030204" pitchFamily="34" charset="0"/>
                <a:cs typeface="Calibri" panose="020F0502020204030204" pitchFamily="34" charset="0"/>
              </a:rPr>
              <a:t>A aplicações com obrigações contratuais executadas no blockchain pode muito bem ser comum em futuro não muito distante...</a:t>
            </a:r>
          </a:p>
        </p:txBody>
      </p:sp>
    </p:spTree>
    <p:extLst>
      <p:ext uri="{BB962C8B-B14F-4D97-AF65-F5344CB8AC3E}">
        <p14:creationId xmlns:p14="http://schemas.microsoft.com/office/powerpoint/2010/main" val="201822559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280"/>
        <p:cNvGrpSpPr/>
        <p:nvPr/>
      </p:nvGrpSpPr>
      <p:grpSpPr>
        <a:xfrm>
          <a:off x="0" y="0"/>
          <a:ext cx="0" cy="0"/>
          <a:chOff x="0" y="0"/>
          <a:chExt cx="0" cy="0"/>
        </a:xfrm>
      </p:grpSpPr>
      <p:sp>
        <p:nvSpPr>
          <p:cNvPr id="282" name="Google Shape;282;p14"/>
          <p:cNvSpPr txBox="1"/>
          <p:nvPr/>
        </p:nvSpPr>
        <p:spPr>
          <a:xfrm>
            <a:off x="1162075" y="1317000"/>
            <a:ext cx="6575100" cy="9135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3200"/>
              <a:buFont typeface="Arial"/>
              <a:buNone/>
            </a:pPr>
            <a:r>
              <a:rPr lang="en-US" sz="5500" b="1" i="0" u="none" strike="noStrike" cap="none" dirty="0" err="1">
                <a:solidFill>
                  <a:srgbClr val="EA4E60"/>
                </a:solidFill>
                <a:latin typeface="Century Gothic"/>
                <a:ea typeface="Century Gothic"/>
                <a:cs typeface="Century Gothic"/>
                <a:sym typeface="Century Gothic"/>
              </a:rPr>
              <a:t>Obrigado</a:t>
            </a:r>
            <a:endParaRPr sz="5500" b="0" i="0" u="none" strike="noStrike" cap="none" dirty="0">
              <a:solidFill>
                <a:srgbClr val="EA4E60"/>
              </a:solidFill>
              <a:latin typeface="Century Gothic"/>
              <a:ea typeface="Century Gothic"/>
              <a:cs typeface="Century Gothic"/>
              <a:sym typeface="Century Gothic"/>
            </a:endParaRPr>
          </a:p>
        </p:txBody>
      </p:sp>
      <p:pic>
        <p:nvPicPr>
          <p:cNvPr id="284" name="Google Shape;284;p14"/>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285" name="Google Shape;285;p1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a:solidFill>
                  <a:srgbClr val="EA4E60"/>
                </a:solidFill>
              </a:rPr>
              <a:t>66</a:t>
            </a:fld>
            <a:r>
              <a:rPr lang="en-US">
                <a:solidFill>
                  <a:srgbClr val="EA4E60"/>
                </a:solidFill>
              </a:rPr>
              <a:t>]</a:t>
            </a:r>
            <a:endParaRPr>
              <a:solidFill>
                <a:srgbClr val="EA4E60"/>
              </a:solidFill>
            </a:endParaRPr>
          </a:p>
        </p:txBody>
      </p:sp>
    </p:spTree>
    <p:extLst>
      <p:ext uri="{BB962C8B-B14F-4D97-AF65-F5344CB8AC3E}">
        <p14:creationId xmlns:p14="http://schemas.microsoft.com/office/powerpoint/2010/main" val="204972101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193"/>
        <p:cNvGrpSpPr/>
        <p:nvPr/>
      </p:nvGrpSpPr>
      <p:grpSpPr>
        <a:xfrm>
          <a:off x="0" y="0"/>
          <a:ext cx="0" cy="0"/>
          <a:chOff x="0" y="0"/>
          <a:chExt cx="0" cy="0"/>
        </a:xfrm>
      </p:grpSpPr>
      <p:sp>
        <p:nvSpPr>
          <p:cNvPr id="196" name="Google Shape;196;p5"/>
          <p:cNvSpPr txBox="1"/>
          <p:nvPr/>
        </p:nvSpPr>
        <p:spPr>
          <a:xfrm>
            <a:off x="565525" y="1785563"/>
            <a:ext cx="7410300" cy="16137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dirty="0">
                <a:solidFill>
                  <a:srgbClr val="EA4E60"/>
                </a:solidFill>
                <a:latin typeface="Calibri" panose="020F0502020204030204" pitchFamily="34" charset="0"/>
                <a:ea typeface="Century Gothic"/>
                <a:cs typeface="Calibri" panose="020F0502020204030204" pitchFamily="34" charset="0"/>
                <a:sym typeface="Century Gothic"/>
              </a:rPr>
              <a:t>CONSENSO</a:t>
            </a:r>
            <a:endParaRPr sz="4000" b="0" i="0" u="none" strike="noStrike" cap="none" dirty="0">
              <a:solidFill>
                <a:srgbClr val="EA4E60"/>
              </a:solidFill>
              <a:latin typeface="Calibri" panose="020F0502020204030204" pitchFamily="34" charset="0"/>
              <a:ea typeface="Century Gothic"/>
              <a:cs typeface="Calibri" panose="020F0502020204030204" pitchFamily="34" charset="0"/>
              <a:sym typeface="Century Gothic"/>
            </a:endParaRPr>
          </a:p>
        </p:txBody>
      </p:sp>
      <p:pic>
        <p:nvPicPr>
          <p:cNvPr id="197" name="Google Shape;197;p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198" name="Google Shape;198;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a:solidFill>
                  <a:srgbClr val="EA4E60"/>
                </a:solidFill>
              </a:rPr>
              <a:t>67</a:t>
            </a:fld>
            <a:r>
              <a:rPr lang="en-US">
                <a:solidFill>
                  <a:srgbClr val="EA4E60"/>
                </a:solidFill>
              </a:rPr>
              <a:t>]</a:t>
            </a:r>
            <a:endParaRPr>
              <a:solidFill>
                <a:srgbClr val="EA4E60"/>
              </a:solidFill>
            </a:endParaRPr>
          </a:p>
        </p:txBody>
      </p:sp>
    </p:spTree>
    <p:extLst>
      <p:ext uri="{BB962C8B-B14F-4D97-AF65-F5344CB8AC3E}">
        <p14:creationId xmlns:p14="http://schemas.microsoft.com/office/powerpoint/2010/main" val="157178245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193"/>
        <p:cNvGrpSpPr/>
        <p:nvPr/>
      </p:nvGrpSpPr>
      <p:grpSpPr>
        <a:xfrm>
          <a:off x="0" y="0"/>
          <a:ext cx="0" cy="0"/>
          <a:chOff x="0" y="0"/>
          <a:chExt cx="0" cy="0"/>
        </a:xfrm>
      </p:grpSpPr>
      <p:sp>
        <p:nvSpPr>
          <p:cNvPr id="196" name="Google Shape;196;p5"/>
          <p:cNvSpPr txBox="1"/>
          <p:nvPr/>
        </p:nvSpPr>
        <p:spPr>
          <a:xfrm>
            <a:off x="565525" y="1785563"/>
            <a:ext cx="7410300" cy="16137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dirty="0">
                <a:solidFill>
                  <a:srgbClr val="EA4E60"/>
                </a:solidFill>
                <a:latin typeface="Calibri" panose="020F0502020204030204" pitchFamily="34" charset="0"/>
                <a:ea typeface="Century Gothic"/>
                <a:cs typeface="Calibri" panose="020F0502020204030204" pitchFamily="34" charset="0"/>
                <a:sym typeface="Century Gothic"/>
              </a:rPr>
              <a:t>CONSENSO </a:t>
            </a:r>
            <a:r>
              <a:rPr lang="en-US" sz="2400" dirty="0">
                <a:solidFill>
                  <a:srgbClr val="EA4E60"/>
                </a:solidFill>
                <a:latin typeface="Calibri" panose="020F0502020204030204" pitchFamily="34" charset="0"/>
                <a:ea typeface="Century Gothic"/>
                <a:cs typeface="Calibri" panose="020F0502020204030204" pitchFamily="34" charset="0"/>
                <a:sym typeface="Century Gothic"/>
              </a:rPr>
              <a:t>é um </a:t>
            </a:r>
            <a:r>
              <a:rPr lang="en-US" sz="2400" dirty="0" err="1">
                <a:solidFill>
                  <a:srgbClr val="EA4E60"/>
                </a:solidFill>
                <a:latin typeface="Calibri" panose="020F0502020204030204" pitchFamily="34" charset="0"/>
                <a:ea typeface="Century Gothic"/>
                <a:cs typeface="Calibri" panose="020F0502020204030204" pitchFamily="34" charset="0"/>
                <a:sym typeface="Century Gothic"/>
              </a:rPr>
              <a:t>conceito</a:t>
            </a:r>
            <a:r>
              <a:rPr lang="en-US" sz="2400" dirty="0">
                <a:solidFill>
                  <a:srgbClr val="EA4E60"/>
                </a:solidFill>
                <a:latin typeface="Calibri" panose="020F0502020204030204" pitchFamily="34" charset="0"/>
                <a:ea typeface="Century Gothic"/>
                <a:cs typeface="Calibri" panose="020F0502020204030204" pitchFamily="34" charset="0"/>
                <a:sym typeface="Century Gothic"/>
              </a:rPr>
              <a:t> que </a:t>
            </a:r>
            <a:r>
              <a:rPr lang="en-US" sz="2400" dirty="0" err="1">
                <a:solidFill>
                  <a:srgbClr val="EA4E60"/>
                </a:solidFill>
                <a:latin typeface="Calibri" panose="020F0502020204030204" pitchFamily="34" charset="0"/>
                <a:ea typeface="Century Gothic"/>
                <a:cs typeface="Calibri" panose="020F0502020204030204" pitchFamily="34" charset="0"/>
                <a:sym typeface="Century Gothic"/>
              </a:rPr>
              <a:t>descreve</a:t>
            </a:r>
            <a:r>
              <a:rPr lang="en-US" sz="2400" dirty="0">
                <a:solidFill>
                  <a:srgbClr val="EA4E60"/>
                </a:solidFill>
                <a:latin typeface="Calibri" panose="020F0502020204030204" pitchFamily="34" charset="0"/>
                <a:ea typeface="Century Gothic"/>
                <a:cs typeface="Calibri" panose="020F0502020204030204" pitchFamily="34" charset="0"/>
                <a:sym typeface="Century Gothic"/>
              </a:rPr>
              <a:t> um </a:t>
            </a:r>
            <a:r>
              <a:rPr lang="en-US" sz="2400" dirty="0" err="1">
                <a:solidFill>
                  <a:srgbClr val="EA4E60"/>
                </a:solidFill>
                <a:latin typeface="Calibri" panose="020F0502020204030204" pitchFamily="34" charset="0"/>
                <a:ea typeface="Century Gothic"/>
                <a:cs typeface="Calibri" panose="020F0502020204030204" pitchFamily="34" charset="0"/>
                <a:sym typeface="Century Gothic"/>
              </a:rPr>
              <a:t>tipo</a:t>
            </a:r>
            <a:r>
              <a:rPr lang="en-US" sz="2400" dirty="0">
                <a:solidFill>
                  <a:srgbClr val="EA4E60"/>
                </a:solidFill>
                <a:latin typeface="Calibri" panose="020F0502020204030204" pitchFamily="34" charset="0"/>
                <a:ea typeface="Century Gothic"/>
                <a:cs typeface="Calibri" panose="020F0502020204030204" pitchFamily="34" charset="0"/>
                <a:sym typeface="Century Gothic"/>
              </a:rPr>
              <a:t> de </a:t>
            </a:r>
            <a:r>
              <a:rPr lang="en-US" sz="2400" dirty="0" err="1">
                <a:solidFill>
                  <a:srgbClr val="EA4E60"/>
                </a:solidFill>
                <a:latin typeface="Calibri" panose="020F0502020204030204" pitchFamily="34" charset="0"/>
                <a:ea typeface="Century Gothic"/>
                <a:cs typeface="Calibri" panose="020F0502020204030204" pitchFamily="34" charset="0"/>
                <a:sym typeface="Century Gothic"/>
              </a:rPr>
              <a:t>acordo</a:t>
            </a:r>
            <a:r>
              <a:rPr lang="en-US" sz="2400" dirty="0">
                <a:solidFill>
                  <a:srgbClr val="EA4E60"/>
                </a:solidFill>
                <a:latin typeface="Calibri" panose="020F0502020204030204" pitchFamily="34" charset="0"/>
                <a:ea typeface="Century Gothic"/>
                <a:cs typeface="Calibri" panose="020F0502020204030204" pitchFamily="34" charset="0"/>
                <a:sym typeface="Century Gothic"/>
              </a:rPr>
              <a:t> </a:t>
            </a:r>
            <a:r>
              <a:rPr lang="en-US" sz="2400" dirty="0" err="1">
                <a:solidFill>
                  <a:srgbClr val="EA4E60"/>
                </a:solidFill>
                <a:latin typeface="Calibri" panose="020F0502020204030204" pitchFamily="34" charset="0"/>
                <a:ea typeface="Century Gothic"/>
                <a:cs typeface="Calibri" panose="020F0502020204030204" pitchFamily="34" charset="0"/>
                <a:sym typeface="Century Gothic"/>
              </a:rPr>
              <a:t>produzido</a:t>
            </a:r>
            <a:r>
              <a:rPr lang="en-US" sz="2400" dirty="0">
                <a:solidFill>
                  <a:srgbClr val="EA4E60"/>
                </a:solidFill>
                <a:latin typeface="Calibri" panose="020F0502020204030204" pitchFamily="34" charset="0"/>
                <a:ea typeface="Century Gothic"/>
                <a:cs typeface="Calibri" panose="020F0502020204030204" pitchFamily="34" charset="0"/>
                <a:sym typeface="Century Gothic"/>
              </a:rPr>
              <a:t> </a:t>
            </a:r>
            <a:r>
              <a:rPr lang="en-US" sz="2400" dirty="0" err="1">
                <a:solidFill>
                  <a:srgbClr val="EA4E60"/>
                </a:solidFill>
                <a:latin typeface="Calibri" panose="020F0502020204030204" pitchFamily="34" charset="0"/>
                <a:ea typeface="Century Gothic"/>
                <a:cs typeface="Calibri" panose="020F0502020204030204" pitchFamily="34" charset="0"/>
                <a:sym typeface="Century Gothic"/>
              </a:rPr>
              <a:t>por</a:t>
            </a:r>
            <a:r>
              <a:rPr lang="en-US" sz="2400" dirty="0">
                <a:solidFill>
                  <a:srgbClr val="EA4E60"/>
                </a:solidFill>
                <a:latin typeface="Calibri" panose="020F0502020204030204" pitchFamily="34" charset="0"/>
                <a:ea typeface="Century Gothic"/>
                <a:cs typeface="Calibri" panose="020F0502020204030204" pitchFamily="34" charset="0"/>
                <a:sym typeface="Century Gothic"/>
              </a:rPr>
              <a:t> </a:t>
            </a:r>
            <a:r>
              <a:rPr lang="en-US" sz="2400" dirty="0" err="1">
                <a:solidFill>
                  <a:srgbClr val="EA4E60"/>
                </a:solidFill>
                <a:latin typeface="Calibri" panose="020F0502020204030204" pitchFamily="34" charset="0"/>
                <a:ea typeface="Century Gothic"/>
                <a:cs typeface="Calibri" panose="020F0502020204030204" pitchFamily="34" charset="0"/>
                <a:sym typeface="Century Gothic"/>
              </a:rPr>
              <a:t>consentimento</a:t>
            </a:r>
            <a:r>
              <a:rPr lang="en-US" sz="2400" dirty="0">
                <a:solidFill>
                  <a:srgbClr val="EA4E60"/>
                </a:solidFill>
                <a:latin typeface="Calibri" panose="020F0502020204030204" pitchFamily="34" charset="0"/>
                <a:ea typeface="Century Gothic"/>
                <a:cs typeface="Calibri" panose="020F0502020204030204" pitchFamily="34" charset="0"/>
                <a:sym typeface="Century Gothic"/>
              </a:rPr>
              <a:t> entre </a:t>
            </a:r>
            <a:r>
              <a:rPr lang="en-US" sz="2400" dirty="0" err="1">
                <a:solidFill>
                  <a:srgbClr val="EA4E60"/>
                </a:solidFill>
                <a:latin typeface="Calibri" panose="020F0502020204030204" pitchFamily="34" charset="0"/>
                <a:ea typeface="Century Gothic"/>
                <a:cs typeface="Calibri" panose="020F0502020204030204" pitchFamily="34" charset="0"/>
                <a:sym typeface="Century Gothic"/>
              </a:rPr>
              <a:t>todos</a:t>
            </a:r>
            <a:r>
              <a:rPr lang="en-US" sz="2400" dirty="0">
                <a:solidFill>
                  <a:srgbClr val="EA4E60"/>
                </a:solidFill>
                <a:latin typeface="Calibri" panose="020F0502020204030204" pitchFamily="34" charset="0"/>
                <a:ea typeface="Century Gothic"/>
                <a:cs typeface="Calibri" panose="020F0502020204030204" pitchFamily="34" charset="0"/>
                <a:sym typeface="Century Gothic"/>
              </a:rPr>
              <a:t> </a:t>
            </a:r>
            <a:r>
              <a:rPr lang="en-US" sz="2400" dirty="0" err="1">
                <a:solidFill>
                  <a:srgbClr val="EA4E60"/>
                </a:solidFill>
                <a:latin typeface="Calibri" panose="020F0502020204030204" pitchFamily="34" charset="0"/>
                <a:ea typeface="Century Gothic"/>
                <a:cs typeface="Calibri" panose="020F0502020204030204" pitchFamily="34" charset="0"/>
                <a:sym typeface="Century Gothic"/>
              </a:rPr>
              <a:t>os</a:t>
            </a:r>
            <a:r>
              <a:rPr lang="en-US" sz="2400" dirty="0">
                <a:solidFill>
                  <a:srgbClr val="EA4E60"/>
                </a:solidFill>
                <a:latin typeface="Calibri" panose="020F0502020204030204" pitchFamily="34" charset="0"/>
                <a:ea typeface="Century Gothic"/>
                <a:cs typeface="Calibri" panose="020F0502020204030204" pitchFamily="34" charset="0"/>
                <a:sym typeface="Century Gothic"/>
              </a:rPr>
              <a:t> </a:t>
            </a:r>
            <a:r>
              <a:rPr lang="en-US" sz="2400" dirty="0" err="1">
                <a:solidFill>
                  <a:srgbClr val="EA4E60"/>
                </a:solidFill>
                <a:latin typeface="Calibri" panose="020F0502020204030204" pitchFamily="34" charset="0"/>
                <a:ea typeface="Century Gothic"/>
                <a:cs typeface="Calibri" panose="020F0502020204030204" pitchFamily="34" charset="0"/>
                <a:sym typeface="Century Gothic"/>
              </a:rPr>
              <a:t>membros</a:t>
            </a:r>
            <a:r>
              <a:rPr lang="en-US" sz="2400" dirty="0">
                <a:solidFill>
                  <a:srgbClr val="EA4E60"/>
                </a:solidFill>
                <a:latin typeface="Calibri" panose="020F0502020204030204" pitchFamily="34" charset="0"/>
                <a:ea typeface="Century Gothic"/>
                <a:cs typeface="Calibri" panose="020F0502020204030204" pitchFamily="34" charset="0"/>
                <a:sym typeface="Century Gothic"/>
              </a:rPr>
              <a:t> de um </a:t>
            </a:r>
            <a:r>
              <a:rPr lang="en-US" sz="2400" dirty="0" err="1">
                <a:solidFill>
                  <a:srgbClr val="EA4E60"/>
                </a:solidFill>
                <a:latin typeface="Calibri" panose="020F0502020204030204" pitchFamily="34" charset="0"/>
                <a:ea typeface="Century Gothic"/>
                <a:cs typeface="Calibri" panose="020F0502020204030204" pitchFamily="34" charset="0"/>
                <a:sym typeface="Century Gothic"/>
              </a:rPr>
              <a:t>grupo</a:t>
            </a:r>
            <a:r>
              <a:rPr lang="en-US" sz="2400" dirty="0">
                <a:solidFill>
                  <a:srgbClr val="EA4E60"/>
                </a:solidFill>
                <a:latin typeface="Calibri" panose="020F0502020204030204" pitchFamily="34" charset="0"/>
                <a:ea typeface="Century Gothic"/>
                <a:cs typeface="Calibri" panose="020F0502020204030204" pitchFamily="34" charset="0"/>
                <a:sym typeface="Century Gothic"/>
              </a:rPr>
              <a:t>.</a:t>
            </a:r>
          </a:p>
          <a:p>
            <a:pPr marL="0" marR="0" lvl="0" indent="0" algn="l" rtl="0">
              <a:lnSpc>
                <a:spcPct val="115000"/>
              </a:lnSpc>
              <a:spcBef>
                <a:spcPts val="0"/>
              </a:spcBef>
              <a:spcAft>
                <a:spcPts val="0"/>
              </a:spcAft>
              <a:buClr>
                <a:srgbClr val="000000"/>
              </a:buClr>
              <a:buSzPts val="3200"/>
              <a:buFont typeface="Arial"/>
              <a:buNone/>
            </a:pPr>
            <a:r>
              <a:rPr lang="en-US" sz="2400" dirty="0">
                <a:solidFill>
                  <a:srgbClr val="EA4E60"/>
                </a:solidFill>
                <a:latin typeface="Calibri" panose="020F0502020204030204" pitchFamily="34" charset="0"/>
                <a:ea typeface="Century Gothic"/>
                <a:cs typeface="Calibri" panose="020F0502020204030204" pitchFamily="34" charset="0"/>
                <a:sym typeface="Century Gothic"/>
              </a:rPr>
              <a:t>Se </a:t>
            </a:r>
            <a:r>
              <a:rPr lang="en-US" sz="2400" dirty="0" err="1">
                <a:solidFill>
                  <a:srgbClr val="EA4E60"/>
                </a:solidFill>
                <a:latin typeface="Calibri" panose="020F0502020204030204" pitchFamily="34" charset="0"/>
                <a:ea typeface="Century Gothic"/>
                <a:cs typeface="Calibri" panose="020F0502020204030204" pitchFamily="34" charset="0"/>
                <a:sym typeface="Century Gothic"/>
              </a:rPr>
              <a:t>estabele</a:t>
            </a:r>
            <a:r>
              <a:rPr lang="en-US" sz="2400" dirty="0">
                <a:solidFill>
                  <a:srgbClr val="EA4E60"/>
                </a:solidFill>
                <a:latin typeface="Calibri" panose="020F0502020204030204" pitchFamily="34" charset="0"/>
                <a:ea typeface="Century Gothic"/>
                <a:cs typeface="Calibri" panose="020F0502020204030204" pitchFamily="34" charset="0"/>
                <a:sym typeface="Century Gothic"/>
              </a:rPr>
              <a:t> </a:t>
            </a:r>
            <a:r>
              <a:rPr lang="en-US" sz="2400" dirty="0" err="1">
                <a:solidFill>
                  <a:srgbClr val="EA4E60"/>
                </a:solidFill>
                <a:latin typeface="Calibri" panose="020F0502020204030204" pitchFamily="34" charset="0"/>
                <a:ea typeface="Century Gothic"/>
                <a:cs typeface="Calibri" panose="020F0502020204030204" pitchFamily="34" charset="0"/>
                <a:sym typeface="Century Gothic"/>
              </a:rPr>
              <a:t>quando</a:t>
            </a:r>
            <a:r>
              <a:rPr lang="en-US" sz="2400" dirty="0">
                <a:solidFill>
                  <a:srgbClr val="EA4E60"/>
                </a:solidFill>
                <a:latin typeface="Calibri" panose="020F0502020204030204" pitchFamily="34" charset="0"/>
                <a:ea typeface="Century Gothic"/>
                <a:cs typeface="Calibri" panose="020F0502020204030204" pitchFamily="34" charset="0"/>
                <a:sym typeface="Century Gothic"/>
              </a:rPr>
              <a:t> </a:t>
            </a:r>
            <a:r>
              <a:rPr lang="en-US" sz="2400" dirty="0" err="1">
                <a:solidFill>
                  <a:srgbClr val="EA4E60"/>
                </a:solidFill>
                <a:latin typeface="Calibri" panose="020F0502020204030204" pitchFamily="34" charset="0"/>
                <a:ea typeface="Century Gothic"/>
                <a:cs typeface="Calibri" panose="020F0502020204030204" pitchFamily="34" charset="0"/>
                <a:sym typeface="Century Gothic"/>
              </a:rPr>
              <a:t>duas</a:t>
            </a:r>
            <a:r>
              <a:rPr lang="en-US" sz="2400" dirty="0">
                <a:solidFill>
                  <a:srgbClr val="EA4E60"/>
                </a:solidFill>
                <a:latin typeface="Calibri" panose="020F0502020204030204" pitchFamily="34" charset="0"/>
                <a:ea typeface="Century Gothic"/>
                <a:cs typeface="Calibri" panose="020F0502020204030204" pitchFamily="34" charset="0"/>
                <a:sym typeface="Century Gothic"/>
              </a:rPr>
              <a:t> </a:t>
            </a:r>
            <a:r>
              <a:rPr lang="en-US" sz="2400" dirty="0" err="1">
                <a:solidFill>
                  <a:srgbClr val="EA4E60"/>
                </a:solidFill>
                <a:latin typeface="Calibri" panose="020F0502020204030204" pitchFamily="34" charset="0"/>
                <a:ea typeface="Century Gothic"/>
                <a:cs typeface="Calibri" panose="020F0502020204030204" pitchFamily="34" charset="0"/>
                <a:sym typeface="Century Gothic"/>
              </a:rPr>
              <a:t>ou</a:t>
            </a:r>
            <a:r>
              <a:rPr lang="en-US" sz="2400" dirty="0">
                <a:solidFill>
                  <a:srgbClr val="EA4E60"/>
                </a:solidFill>
                <a:latin typeface="Calibri" panose="020F0502020204030204" pitchFamily="34" charset="0"/>
                <a:ea typeface="Century Gothic"/>
                <a:cs typeface="Calibri" panose="020F0502020204030204" pitchFamily="34" charset="0"/>
                <a:sym typeface="Century Gothic"/>
              </a:rPr>
              <a:t> </a:t>
            </a:r>
            <a:r>
              <a:rPr lang="en-US" sz="2400" dirty="0" err="1">
                <a:solidFill>
                  <a:srgbClr val="EA4E60"/>
                </a:solidFill>
                <a:latin typeface="Calibri" panose="020F0502020204030204" pitchFamily="34" charset="0"/>
                <a:ea typeface="Century Gothic"/>
                <a:cs typeface="Calibri" panose="020F0502020204030204" pitchFamily="34" charset="0"/>
                <a:sym typeface="Century Gothic"/>
              </a:rPr>
              <a:t>mais</a:t>
            </a:r>
            <a:r>
              <a:rPr lang="en-US" sz="2400" dirty="0">
                <a:solidFill>
                  <a:srgbClr val="EA4E60"/>
                </a:solidFill>
                <a:latin typeface="Calibri" panose="020F0502020204030204" pitchFamily="34" charset="0"/>
                <a:ea typeface="Century Gothic"/>
                <a:cs typeface="Calibri" panose="020F0502020204030204" pitchFamily="34" charset="0"/>
                <a:sym typeface="Century Gothic"/>
              </a:rPr>
              <a:t> </a:t>
            </a:r>
            <a:r>
              <a:rPr lang="en-US" sz="2400" dirty="0" err="1">
                <a:solidFill>
                  <a:srgbClr val="EA4E60"/>
                </a:solidFill>
                <a:latin typeface="Calibri" panose="020F0502020204030204" pitchFamily="34" charset="0"/>
                <a:ea typeface="Century Gothic"/>
                <a:cs typeface="Calibri" panose="020F0502020204030204" pitchFamily="34" charset="0"/>
                <a:sym typeface="Century Gothic"/>
              </a:rPr>
              <a:t>partes</a:t>
            </a:r>
            <a:r>
              <a:rPr lang="en-US" sz="2400" dirty="0">
                <a:solidFill>
                  <a:srgbClr val="EA4E60"/>
                </a:solidFill>
                <a:latin typeface="Calibri" panose="020F0502020204030204" pitchFamily="34" charset="0"/>
                <a:ea typeface="Century Gothic"/>
                <a:cs typeface="Calibri" panose="020F0502020204030204" pitchFamily="34" charset="0"/>
                <a:sym typeface="Century Gothic"/>
              </a:rPr>
              <a:t> </a:t>
            </a:r>
            <a:r>
              <a:rPr lang="en-US" sz="2400" dirty="0" err="1">
                <a:solidFill>
                  <a:srgbClr val="EA4E60"/>
                </a:solidFill>
                <a:latin typeface="Calibri" panose="020F0502020204030204" pitchFamily="34" charset="0"/>
                <a:ea typeface="Century Gothic"/>
                <a:cs typeface="Calibri" panose="020F0502020204030204" pitchFamily="34" charset="0"/>
                <a:sym typeface="Century Gothic"/>
              </a:rPr>
              <a:t>chegam</a:t>
            </a:r>
            <a:r>
              <a:rPr lang="en-US" sz="2400" dirty="0">
                <a:solidFill>
                  <a:srgbClr val="EA4E60"/>
                </a:solidFill>
                <a:latin typeface="Calibri" panose="020F0502020204030204" pitchFamily="34" charset="0"/>
                <a:ea typeface="Century Gothic"/>
                <a:cs typeface="Calibri" panose="020F0502020204030204" pitchFamily="34" charset="0"/>
                <a:sym typeface="Century Gothic"/>
              </a:rPr>
              <a:t> a um </a:t>
            </a:r>
            <a:r>
              <a:rPr lang="en-US" sz="2400" dirty="0" err="1">
                <a:solidFill>
                  <a:srgbClr val="EA4E60"/>
                </a:solidFill>
                <a:latin typeface="Calibri" panose="020F0502020204030204" pitchFamily="34" charset="0"/>
                <a:ea typeface="Century Gothic"/>
                <a:cs typeface="Calibri" panose="020F0502020204030204" pitchFamily="34" charset="0"/>
                <a:sym typeface="Century Gothic"/>
              </a:rPr>
              <a:t>ponto</a:t>
            </a:r>
            <a:r>
              <a:rPr lang="en-US" sz="2400" dirty="0">
                <a:solidFill>
                  <a:srgbClr val="EA4E60"/>
                </a:solidFill>
                <a:latin typeface="Calibri" panose="020F0502020204030204" pitchFamily="34" charset="0"/>
                <a:ea typeface="Century Gothic"/>
                <a:cs typeface="Calibri" panose="020F0502020204030204" pitchFamily="34" charset="0"/>
                <a:sym typeface="Century Gothic"/>
              </a:rPr>
              <a:t> </a:t>
            </a:r>
            <a:r>
              <a:rPr lang="en-US" sz="2400" dirty="0" err="1">
                <a:solidFill>
                  <a:srgbClr val="EA4E60"/>
                </a:solidFill>
                <a:latin typeface="Calibri" panose="020F0502020204030204" pitchFamily="34" charset="0"/>
                <a:ea typeface="Century Gothic"/>
                <a:cs typeface="Calibri" panose="020F0502020204030204" pitchFamily="34" charset="0"/>
                <a:sym typeface="Century Gothic"/>
              </a:rPr>
              <a:t>comum</a:t>
            </a:r>
            <a:r>
              <a:rPr lang="en-US" sz="2400" dirty="0">
                <a:solidFill>
                  <a:srgbClr val="EA4E60"/>
                </a:solidFill>
                <a:latin typeface="Calibri" panose="020F0502020204030204" pitchFamily="34" charset="0"/>
                <a:ea typeface="Century Gothic"/>
                <a:cs typeface="Calibri" panose="020F0502020204030204" pitchFamily="34" charset="0"/>
                <a:sym typeface="Century Gothic"/>
              </a:rPr>
              <a:t> de </a:t>
            </a:r>
            <a:r>
              <a:rPr lang="en-US" sz="2400" dirty="0" err="1">
                <a:solidFill>
                  <a:srgbClr val="EA4E60"/>
                </a:solidFill>
                <a:latin typeface="Calibri" panose="020F0502020204030204" pitchFamily="34" charset="0"/>
                <a:ea typeface="Century Gothic"/>
                <a:cs typeface="Calibri" panose="020F0502020204030204" pitchFamily="34" charset="0"/>
                <a:sym typeface="Century Gothic"/>
              </a:rPr>
              <a:t>decisão</a:t>
            </a:r>
            <a:r>
              <a:rPr lang="en-US" sz="2400" dirty="0">
                <a:solidFill>
                  <a:srgbClr val="EA4E60"/>
                </a:solidFill>
                <a:latin typeface="Calibri" panose="020F0502020204030204" pitchFamily="34" charset="0"/>
                <a:ea typeface="Century Gothic"/>
                <a:cs typeface="Calibri" panose="020F0502020204030204" pitchFamily="34" charset="0"/>
                <a:sym typeface="Century Gothic"/>
              </a:rPr>
              <a:t>.</a:t>
            </a:r>
          </a:p>
          <a:p>
            <a:pPr marL="0" marR="0" lvl="0" indent="0" algn="l" rtl="0">
              <a:lnSpc>
                <a:spcPct val="115000"/>
              </a:lnSpc>
              <a:spcBef>
                <a:spcPts val="0"/>
              </a:spcBef>
              <a:spcAft>
                <a:spcPts val="0"/>
              </a:spcAft>
              <a:buClr>
                <a:srgbClr val="000000"/>
              </a:buClr>
              <a:buSzPts val="3200"/>
              <a:buFont typeface="Arial"/>
              <a:buNone/>
            </a:pPr>
            <a:r>
              <a:rPr lang="en-US" sz="1600" i="0" u="none" strike="noStrike" cap="none" dirty="0" err="1">
                <a:solidFill>
                  <a:srgbClr val="EA4E60"/>
                </a:solidFill>
                <a:latin typeface="Calibri" panose="020F0502020204030204" pitchFamily="34" charset="0"/>
                <a:ea typeface="Century Gothic"/>
                <a:cs typeface="Calibri" panose="020F0502020204030204" pitchFamily="34" charset="0"/>
                <a:sym typeface="Century Gothic"/>
              </a:rPr>
              <a:t>Wikipédia</a:t>
            </a:r>
            <a:endParaRPr sz="1600" i="0" u="none" strike="noStrike" cap="none" dirty="0">
              <a:solidFill>
                <a:srgbClr val="EA4E60"/>
              </a:solidFill>
              <a:latin typeface="Calibri" panose="020F0502020204030204" pitchFamily="34" charset="0"/>
              <a:ea typeface="Century Gothic"/>
              <a:cs typeface="Calibri" panose="020F0502020204030204" pitchFamily="34" charset="0"/>
              <a:sym typeface="Century Gothic"/>
            </a:endParaRPr>
          </a:p>
        </p:txBody>
      </p:sp>
      <p:pic>
        <p:nvPicPr>
          <p:cNvPr id="197" name="Google Shape;197;p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198" name="Google Shape;198;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a:solidFill>
                  <a:srgbClr val="EA4E60"/>
                </a:solidFill>
              </a:rPr>
              <a:t>68</a:t>
            </a:fld>
            <a:r>
              <a:rPr lang="en-US">
                <a:solidFill>
                  <a:srgbClr val="EA4E60"/>
                </a:solidFill>
              </a:rPr>
              <a:t>]</a:t>
            </a:r>
            <a:endParaRPr>
              <a:solidFill>
                <a:srgbClr val="EA4E60"/>
              </a:solidFill>
            </a:endParaRPr>
          </a:p>
        </p:txBody>
      </p:sp>
    </p:spTree>
    <p:extLst>
      <p:ext uri="{BB962C8B-B14F-4D97-AF65-F5344CB8AC3E}">
        <p14:creationId xmlns:p14="http://schemas.microsoft.com/office/powerpoint/2010/main" val="53941560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m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4" name="Título 1"/>
          <p:cNvSpPr>
            <a:spLocks noGrp="1"/>
          </p:cNvSpPr>
          <p:nvPr>
            <p:ph type="ctrTitle"/>
          </p:nvPr>
        </p:nvSpPr>
        <p:spPr>
          <a:xfrm>
            <a:off x="609600" y="2220583"/>
            <a:ext cx="8159645" cy="2819400"/>
          </a:xfrm>
        </p:spPr>
        <p:txBody>
          <a:bodyPr>
            <a:normAutofit fontScale="90000"/>
          </a:bodyPr>
          <a:lstStyle/>
          <a:p>
            <a:pPr algn="l"/>
            <a:r>
              <a:rPr lang="pt-BR" sz="2700" dirty="0">
                <a:solidFill>
                  <a:schemeClr val="bg1"/>
                </a:solidFill>
                <a:latin typeface="Calibri" panose="020F0502020204030204" pitchFamily="34" charset="0"/>
                <a:cs typeface="Calibri" panose="020F0502020204030204" pitchFamily="34" charset="0"/>
              </a:rPr>
              <a:t>O </a:t>
            </a:r>
            <a:r>
              <a:rPr lang="pt-BR" sz="2700" dirty="0">
                <a:solidFill>
                  <a:srgbClr val="EA4E60"/>
                </a:solidFill>
                <a:latin typeface="Calibri" panose="020F0502020204030204" pitchFamily="34" charset="0"/>
                <a:cs typeface="Calibri" panose="020F0502020204030204" pitchFamily="34" charset="0"/>
              </a:rPr>
              <a:t>Problema dos Generais Bizantinos </a:t>
            </a:r>
            <a:r>
              <a:rPr lang="pt-BR" sz="2700" dirty="0">
                <a:solidFill>
                  <a:schemeClr val="bg1"/>
                </a:solidFill>
                <a:latin typeface="Calibri" panose="020F0502020204030204" pitchFamily="34" charset="0"/>
                <a:cs typeface="Calibri" panose="020F0502020204030204" pitchFamily="34" charset="0"/>
              </a:rPr>
              <a:t>é um termo gravado na descrição da ciência da computação de uma situação em que as partes envolvidas devem concordar com uma única estratégia para evitar o fracasso completo, mas onde algumas das partes envolvidas são corruptas e disseminam informações falsas ou não são confiáveis.</a:t>
            </a:r>
            <a:br>
              <a:rPr lang="pt-BR" sz="4000" b="1" dirty="0">
                <a:solidFill>
                  <a:schemeClr val="bg1"/>
                </a:solidFill>
              </a:rPr>
            </a:br>
            <a:endParaRPr lang="pt-BR" sz="2800" dirty="0">
              <a:solidFill>
                <a:srgbClr val="F00659"/>
              </a:solidFill>
            </a:endParaRPr>
          </a:p>
        </p:txBody>
      </p:sp>
      <p:sp>
        <p:nvSpPr>
          <p:cNvPr id="5" name="TextBox 6">
            <a:extLst>
              <a:ext uri="{FF2B5EF4-FFF2-40B4-BE49-F238E27FC236}">
                <a16:creationId xmlns:a16="http://schemas.microsoft.com/office/drawing/2014/main" id="{F0674B78-32D5-4A04-B742-A066517046CC}"/>
              </a:ext>
            </a:extLst>
          </p:cNvPr>
          <p:cNvSpPr txBox="1"/>
          <p:nvPr/>
        </p:nvSpPr>
        <p:spPr>
          <a:xfrm>
            <a:off x="609601" y="289890"/>
            <a:ext cx="6546011" cy="707886"/>
          </a:xfrm>
          <a:prstGeom prst="rect">
            <a:avLst/>
          </a:prstGeom>
          <a:noFill/>
        </p:spPr>
        <p:txBody>
          <a:bodyPr wrap="square" rtlCol="0">
            <a:spAutoFit/>
          </a:bodyPr>
          <a:lstStyle/>
          <a:p>
            <a:r>
              <a:rPr lang="pt-BR" sz="4000" b="1" dirty="0">
                <a:solidFill>
                  <a:schemeClr val="bg1"/>
                </a:solidFill>
                <a:latin typeface="Calibri" panose="020F0502020204030204" pitchFamily="34" charset="0"/>
                <a:cs typeface="Calibri" panose="020F0502020204030204" pitchFamily="34" charset="0"/>
              </a:rPr>
              <a:t>GENERAL BIZANTINO</a:t>
            </a:r>
            <a:endParaRPr lang="en-US" sz="4000" b="1" dirty="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99892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smtClean="0">
                <a:solidFill>
                  <a:srgbClr val="EA4E60"/>
                </a:solidFill>
              </a:rPr>
              <a:t>7</a:t>
            </a:fld>
            <a:r>
              <a:rPr lang="en-US"/>
              <a:t>]</a:t>
            </a:r>
            <a:endParaRPr/>
          </a:p>
        </p:txBody>
      </p:sp>
      <p:cxnSp>
        <p:nvCxnSpPr>
          <p:cNvPr id="9" name="Conector Reto 56">
            <a:extLst>
              <a:ext uri="{FF2B5EF4-FFF2-40B4-BE49-F238E27FC236}">
                <a16:creationId xmlns:a16="http://schemas.microsoft.com/office/drawing/2014/main" id="{A0D6DF4A-D707-6B4E-8EFA-874A32E4F4AB}"/>
              </a:ext>
            </a:extLst>
          </p:cNvPr>
          <p:cNvCxnSpPr>
            <a:cxnSpLocks/>
          </p:cNvCxnSpPr>
          <p:nvPr/>
        </p:nvCxnSpPr>
        <p:spPr>
          <a:xfrm>
            <a:off x="4365744" y="130629"/>
            <a:ext cx="4080714" cy="2379161"/>
          </a:xfrm>
          <a:prstGeom prst="line">
            <a:avLst/>
          </a:prstGeom>
          <a:ln w="38100">
            <a:solidFill>
              <a:srgbClr val="A693FF"/>
            </a:solidFill>
          </a:ln>
        </p:spPr>
        <p:style>
          <a:lnRef idx="1">
            <a:schemeClr val="accent1"/>
          </a:lnRef>
          <a:fillRef idx="0">
            <a:schemeClr val="accent1"/>
          </a:fillRef>
          <a:effectRef idx="0">
            <a:schemeClr val="accent1"/>
          </a:effectRef>
          <a:fontRef idx="minor">
            <a:schemeClr val="tx1"/>
          </a:fontRef>
        </p:style>
      </p:cxnSp>
      <p:pic>
        <p:nvPicPr>
          <p:cNvPr id="11" name="Imagem 10">
            <a:extLst>
              <a:ext uri="{FF2B5EF4-FFF2-40B4-BE49-F238E27FC236}">
                <a16:creationId xmlns:a16="http://schemas.microsoft.com/office/drawing/2014/main" id="{568D3CCB-874D-1746-8B1C-BA56FDA1D4E2}"/>
              </a:ext>
            </a:extLst>
          </p:cNvPr>
          <p:cNvPicPr>
            <a:picLocks noChangeAspect="1"/>
          </p:cNvPicPr>
          <p:nvPr/>
        </p:nvPicPr>
        <p:blipFill>
          <a:blip r:embed="rId2"/>
          <a:stretch>
            <a:fillRect/>
          </a:stretch>
        </p:blipFill>
        <p:spPr>
          <a:xfrm>
            <a:off x="7386818" y="751898"/>
            <a:ext cx="2078800" cy="2841293"/>
          </a:xfrm>
          <a:prstGeom prst="rect">
            <a:avLst/>
          </a:prstGeom>
        </p:spPr>
      </p:pic>
      <p:pic>
        <p:nvPicPr>
          <p:cNvPr id="12" name="Imagem 11">
            <a:extLst>
              <a:ext uri="{FF2B5EF4-FFF2-40B4-BE49-F238E27FC236}">
                <a16:creationId xmlns:a16="http://schemas.microsoft.com/office/drawing/2014/main" id="{41664C49-4660-0344-8177-A43313A6F106}"/>
              </a:ext>
            </a:extLst>
          </p:cNvPr>
          <p:cNvPicPr>
            <a:picLocks noChangeAspect="1"/>
          </p:cNvPicPr>
          <p:nvPr/>
        </p:nvPicPr>
        <p:blipFill>
          <a:blip r:embed="rId3"/>
          <a:stretch>
            <a:fillRect/>
          </a:stretch>
        </p:blipFill>
        <p:spPr>
          <a:xfrm>
            <a:off x="5630709" y="330022"/>
            <a:ext cx="905048" cy="1230645"/>
          </a:xfrm>
          <a:prstGeom prst="rect">
            <a:avLst/>
          </a:prstGeom>
        </p:spPr>
      </p:pic>
      <p:pic>
        <p:nvPicPr>
          <p:cNvPr id="13" name="Imagem 12">
            <a:extLst>
              <a:ext uri="{FF2B5EF4-FFF2-40B4-BE49-F238E27FC236}">
                <a16:creationId xmlns:a16="http://schemas.microsoft.com/office/drawing/2014/main" id="{2A9D723F-38FA-3445-BAB1-2066CFEF70D7}"/>
              </a:ext>
            </a:extLst>
          </p:cNvPr>
          <p:cNvPicPr>
            <a:picLocks noChangeAspect="1"/>
          </p:cNvPicPr>
          <p:nvPr/>
        </p:nvPicPr>
        <p:blipFill>
          <a:blip r:embed="rId3"/>
          <a:stretch>
            <a:fillRect/>
          </a:stretch>
        </p:blipFill>
        <p:spPr>
          <a:xfrm>
            <a:off x="6481867" y="751898"/>
            <a:ext cx="1025799" cy="1394836"/>
          </a:xfrm>
          <a:prstGeom prst="rect">
            <a:avLst/>
          </a:prstGeom>
        </p:spPr>
      </p:pic>
      <p:sp>
        <p:nvSpPr>
          <p:cNvPr id="15" name="Google Shape;169;p3"/>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dirty="0">
                <a:solidFill>
                  <a:srgbClr val="EA4E60"/>
                </a:solidFill>
                <a:latin typeface="Century Gothic"/>
                <a:ea typeface="Century Gothic"/>
                <a:cs typeface="Century Gothic"/>
                <a:sym typeface="Century Gothic"/>
              </a:rPr>
              <a:t>BLOCKCHAIN </a:t>
            </a:r>
            <a:endParaRPr sz="4000" b="0" i="0" u="none" strike="noStrike" cap="none" dirty="0">
              <a:solidFill>
                <a:srgbClr val="EA4E60"/>
              </a:solidFill>
              <a:latin typeface="Century Gothic"/>
              <a:ea typeface="Century Gothic"/>
              <a:cs typeface="Century Gothic"/>
              <a:sym typeface="Century Gothic"/>
            </a:endParaRPr>
          </a:p>
        </p:txBody>
      </p:sp>
      <p:sp>
        <p:nvSpPr>
          <p:cNvPr id="16" name="Retângulo 15"/>
          <p:cNvSpPr/>
          <p:nvPr/>
        </p:nvSpPr>
        <p:spPr>
          <a:xfrm>
            <a:off x="592629" y="1481050"/>
            <a:ext cx="4572000" cy="3785652"/>
          </a:xfrm>
          <a:prstGeom prst="rect">
            <a:avLst/>
          </a:prstGeom>
        </p:spPr>
        <p:txBody>
          <a:bodyPr>
            <a:spAutoFit/>
          </a:bodyPr>
          <a:lstStyle/>
          <a:p>
            <a:r>
              <a:rPr lang="pt-BR" sz="2400" dirty="0">
                <a:latin typeface="Calibri" panose="020F0502020204030204" pitchFamily="34" charset="0"/>
                <a:cs typeface="Calibri" panose="020F0502020204030204" pitchFamily="34" charset="0"/>
              </a:rPr>
              <a:t>Banco de dados distribuído com registros de todas as transações que foram executados e compartilhados entre as partes participantes. </a:t>
            </a:r>
          </a:p>
          <a:p>
            <a:endParaRPr lang="pt-BR" sz="2400" dirty="0">
              <a:latin typeface="Calibri" panose="020F0502020204030204" pitchFamily="34" charset="0"/>
              <a:cs typeface="Calibri" panose="020F0502020204030204" pitchFamily="34" charset="0"/>
            </a:endParaRPr>
          </a:p>
          <a:p>
            <a:r>
              <a:rPr lang="pt-BR" sz="2400" dirty="0">
                <a:solidFill>
                  <a:srgbClr val="EA4E60"/>
                </a:solidFill>
                <a:latin typeface="Calibri" panose="020F0502020204030204" pitchFamily="34" charset="0"/>
                <a:cs typeface="Calibri" panose="020F0502020204030204" pitchFamily="34" charset="0"/>
              </a:rPr>
              <a:t>Todos os computadores da rede possuem uma cópia idêntica do livro de transações.</a:t>
            </a:r>
          </a:p>
          <a:p>
            <a:endParaRPr lang="pt-BR" sz="2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87668309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
        <p:cNvGrpSpPr/>
        <p:nvPr/>
      </p:nvGrpSpPr>
      <p:grpSpPr>
        <a:xfrm>
          <a:off x="0" y="0"/>
          <a:ext cx="0" cy="0"/>
          <a:chOff x="0" y="0"/>
          <a:chExt cx="0" cy="0"/>
        </a:xfrm>
      </p:grpSpPr>
      <p:pic>
        <p:nvPicPr>
          <p:cNvPr id="4" name="Imagem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722517"/>
            <a:ext cx="2523467" cy="2523467"/>
          </a:xfrm>
          <a:prstGeom prst="rect">
            <a:avLst/>
          </a:prstGeom>
        </p:spPr>
      </p:pic>
      <p:pic>
        <p:nvPicPr>
          <p:cNvPr id="5" name="Imagem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83123" y="2459935"/>
            <a:ext cx="2360878" cy="2360878"/>
          </a:xfrm>
          <a:prstGeom prst="rect">
            <a:avLst/>
          </a:prstGeom>
        </p:spPr>
      </p:pic>
      <p:sp>
        <p:nvSpPr>
          <p:cNvPr id="6" name="Texto explicativo em elipse 5"/>
          <p:cNvSpPr/>
          <p:nvPr/>
        </p:nvSpPr>
        <p:spPr>
          <a:xfrm>
            <a:off x="2415208" y="217883"/>
            <a:ext cx="2832653" cy="2242052"/>
          </a:xfrm>
          <a:prstGeom prst="wedgeEllipseCallout">
            <a:avLst>
              <a:gd name="adj1" fmla="val -80765"/>
              <a:gd name="adj2" fmla="val 7842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latin typeface="Calibri" panose="020F0502020204030204" pitchFamily="34" charset="0"/>
                <a:cs typeface="Calibri" panose="020F0502020204030204" pitchFamily="34" charset="0"/>
              </a:rPr>
              <a:t>Bem vindo ao Exército Bizantino, meu garoto!</a:t>
            </a:r>
          </a:p>
          <a:p>
            <a:pPr algn="ctr"/>
            <a:endParaRPr lang="pt-BR" dirty="0">
              <a:solidFill>
                <a:schemeClr val="tx1"/>
              </a:solidFill>
              <a:latin typeface="Calibri" panose="020F0502020204030204" pitchFamily="34" charset="0"/>
              <a:cs typeface="Calibri" panose="020F0502020204030204" pitchFamily="34" charset="0"/>
            </a:endParaRPr>
          </a:p>
          <a:p>
            <a:pPr algn="ctr"/>
            <a:r>
              <a:rPr lang="pt-BR" dirty="0">
                <a:solidFill>
                  <a:schemeClr val="tx1"/>
                </a:solidFill>
                <a:latin typeface="Calibri" panose="020F0502020204030204" pitchFamily="34" charset="0"/>
                <a:cs typeface="Calibri" panose="020F0502020204030204" pitchFamily="34" charset="0"/>
              </a:rPr>
              <a:t>Coloque suas botas, engraxe seu capacete e pegue suas armas.</a:t>
            </a:r>
          </a:p>
          <a:p>
            <a:pPr algn="ctr"/>
            <a:endParaRPr lang="pt-BR" dirty="0">
              <a:solidFill>
                <a:schemeClr val="tx1"/>
              </a:solidFill>
              <a:latin typeface="Calibri" panose="020F0502020204030204" pitchFamily="34" charset="0"/>
              <a:cs typeface="Calibri" panose="020F0502020204030204" pitchFamily="34" charset="0"/>
            </a:endParaRPr>
          </a:p>
          <a:p>
            <a:pPr algn="ctr"/>
            <a:r>
              <a:rPr lang="pt-BR" dirty="0">
                <a:solidFill>
                  <a:schemeClr val="tx1"/>
                </a:solidFill>
                <a:latin typeface="Calibri" panose="020F0502020204030204" pitchFamily="34" charset="0"/>
                <a:cs typeface="Calibri" panose="020F0502020204030204" pitchFamily="34" charset="0"/>
              </a:rPr>
              <a:t>Vamos ganhar essa guerra.</a:t>
            </a:r>
          </a:p>
        </p:txBody>
      </p:sp>
      <p:sp>
        <p:nvSpPr>
          <p:cNvPr id="7" name="Texto explicativo em elipse 6"/>
          <p:cNvSpPr/>
          <p:nvPr/>
        </p:nvSpPr>
        <p:spPr>
          <a:xfrm>
            <a:off x="5374585" y="3339548"/>
            <a:ext cx="1654865" cy="1237422"/>
          </a:xfrm>
          <a:prstGeom prst="wedgeEllipseCallout">
            <a:avLst>
              <a:gd name="adj1" fmla="val 93581"/>
              <a:gd name="adj2" fmla="val -2665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a:solidFill>
                  <a:schemeClr val="tx1"/>
                </a:solidFill>
                <a:latin typeface="Calibri" panose="020F0502020204030204" pitchFamily="34" charset="0"/>
                <a:cs typeface="Calibri" panose="020F0502020204030204" pitchFamily="34" charset="0"/>
              </a:rPr>
              <a:t>Sim, senhor! </a:t>
            </a:r>
            <a:br>
              <a:rPr lang="pt-BR" sz="1200" dirty="0">
                <a:solidFill>
                  <a:schemeClr val="tx1"/>
                </a:solidFill>
                <a:latin typeface="Calibri" panose="020F0502020204030204" pitchFamily="34" charset="0"/>
                <a:cs typeface="Calibri" panose="020F0502020204030204" pitchFamily="34" charset="0"/>
              </a:rPr>
            </a:br>
            <a:br>
              <a:rPr lang="pt-BR" sz="1200" dirty="0">
                <a:solidFill>
                  <a:schemeClr val="tx1"/>
                </a:solidFill>
                <a:latin typeface="Calibri" panose="020F0502020204030204" pitchFamily="34" charset="0"/>
                <a:cs typeface="Calibri" panose="020F0502020204030204" pitchFamily="34" charset="0"/>
              </a:rPr>
            </a:br>
            <a:r>
              <a:rPr lang="pt-BR" sz="1200" dirty="0">
                <a:solidFill>
                  <a:schemeClr val="tx1"/>
                </a:solidFill>
                <a:latin typeface="Calibri" panose="020F0502020204030204" pitchFamily="34" charset="0"/>
                <a:cs typeface="Calibri" panose="020F0502020204030204" pitchFamily="34" charset="0"/>
              </a:rPr>
              <a:t>Missão dada é missa cumprida!</a:t>
            </a:r>
          </a:p>
        </p:txBody>
      </p:sp>
    </p:spTree>
    <p:extLst>
      <p:ext uri="{BB962C8B-B14F-4D97-AF65-F5344CB8AC3E}">
        <p14:creationId xmlns:p14="http://schemas.microsoft.com/office/powerpoint/2010/main" val="115977158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
        <p:cNvGrpSpPr/>
        <p:nvPr/>
      </p:nvGrpSpPr>
      <p:grpSpPr>
        <a:xfrm>
          <a:off x="0" y="0"/>
          <a:ext cx="0" cy="0"/>
          <a:chOff x="0" y="0"/>
          <a:chExt cx="0" cy="0"/>
        </a:xfrm>
      </p:grpSpPr>
      <p:pic>
        <p:nvPicPr>
          <p:cNvPr id="4" name="Imagem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93664" y="506896"/>
            <a:ext cx="4751502" cy="3838989"/>
          </a:xfrm>
          <a:prstGeom prst="ellipse">
            <a:avLst/>
          </a:prstGeom>
          <a:ln>
            <a:noFill/>
          </a:ln>
          <a:effectLst>
            <a:softEdge rad="112500"/>
          </a:effectLst>
        </p:spPr>
      </p:pic>
      <p:sp>
        <p:nvSpPr>
          <p:cNvPr id="5" name="CaixaDeTexto 4"/>
          <p:cNvSpPr txBox="1"/>
          <p:nvPr/>
        </p:nvSpPr>
        <p:spPr>
          <a:xfrm>
            <a:off x="198834" y="506896"/>
            <a:ext cx="3707244" cy="4247317"/>
          </a:xfrm>
          <a:prstGeom prst="rect">
            <a:avLst/>
          </a:prstGeom>
          <a:noFill/>
        </p:spPr>
        <p:txBody>
          <a:bodyPr wrap="square" rtlCol="0">
            <a:spAutoFit/>
          </a:bodyPr>
          <a:lstStyle/>
          <a:p>
            <a:r>
              <a:rPr lang="pt-BR" sz="2400" b="1" dirty="0">
                <a:solidFill>
                  <a:srgbClr val="EA4E60"/>
                </a:solidFill>
                <a:latin typeface="Calibri" panose="020F0502020204030204" pitchFamily="34" charset="0"/>
                <a:cs typeface="Calibri" panose="020F0502020204030204" pitchFamily="34" charset="0"/>
              </a:rPr>
              <a:t>Você chegou na hora certa!</a:t>
            </a:r>
          </a:p>
          <a:p>
            <a:endParaRPr lang="pt-BR" sz="1200" b="1" dirty="0">
              <a:solidFill>
                <a:schemeClr val="bg1"/>
              </a:solidFill>
              <a:latin typeface="Calibri" panose="020F0502020204030204" pitchFamily="34" charset="0"/>
              <a:cs typeface="Calibri" panose="020F0502020204030204" pitchFamily="34" charset="0"/>
            </a:endParaRPr>
          </a:p>
          <a:p>
            <a:r>
              <a:rPr lang="pt-BR" sz="1800" dirty="0">
                <a:solidFill>
                  <a:schemeClr val="bg1"/>
                </a:solidFill>
                <a:latin typeface="Calibri" panose="020F0502020204030204" pitchFamily="34" charset="0"/>
                <a:cs typeface="Calibri" panose="020F0502020204030204" pitchFamily="34" charset="0"/>
              </a:rPr>
              <a:t>Temos esta cidade cercada, mas temos um problema de logística infelizmente complicado aqui. Temos dois exércitos, um de cada lado da cidade inimiga, e precisamos atacar ao mesmo tempo . </a:t>
            </a:r>
          </a:p>
          <a:p>
            <a:endParaRPr lang="pt-BR" sz="1800" dirty="0">
              <a:solidFill>
                <a:schemeClr val="bg1"/>
              </a:solidFill>
              <a:latin typeface="Calibri" panose="020F0502020204030204" pitchFamily="34" charset="0"/>
              <a:cs typeface="Calibri" panose="020F0502020204030204" pitchFamily="34" charset="0"/>
            </a:endParaRPr>
          </a:p>
          <a:p>
            <a:r>
              <a:rPr lang="pt-BR" sz="1800" dirty="0">
                <a:solidFill>
                  <a:schemeClr val="bg1"/>
                </a:solidFill>
                <a:latin typeface="Calibri" panose="020F0502020204030204" pitchFamily="34" charset="0"/>
                <a:cs typeface="Calibri" panose="020F0502020204030204" pitchFamily="34" charset="0"/>
              </a:rPr>
              <a:t>A cidade é forte o suficiente para se defender de um de nossos exércitos, mas não é forte o suficiente para se defender de dois ao mesmo tempo. Se não atacarmos ao mesmo tempo, perdemos.</a:t>
            </a:r>
          </a:p>
        </p:txBody>
      </p:sp>
    </p:spTree>
    <p:extLst>
      <p:ext uri="{BB962C8B-B14F-4D97-AF65-F5344CB8AC3E}">
        <p14:creationId xmlns:p14="http://schemas.microsoft.com/office/powerpoint/2010/main" val="230087968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
        <p:cNvGrpSpPr/>
        <p:nvPr/>
      </p:nvGrpSpPr>
      <p:grpSpPr>
        <a:xfrm>
          <a:off x="0" y="0"/>
          <a:ext cx="0" cy="0"/>
          <a:chOff x="0" y="0"/>
          <a:chExt cx="0" cy="0"/>
        </a:xfrm>
      </p:grpSpPr>
      <p:sp>
        <p:nvSpPr>
          <p:cNvPr id="4" name="Título 1"/>
          <p:cNvSpPr>
            <a:spLocks noGrp="1"/>
          </p:cNvSpPr>
          <p:nvPr>
            <p:ph type="ctrTitle"/>
          </p:nvPr>
        </p:nvSpPr>
        <p:spPr>
          <a:xfrm>
            <a:off x="251272" y="1438916"/>
            <a:ext cx="3937827" cy="3425353"/>
          </a:xfrm>
        </p:spPr>
        <p:txBody>
          <a:bodyPr>
            <a:noAutofit/>
          </a:bodyPr>
          <a:lstStyle/>
          <a:p>
            <a:pPr algn="l"/>
            <a:r>
              <a:rPr lang="pt-BR" sz="2100" dirty="0">
                <a:solidFill>
                  <a:schemeClr val="bg1"/>
                </a:solidFill>
                <a:latin typeface="Calibri" panose="020F0502020204030204" pitchFamily="34" charset="0"/>
                <a:cs typeface="Calibri" panose="020F0502020204030204" pitchFamily="34" charset="0"/>
              </a:rPr>
              <a:t>Os generais de cada exército </a:t>
            </a:r>
            <a:r>
              <a:rPr lang="pt-BR" sz="2100" dirty="0">
                <a:solidFill>
                  <a:srgbClr val="EA4E60"/>
                </a:solidFill>
                <a:latin typeface="Calibri" panose="020F0502020204030204" pitchFamily="34" charset="0"/>
                <a:cs typeface="Calibri" panose="020F0502020204030204" pitchFamily="34" charset="0"/>
              </a:rPr>
              <a:t>precisam concordar </a:t>
            </a:r>
            <a:r>
              <a:rPr lang="pt-BR" sz="2100" dirty="0">
                <a:solidFill>
                  <a:schemeClr val="bg1"/>
                </a:solidFill>
                <a:latin typeface="Calibri" panose="020F0502020204030204" pitchFamily="34" charset="0"/>
                <a:cs typeface="Calibri" panose="020F0502020204030204" pitchFamily="34" charset="0"/>
              </a:rPr>
              <a:t>com o momento exato de quando atacar. </a:t>
            </a:r>
            <a:br>
              <a:rPr lang="pt-BR" sz="2100" dirty="0">
                <a:solidFill>
                  <a:schemeClr val="bg1"/>
                </a:solidFill>
                <a:latin typeface="Calibri" panose="020F0502020204030204" pitchFamily="34" charset="0"/>
                <a:cs typeface="Calibri" panose="020F0502020204030204" pitchFamily="34" charset="0"/>
              </a:rPr>
            </a:br>
            <a:br>
              <a:rPr lang="pt-BR" sz="2100" dirty="0">
                <a:solidFill>
                  <a:schemeClr val="bg1"/>
                </a:solidFill>
                <a:latin typeface="Calibri" panose="020F0502020204030204" pitchFamily="34" charset="0"/>
                <a:cs typeface="Calibri" panose="020F0502020204030204" pitchFamily="34" charset="0"/>
              </a:rPr>
            </a:br>
            <a:r>
              <a:rPr lang="pt-BR" sz="2100" dirty="0">
                <a:solidFill>
                  <a:schemeClr val="bg1"/>
                </a:solidFill>
                <a:latin typeface="Calibri" panose="020F0502020204030204" pitchFamily="34" charset="0"/>
                <a:cs typeface="Calibri" panose="020F0502020204030204" pitchFamily="34" charset="0"/>
              </a:rPr>
              <a:t>Eles se comunicam enviando um mensageiro de um lado para o outro pela cidade inimiga. </a:t>
            </a:r>
            <a:br>
              <a:rPr lang="pt-BR" sz="2100" dirty="0">
                <a:solidFill>
                  <a:schemeClr val="bg1"/>
                </a:solidFill>
                <a:latin typeface="Calibri" panose="020F0502020204030204" pitchFamily="34" charset="0"/>
                <a:cs typeface="Calibri" panose="020F0502020204030204" pitchFamily="34" charset="0"/>
              </a:rPr>
            </a:br>
            <a:br>
              <a:rPr lang="pt-BR" sz="2100" dirty="0">
                <a:solidFill>
                  <a:schemeClr val="bg1"/>
                </a:solidFill>
                <a:latin typeface="Calibri" panose="020F0502020204030204" pitchFamily="34" charset="0"/>
                <a:cs typeface="Calibri" panose="020F0502020204030204" pitchFamily="34" charset="0"/>
              </a:rPr>
            </a:br>
            <a:r>
              <a:rPr lang="pt-BR" sz="2100" dirty="0">
                <a:solidFill>
                  <a:schemeClr val="bg1"/>
                </a:solidFill>
                <a:latin typeface="Calibri" panose="020F0502020204030204" pitchFamily="34" charset="0"/>
                <a:cs typeface="Calibri" panose="020F0502020204030204" pitchFamily="34" charset="0"/>
              </a:rPr>
              <a:t>Não há outra maneira de se comunicar. Estamos 600 anos DC.</a:t>
            </a:r>
            <a:br>
              <a:rPr lang="pt-BR" sz="2100" dirty="0">
                <a:solidFill>
                  <a:schemeClr val="bg1"/>
                </a:solidFill>
                <a:latin typeface="Calibri" panose="020F0502020204030204" pitchFamily="34" charset="0"/>
                <a:cs typeface="Calibri" panose="020F0502020204030204" pitchFamily="34" charset="0"/>
              </a:rPr>
            </a:br>
            <a:br>
              <a:rPr lang="pt-BR" sz="2100" dirty="0">
                <a:solidFill>
                  <a:schemeClr val="bg1"/>
                </a:solidFill>
                <a:latin typeface="Calibri" panose="020F0502020204030204" pitchFamily="34" charset="0"/>
                <a:cs typeface="Calibri" panose="020F0502020204030204" pitchFamily="34" charset="0"/>
              </a:rPr>
            </a:br>
            <a:r>
              <a:rPr lang="pt-BR" sz="2100" dirty="0">
                <a:solidFill>
                  <a:srgbClr val="EA4E60"/>
                </a:solidFill>
                <a:latin typeface="Calibri" panose="020F0502020204030204" pitchFamily="34" charset="0"/>
                <a:cs typeface="Calibri" panose="020F0502020204030204" pitchFamily="34" charset="0"/>
              </a:rPr>
              <a:t>Não existia smartphones naquela época.</a:t>
            </a:r>
          </a:p>
        </p:txBody>
      </p:sp>
      <p:pic>
        <p:nvPicPr>
          <p:cNvPr id="3" name="Imagem 2" descr="Mapa&#10;&#10;Descrição gerada automaticamente com confiança baixa">
            <a:extLst>
              <a:ext uri="{FF2B5EF4-FFF2-40B4-BE49-F238E27FC236}">
                <a16:creationId xmlns:a16="http://schemas.microsoft.com/office/drawing/2014/main" id="{FCF829F7-9F5F-18D7-7533-07BFAD8EA846}"/>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41964" r="-1" b="-1"/>
          <a:stretch/>
        </p:blipFill>
        <p:spPr>
          <a:xfrm>
            <a:off x="4671912" y="7"/>
            <a:ext cx="4472089" cy="5143493"/>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379812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4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3.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
        <p:cNvGrpSpPr/>
        <p:nvPr/>
      </p:nvGrpSpPr>
      <p:grpSpPr>
        <a:xfrm>
          <a:off x="0" y="0"/>
          <a:ext cx="0" cy="0"/>
          <a:chOff x="0" y="0"/>
          <a:chExt cx="0" cy="0"/>
        </a:xfrm>
      </p:grpSpPr>
      <p:pic>
        <p:nvPicPr>
          <p:cNvPr id="3" name="Imagem 2" descr="Ícone&#10;&#10;Descrição gerada automaticamente">
            <a:extLst>
              <a:ext uri="{FF2B5EF4-FFF2-40B4-BE49-F238E27FC236}">
                <a16:creationId xmlns:a16="http://schemas.microsoft.com/office/drawing/2014/main" id="{616ED30C-3B78-2D27-5988-2B591DCB5276}"/>
              </a:ext>
            </a:extLst>
          </p:cNvPr>
          <p:cNvPicPr>
            <a:picLocks noChangeAspect="1"/>
          </p:cNvPicPr>
          <p:nvPr/>
        </p:nvPicPr>
        <p:blipFill rotWithShape="1">
          <a:blip r:embed="rId2">
            <a:extLst>
              <a:ext uri="{28A0092B-C50C-407E-A947-70E740481C1C}">
                <a14:useLocalDpi xmlns:a14="http://schemas.microsoft.com/office/drawing/2010/main" val="0"/>
              </a:ext>
            </a:extLst>
          </a:blip>
          <a:srcRect l="21868" r="21118"/>
          <a:stretch/>
        </p:blipFill>
        <p:spPr>
          <a:xfrm>
            <a:off x="470098" y="1143001"/>
            <a:ext cx="1629175" cy="2857500"/>
          </a:xfrm>
          <a:prstGeom prst="rect">
            <a:avLst/>
          </a:prstGeom>
        </p:spPr>
      </p:pic>
      <p:pic>
        <p:nvPicPr>
          <p:cNvPr id="5" name="Imagem 4" descr="Ícone&#10;&#10;Descrição gerada automaticamente">
            <a:extLst>
              <a:ext uri="{FF2B5EF4-FFF2-40B4-BE49-F238E27FC236}">
                <a16:creationId xmlns:a16="http://schemas.microsoft.com/office/drawing/2014/main" id="{3ECB8A09-92C4-B5E1-A1D5-6C42ED05A764}"/>
              </a:ext>
            </a:extLst>
          </p:cNvPr>
          <p:cNvPicPr>
            <a:picLocks noChangeAspect="1"/>
          </p:cNvPicPr>
          <p:nvPr/>
        </p:nvPicPr>
        <p:blipFill rotWithShape="1">
          <a:blip r:embed="rId2">
            <a:extLst>
              <a:ext uri="{28A0092B-C50C-407E-A947-70E740481C1C}">
                <a14:useLocalDpi xmlns:a14="http://schemas.microsoft.com/office/drawing/2010/main" val="0"/>
              </a:ext>
            </a:extLst>
          </a:blip>
          <a:srcRect l="21868" r="21118"/>
          <a:stretch/>
        </p:blipFill>
        <p:spPr>
          <a:xfrm>
            <a:off x="7069137" y="1142999"/>
            <a:ext cx="1629175" cy="2857500"/>
          </a:xfrm>
          <a:prstGeom prst="rect">
            <a:avLst/>
          </a:prstGeom>
        </p:spPr>
      </p:pic>
      <p:sp>
        <p:nvSpPr>
          <p:cNvPr id="11" name="Balão de Fala: Oval 10">
            <a:extLst>
              <a:ext uri="{FF2B5EF4-FFF2-40B4-BE49-F238E27FC236}">
                <a16:creationId xmlns:a16="http://schemas.microsoft.com/office/drawing/2014/main" id="{5BEA1B37-0AE9-E00E-F1C9-A89F4EF10225}"/>
              </a:ext>
            </a:extLst>
          </p:cNvPr>
          <p:cNvSpPr/>
          <p:nvPr/>
        </p:nvSpPr>
        <p:spPr>
          <a:xfrm>
            <a:off x="2099273" y="90787"/>
            <a:ext cx="2082617" cy="1526807"/>
          </a:xfrm>
          <a:prstGeom prst="wedgeEllipseCallout">
            <a:avLst>
              <a:gd name="adj1" fmla="val -87183"/>
              <a:gd name="adj2" fmla="val 12072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050" dirty="0">
                <a:solidFill>
                  <a:schemeClr val="tx1"/>
                </a:solidFill>
                <a:latin typeface="Calibri" panose="020F0502020204030204" pitchFamily="34" charset="0"/>
                <a:cs typeface="Calibri" panose="020F0502020204030204" pitchFamily="34" charset="0"/>
              </a:rPr>
              <a:t>Soldado passe essa mensagem para o GENERAL B:</a:t>
            </a:r>
          </a:p>
          <a:p>
            <a:pPr algn="ctr"/>
            <a:r>
              <a:rPr lang="pt-BR" sz="1050" dirty="0">
                <a:solidFill>
                  <a:schemeClr val="tx1"/>
                </a:solidFill>
                <a:latin typeface="Calibri" panose="020F0502020204030204" pitchFamily="34" charset="0"/>
                <a:cs typeface="Calibri" panose="020F0502020204030204" pitchFamily="34" charset="0"/>
              </a:rPr>
              <a:t>Vamos atacar na quinta-feira. Podemos contar com você para atacar conosco?</a:t>
            </a:r>
          </a:p>
        </p:txBody>
      </p:sp>
      <p:sp>
        <p:nvSpPr>
          <p:cNvPr id="13" name="Balão de Fala: Oval 12">
            <a:extLst>
              <a:ext uri="{FF2B5EF4-FFF2-40B4-BE49-F238E27FC236}">
                <a16:creationId xmlns:a16="http://schemas.microsoft.com/office/drawing/2014/main" id="{06CA385A-6FE1-209D-80DF-41586DEF7E98}"/>
              </a:ext>
            </a:extLst>
          </p:cNvPr>
          <p:cNvSpPr/>
          <p:nvPr/>
        </p:nvSpPr>
        <p:spPr>
          <a:xfrm>
            <a:off x="4739899" y="738127"/>
            <a:ext cx="2530730" cy="1526807"/>
          </a:xfrm>
          <a:prstGeom prst="wedgeEllipseCallout">
            <a:avLst>
              <a:gd name="adj1" fmla="val 70056"/>
              <a:gd name="adj2" fmla="val 78732"/>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050" dirty="0">
                <a:solidFill>
                  <a:schemeClr val="tx1"/>
                </a:solidFill>
                <a:latin typeface="Calibri" panose="020F0502020204030204" pitchFamily="34" charset="0"/>
                <a:cs typeface="Calibri" panose="020F0502020204030204" pitchFamily="34" charset="0"/>
              </a:rPr>
              <a:t>Soldado passe essa mensagem para o GENERAL A:</a:t>
            </a:r>
          </a:p>
          <a:p>
            <a:pPr algn="ctr"/>
            <a:r>
              <a:rPr lang="pt-BR" sz="1050" dirty="0">
                <a:solidFill>
                  <a:schemeClr val="tx1"/>
                </a:solidFill>
                <a:latin typeface="Calibri" panose="020F0502020204030204" pitchFamily="34" charset="0"/>
                <a:cs typeface="Calibri" panose="020F0502020204030204" pitchFamily="34" charset="0"/>
              </a:rPr>
              <a:t>Não podemos fazer quinta-feira. Que tal sexta-feira? Se atacarmos na sexta-feira, você atacará conosco?</a:t>
            </a:r>
          </a:p>
        </p:txBody>
      </p:sp>
      <p:sp>
        <p:nvSpPr>
          <p:cNvPr id="17" name="CaixaDeTexto 16">
            <a:extLst>
              <a:ext uri="{FF2B5EF4-FFF2-40B4-BE49-F238E27FC236}">
                <a16:creationId xmlns:a16="http://schemas.microsoft.com/office/drawing/2014/main" id="{840A0B17-FF6A-7A56-AF91-94F8DFFC1D6D}"/>
              </a:ext>
            </a:extLst>
          </p:cNvPr>
          <p:cNvSpPr txBox="1"/>
          <p:nvPr/>
        </p:nvSpPr>
        <p:spPr>
          <a:xfrm>
            <a:off x="848301" y="4000498"/>
            <a:ext cx="872768" cy="300082"/>
          </a:xfrm>
          <a:prstGeom prst="rect">
            <a:avLst/>
          </a:prstGeom>
          <a:noFill/>
        </p:spPr>
        <p:txBody>
          <a:bodyPr wrap="square">
            <a:spAutoFit/>
          </a:bodyPr>
          <a:lstStyle/>
          <a:p>
            <a:pPr algn="ctr"/>
            <a:r>
              <a:rPr lang="pt-BR" sz="1350" dirty="0">
                <a:solidFill>
                  <a:schemeClr val="bg1"/>
                </a:solidFill>
                <a:latin typeface="Calibri" panose="020F0502020204030204" pitchFamily="34" charset="0"/>
                <a:cs typeface="Calibri" panose="020F0502020204030204" pitchFamily="34" charset="0"/>
              </a:rPr>
              <a:t>General A </a:t>
            </a:r>
            <a:endParaRPr lang="pt-BR" sz="1050" dirty="0">
              <a:latin typeface="Calibri" panose="020F0502020204030204" pitchFamily="34" charset="0"/>
              <a:cs typeface="Calibri" panose="020F0502020204030204" pitchFamily="34" charset="0"/>
            </a:endParaRPr>
          </a:p>
        </p:txBody>
      </p:sp>
      <p:sp>
        <p:nvSpPr>
          <p:cNvPr id="21" name="CaixaDeTexto 20">
            <a:extLst>
              <a:ext uri="{FF2B5EF4-FFF2-40B4-BE49-F238E27FC236}">
                <a16:creationId xmlns:a16="http://schemas.microsoft.com/office/drawing/2014/main" id="{8F8B12B1-C08A-588E-1BDD-66CC19762872}"/>
              </a:ext>
            </a:extLst>
          </p:cNvPr>
          <p:cNvSpPr txBox="1"/>
          <p:nvPr/>
        </p:nvSpPr>
        <p:spPr>
          <a:xfrm>
            <a:off x="7537639" y="4000498"/>
            <a:ext cx="872768" cy="300082"/>
          </a:xfrm>
          <a:prstGeom prst="rect">
            <a:avLst/>
          </a:prstGeom>
          <a:noFill/>
        </p:spPr>
        <p:txBody>
          <a:bodyPr wrap="square">
            <a:spAutoFit/>
          </a:bodyPr>
          <a:lstStyle/>
          <a:p>
            <a:r>
              <a:rPr lang="pt-BR" sz="1350" dirty="0">
                <a:solidFill>
                  <a:schemeClr val="bg1"/>
                </a:solidFill>
                <a:latin typeface="Calibri" panose="020F0502020204030204" pitchFamily="34" charset="0"/>
                <a:cs typeface="Calibri" panose="020F0502020204030204" pitchFamily="34" charset="0"/>
              </a:rPr>
              <a:t>General B </a:t>
            </a:r>
            <a:endParaRPr lang="pt-BR" sz="1050" dirty="0">
              <a:latin typeface="Calibri" panose="020F0502020204030204" pitchFamily="34" charset="0"/>
              <a:cs typeface="Calibri" panose="020F0502020204030204" pitchFamily="34" charset="0"/>
            </a:endParaRPr>
          </a:p>
        </p:txBody>
      </p:sp>
      <p:pic>
        <p:nvPicPr>
          <p:cNvPr id="29" name="Imagem 28" descr="Ícone&#10;&#10;Descrição gerada automaticamente">
            <a:extLst>
              <a:ext uri="{FF2B5EF4-FFF2-40B4-BE49-F238E27FC236}">
                <a16:creationId xmlns:a16="http://schemas.microsoft.com/office/drawing/2014/main" id="{B32939B3-A062-25B6-3D1D-5F86CA50A6A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37432" y="1769177"/>
            <a:ext cx="772755" cy="772755"/>
          </a:xfrm>
          <a:prstGeom prst="rect">
            <a:avLst/>
          </a:prstGeom>
        </p:spPr>
      </p:pic>
      <p:sp>
        <p:nvSpPr>
          <p:cNvPr id="30" name="Forma Livre: Forma 29">
            <a:extLst>
              <a:ext uri="{FF2B5EF4-FFF2-40B4-BE49-F238E27FC236}">
                <a16:creationId xmlns:a16="http://schemas.microsoft.com/office/drawing/2014/main" id="{C8CDAF29-BFF2-8255-A9C8-AE50A1DA9D37}"/>
              </a:ext>
            </a:extLst>
          </p:cNvPr>
          <p:cNvSpPr/>
          <p:nvPr/>
        </p:nvSpPr>
        <p:spPr>
          <a:xfrm>
            <a:off x="3690616" y="2541932"/>
            <a:ext cx="3376106" cy="939249"/>
          </a:xfrm>
          <a:custGeom>
            <a:avLst/>
            <a:gdLst>
              <a:gd name="connsiteX0" fmla="*/ 0 w 4383157"/>
              <a:gd name="connsiteY0" fmla="*/ 0 h 1182757"/>
              <a:gd name="connsiteX1" fmla="*/ 0 w 4383157"/>
              <a:gd name="connsiteY1" fmla="*/ 0 h 1182757"/>
              <a:gd name="connsiteX2" fmla="*/ 477078 w 4383157"/>
              <a:gd name="connsiteY2" fmla="*/ 487018 h 1182757"/>
              <a:gd name="connsiteX3" fmla="*/ 596348 w 4383157"/>
              <a:gd name="connsiteY3" fmla="*/ 576470 h 1182757"/>
              <a:gd name="connsiteX4" fmla="*/ 785191 w 4383157"/>
              <a:gd name="connsiteY4" fmla="*/ 646044 h 1182757"/>
              <a:gd name="connsiteX5" fmla="*/ 1103244 w 4383157"/>
              <a:gd name="connsiteY5" fmla="*/ 735496 h 1182757"/>
              <a:gd name="connsiteX6" fmla="*/ 1739348 w 4383157"/>
              <a:gd name="connsiteY6" fmla="*/ 824948 h 1182757"/>
              <a:gd name="connsiteX7" fmla="*/ 1928191 w 4383157"/>
              <a:gd name="connsiteY7" fmla="*/ 805070 h 1182757"/>
              <a:gd name="connsiteX8" fmla="*/ 2305878 w 4383157"/>
              <a:gd name="connsiteY8" fmla="*/ 685800 h 1182757"/>
              <a:gd name="connsiteX9" fmla="*/ 2355574 w 4383157"/>
              <a:gd name="connsiteY9" fmla="*/ 655983 h 1182757"/>
              <a:gd name="connsiteX10" fmla="*/ 2494722 w 4383157"/>
              <a:gd name="connsiteY10" fmla="*/ 586409 h 1182757"/>
              <a:gd name="connsiteX11" fmla="*/ 2554357 w 4383157"/>
              <a:gd name="connsiteY11" fmla="*/ 536713 h 1182757"/>
              <a:gd name="connsiteX12" fmla="*/ 2822713 w 4383157"/>
              <a:gd name="connsiteY12" fmla="*/ 377687 h 1182757"/>
              <a:gd name="connsiteX13" fmla="*/ 2912165 w 4383157"/>
              <a:gd name="connsiteY13" fmla="*/ 337931 h 1182757"/>
              <a:gd name="connsiteX14" fmla="*/ 3150704 w 4383157"/>
              <a:gd name="connsiteY14" fmla="*/ 367748 h 1182757"/>
              <a:gd name="connsiteX15" fmla="*/ 3269974 w 4383157"/>
              <a:gd name="connsiteY15" fmla="*/ 417444 h 1182757"/>
              <a:gd name="connsiteX16" fmla="*/ 3488635 w 4383157"/>
              <a:gd name="connsiteY16" fmla="*/ 566531 h 1182757"/>
              <a:gd name="connsiteX17" fmla="*/ 3558209 w 4383157"/>
              <a:gd name="connsiteY17" fmla="*/ 626166 h 1182757"/>
              <a:gd name="connsiteX18" fmla="*/ 3627783 w 4383157"/>
              <a:gd name="connsiteY18" fmla="*/ 735496 h 1182757"/>
              <a:gd name="connsiteX19" fmla="*/ 3727174 w 4383157"/>
              <a:gd name="connsiteY19" fmla="*/ 834887 h 1182757"/>
              <a:gd name="connsiteX20" fmla="*/ 3796748 w 4383157"/>
              <a:gd name="connsiteY20" fmla="*/ 924340 h 1182757"/>
              <a:gd name="connsiteX21" fmla="*/ 3955774 w 4383157"/>
              <a:gd name="connsiteY21" fmla="*/ 1043609 h 1182757"/>
              <a:gd name="connsiteX22" fmla="*/ 3995531 w 4383157"/>
              <a:gd name="connsiteY22" fmla="*/ 1073426 h 1182757"/>
              <a:gd name="connsiteX23" fmla="*/ 4035287 w 4383157"/>
              <a:gd name="connsiteY23" fmla="*/ 1093305 h 1182757"/>
              <a:gd name="connsiteX24" fmla="*/ 4134678 w 4383157"/>
              <a:gd name="connsiteY24" fmla="*/ 1152940 h 1182757"/>
              <a:gd name="connsiteX25" fmla="*/ 4164496 w 4383157"/>
              <a:gd name="connsiteY25" fmla="*/ 1162879 h 1182757"/>
              <a:gd name="connsiteX26" fmla="*/ 4363278 w 4383157"/>
              <a:gd name="connsiteY26" fmla="*/ 1162879 h 1182757"/>
              <a:gd name="connsiteX27" fmla="*/ 4383157 w 4383157"/>
              <a:gd name="connsiteY27" fmla="*/ 1182757 h 1182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383157" h="1182757">
                <a:moveTo>
                  <a:pt x="0" y="0"/>
                </a:moveTo>
                <a:lnTo>
                  <a:pt x="0" y="0"/>
                </a:lnTo>
                <a:cubicBezTo>
                  <a:pt x="159026" y="162339"/>
                  <a:pt x="295276" y="350667"/>
                  <a:pt x="477078" y="487018"/>
                </a:cubicBezTo>
                <a:cubicBezTo>
                  <a:pt x="516835" y="516835"/>
                  <a:pt x="552187" y="553677"/>
                  <a:pt x="596348" y="576470"/>
                </a:cubicBezTo>
                <a:cubicBezTo>
                  <a:pt x="655960" y="607238"/>
                  <a:pt x="721183" y="625963"/>
                  <a:pt x="785191" y="646044"/>
                </a:cubicBezTo>
                <a:cubicBezTo>
                  <a:pt x="890272" y="679011"/>
                  <a:pt x="995627" y="712101"/>
                  <a:pt x="1103244" y="735496"/>
                </a:cubicBezTo>
                <a:cubicBezTo>
                  <a:pt x="1322572" y="783176"/>
                  <a:pt x="1519524" y="800523"/>
                  <a:pt x="1739348" y="824948"/>
                </a:cubicBezTo>
                <a:lnTo>
                  <a:pt x="1928191" y="805070"/>
                </a:lnTo>
                <a:cubicBezTo>
                  <a:pt x="2049508" y="790512"/>
                  <a:pt x="2240788" y="724853"/>
                  <a:pt x="2305878" y="685800"/>
                </a:cubicBezTo>
                <a:cubicBezTo>
                  <a:pt x="2322443" y="675861"/>
                  <a:pt x="2338295" y="664622"/>
                  <a:pt x="2355574" y="655983"/>
                </a:cubicBezTo>
                <a:cubicBezTo>
                  <a:pt x="2482526" y="592508"/>
                  <a:pt x="2147355" y="811176"/>
                  <a:pt x="2494722" y="586409"/>
                </a:cubicBezTo>
                <a:cubicBezTo>
                  <a:pt x="2516447" y="572352"/>
                  <a:pt x="2533217" y="551635"/>
                  <a:pt x="2554357" y="536713"/>
                </a:cubicBezTo>
                <a:cubicBezTo>
                  <a:pt x="2622974" y="488278"/>
                  <a:pt x="2755606" y="412583"/>
                  <a:pt x="2822713" y="377687"/>
                </a:cubicBezTo>
                <a:cubicBezTo>
                  <a:pt x="2851662" y="362633"/>
                  <a:pt x="2882348" y="351183"/>
                  <a:pt x="2912165" y="337931"/>
                </a:cubicBezTo>
                <a:cubicBezTo>
                  <a:pt x="2991678" y="347870"/>
                  <a:pt x="3072480" y="350365"/>
                  <a:pt x="3150704" y="367748"/>
                </a:cubicBezTo>
                <a:cubicBezTo>
                  <a:pt x="3192748" y="377091"/>
                  <a:pt x="3230698" y="399770"/>
                  <a:pt x="3269974" y="417444"/>
                </a:cubicBezTo>
                <a:cubicBezTo>
                  <a:pt x="3371688" y="463215"/>
                  <a:pt x="3387018" y="479430"/>
                  <a:pt x="3488635" y="566531"/>
                </a:cubicBezTo>
                <a:cubicBezTo>
                  <a:pt x="3511826" y="586409"/>
                  <a:pt x="3537569" y="603650"/>
                  <a:pt x="3558209" y="626166"/>
                </a:cubicBezTo>
                <a:cubicBezTo>
                  <a:pt x="3704917" y="786211"/>
                  <a:pt x="3507854" y="597117"/>
                  <a:pt x="3627783" y="735496"/>
                </a:cubicBezTo>
                <a:cubicBezTo>
                  <a:pt x="3658469" y="770903"/>
                  <a:pt x="3698409" y="797903"/>
                  <a:pt x="3727174" y="834887"/>
                </a:cubicBezTo>
                <a:cubicBezTo>
                  <a:pt x="3750365" y="864705"/>
                  <a:pt x="3768852" y="898870"/>
                  <a:pt x="3796748" y="924340"/>
                </a:cubicBezTo>
                <a:cubicBezTo>
                  <a:pt x="3845681" y="969018"/>
                  <a:pt x="3902765" y="1003853"/>
                  <a:pt x="3955774" y="1043609"/>
                </a:cubicBezTo>
                <a:cubicBezTo>
                  <a:pt x="3969026" y="1053548"/>
                  <a:pt x="3980715" y="1066017"/>
                  <a:pt x="3995531" y="1073426"/>
                </a:cubicBezTo>
                <a:cubicBezTo>
                  <a:pt x="4008783" y="1080052"/>
                  <a:pt x="4022959" y="1085086"/>
                  <a:pt x="4035287" y="1093305"/>
                </a:cubicBezTo>
                <a:cubicBezTo>
                  <a:pt x="4120922" y="1150395"/>
                  <a:pt x="4046778" y="1119977"/>
                  <a:pt x="4134678" y="1152940"/>
                </a:cubicBezTo>
                <a:cubicBezTo>
                  <a:pt x="4144488" y="1156619"/>
                  <a:pt x="4154029" y="1162424"/>
                  <a:pt x="4164496" y="1162879"/>
                </a:cubicBezTo>
                <a:cubicBezTo>
                  <a:pt x="4230694" y="1165757"/>
                  <a:pt x="4297017" y="1162879"/>
                  <a:pt x="4363278" y="1162879"/>
                </a:cubicBezTo>
                <a:lnTo>
                  <a:pt x="4383157" y="1182757"/>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050"/>
          </a:p>
        </p:txBody>
      </p:sp>
      <p:pic>
        <p:nvPicPr>
          <p:cNvPr id="31" name="Imagem 30" descr="Ícone&#10;&#10;Descrição gerada automaticamente">
            <a:extLst>
              <a:ext uri="{FF2B5EF4-FFF2-40B4-BE49-F238E27FC236}">
                <a16:creationId xmlns:a16="http://schemas.microsoft.com/office/drawing/2014/main" id="{A2F5EBE5-1A1B-06ED-ECDF-8691E6BEAA2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53793" y="3758180"/>
            <a:ext cx="772755" cy="772755"/>
          </a:xfrm>
          <a:prstGeom prst="rect">
            <a:avLst/>
          </a:prstGeom>
        </p:spPr>
      </p:pic>
      <p:sp>
        <p:nvSpPr>
          <p:cNvPr id="32" name="Forma Livre: Forma 31">
            <a:extLst>
              <a:ext uri="{FF2B5EF4-FFF2-40B4-BE49-F238E27FC236}">
                <a16:creationId xmlns:a16="http://schemas.microsoft.com/office/drawing/2014/main" id="{5F7F01C8-D779-6DCC-AE8A-50A10C0E3BD9}"/>
              </a:ext>
            </a:extLst>
          </p:cNvPr>
          <p:cNvSpPr/>
          <p:nvPr/>
        </p:nvSpPr>
        <p:spPr>
          <a:xfrm>
            <a:off x="2064854" y="2392846"/>
            <a:ext cx="1319420" cy="864704"/>
          </a:xfrm>
          <a:custGeom>
            <a:avLst/>
            <a:gdLst>
              <a:gd name="connsiteX0" fmla="*/ 0 w 1759226"/>
              <a:gd name="connsiteY0" fmla="*/ 1152939 h 1152939"/>
              <a:gd name="connsiteX1" fmla="*/ 556591 w 1759226"/>
              <a:gd name="connsiteY1" fmla="*/ 993913 h 1152939"/>
              <a:gd name="connsiteX2" fmla="*/ 675861 w 1759226"/>
              <a:gd name="connsiteY2" fmla="*/ 904461 h 1152939"/>
              <a:gd name="connsiteX3" fmla="*/ 725557 w 1759226"/>
              <a:gd name="connsiteY3" fmla="*/ 884582 h 1152939"/>
              <a:gd name="connsiteX4" fmla="*/ 884583 w 1759226"/>
              <a:gd name="connsiteY4" fmla="*/ 765313 h 1152939"/>
              <a:gd name="connsiteX5" fmla="*/ 1113183 w 1759226"/>
              <a:gd name="connsiteY5" fmla="*/ 506896 h 1152939"/>
              <a:gd name="connsiteX6" fmla="*/ 1152939 w 1759226"/>
              <a:gd name="connsiteY6" fmla="*/ 467139 h 1152939"/>
              <a:gd name="connsiteX7" fmla="*/ 1192696 w 1759226"/>
              <a:gd name="connsiteY7" fmla="*/ 417443 h 1152939"/>
              <a:gd name="connsiteX8" fmla="*/ 1401418 w 1759226"/>
              <a:gd name="connsiteY8" fmla="*/ 218661 h 1152939"/>
              <a:gd name="connsiteX9" fmla="*/ 1490870 w 1759226"/>
              <a:gd name="connsiteY9" fmla="*/ 119269 h 1152939"/>
              <a:gd name="connsiteX10" fmla="*/ 1530626 w 1759226"/>
              <a:gd name="connsiteY10" fmla="*/ 89452 h 1152939"/>
              <a:gd name="connsiteX11" fmla="*/ 1610139 w 1759226"/>
              <a:gd name="connsiteY11" fmla="*/ 29817 h 1152939"/>
              <a:gd name="connsiteX12" fmla="*/ 1630018 w 1759226"/>
              <a:gd name="connsiteY12" fmla="*/ 9939 h 1152939"/>
              <a:gd name="connsiteX13" fmla="*/ 1759226 w 1759226"/>
              <a:gd name="connsiteY13" fmla="*/ 0 h 115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59226" h="1152939">
                <a:moveTo>
                  <a:pt x="0" y="1152939"/>
                </a:moveTo>
                <a:cubicBezTo>
                  <a:pt x="185530" y="1099930"/>
                  <a:pt x="375488" y="1060495"/>
                  <a:pt x="556591" y="993913"/>
                </a:cubicBezTo>
                <a:cubicBezTo>
                  <a:pt x="603234" y="976765"/>
                  <a:pt x="634138" y="931458"/>
                  <a:pt x="675861" y="904461"/>
                </a:cubicBezTo>
                <a:cubicBezTo>
                  <a:pt x="690840" y="894769"/>
                  <a:pt x="710712" y="894479"/>
                  <a:pt x="725557" y="884582"/>
                </a:cubicBezTo>
                <a:cubicBezTo>
                  <a:pt x="780689" y="847827"/>
                  <a:pt x="834396" y="808577"/>
                  <a:pt x="884583" y="765313"/>
                </a:cubicBezTo>
                <a:cubicBezTo>
                  <a:pt x="1023803" y="645296"/>
                  <a:pt x="1001999" y="641905"/>
                  <a:pt x="1113183" y="506896"/>
                </a:cubicBezTo>
                <a:cubicBezTo>
                  <a:pt x="1125097" y="492429"/>
                  <a:pt x="1140488" y="481147"/>
                  <a:pt x="1152939" y="467139"/>
                </a:cubicBezTo>
                <a:cubicBezTo>
                  <a:pt x="1167033" y="451283"/>
                  <a:pt x="1177695" y="432444"/>
                  <a:pt x="1192696" y="417443"/>
                </a:cubicBezTo>
                <a:cubicBezTo>
                  <a:pt x="1322484" y="287656"/>
                  <a:pt x="1218315" y="438388"/>
                  <a:pt x="1401418" y="218661"/>
                </a:cubicBezTo>
                <a:cubicBezTo>
                  <a:pt x="1432285" y="181619"/>
                  <a:pt x="1455143" y="150530"/>
                  <a:pt x="1490870" y="119269"/>
                </a:cubicBezTo>
                <a:cubicBezTo>
                  <a:pt x="1503336" y="108361"/>
                  <a:pt x="1518159" y="100360"/>
                  <a:pt x="1530626" y="89452"/>
                </a:cubicBezTo>
                <a:cubicBezTo>
                  <a:pt x="1668190" y="-30915"/>
                  <a:pt x="1484580" y="113524"/>
                  <a:pt x="1610139" y="29817"/>
                </a:cubicBezTo>
                <a:cubicBezTo>
                  <a:pt x="1617936" y="24619"/>
                  <a:pt x="1620855" y="11902"/>
                  <a:pt x="1630018" y="9939"/>
                </a:cubicBezTo>
                <a:cubicBezTo>
                  <a:pt x="1677685" y="-275"/>
                  <a:pt x="1715613" y="0"/>
                  <a:pt x="1759226"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050"/>
          </a:p>
        </p:txBody>
      </p:sp>
      <p:sp>
        <p:nvSpPr>
          <p:cNvPr id="34" name="Forma Livre: Forma 33">
            <a:extLst>
              <a:ext uri="{FF2B5EF4-FFF2-40B4-BE49-F238E27FC236}">
                <a16:creationId xmlns:a16="http://schemas.microsoft.com/office/drawing/2014/main" id="{B76EC5FC-4A88-63A5-C4C5-7BB09E47CE04}"/>
              </a:ext>
            </a:extLst>
          </p:cNvPr>
          <p:cNvSpPr/>
          <p:nvPr/>
        </p:nvSpPr>
        <p:spPr>
          <a:xfrm>
            <a:off x="6216926" y="3660085"/>
            <a:ext cx="842342" cy="680066"/>
          </a:xfrm>
          <a:custGeom>
            <a:avLst/>
            <a:gdLst>
              <a:gd name="connsiteX0" fmla="*/ 1123122 w 1123122"/>
              <a:gd name="connsiteY0" fmla="*/ 0 h 906755"/>
              <a:gd name="connsiteX1" fmla="*/ 954156 w 1123122"/>
              <a:gd name="connsiteY1" fmla="*/ 59635 h 906755"/>
              <a:gd name="connsiteX2" fmla="*/ 665922 w 1123122"/>
              <a:gd name="connsiteY2" fmla="*/ 248478 h 906755"/>
              <a:gd name="connsiteX3" fmla="*/ 576469 w 1123122"/>
              <a:gd name="connsiteY3" fmla="*/ 347870 h 906755"/>
              <a:gd name="connsiteX4" fmla="*/ 347869 w 1123122"/>
              <a:gd name="connsiteY4" fmla="*/ 636104 h 906755"/>
              <a:gd name="connsiteX5" fmla="*/ 248478 w 1123122"/>
              <a:gd name="connsiteY5" fmla="*/ 735496 h 906755"/>
              <a:gd name="connsiteX6" fmla="*/ 119269 w 1123122"/>
              <a:gd name="connsiteY6" fmla="*/ 894522 h 906755"/>
              <a:gd name="connsiteX7" fmla="*/ 0 w 1123122"/>
              <a:gd name="connsiteY7" fmla="*/ 904461 h 906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3122" h="906755">
                <a:moveTo>
                  <a:pt x="1123122" y="0"/>
                </a:moveTo>
                <a:cubicBezTo>
                  <a:pt x="1054349" y="13754"/>
                  <a:pt x="1029982" y="15249"/>
                  <a:pt x="954156" y="59635"/>
                </a:cubicBezTo>
                <a:cubicBezTo>
                  <a:pt x="855028" y="117661"/>
                  <a:pt x="742761" y="163101"/>
                  <a:pt x="665922" y="248478"/>
                </a:cubicBezTo>
                <a:cubicBezTo>
                  <a:pt x="636104" y="281609"/>
                  <a:pt x="604088" y="312886"/>
                  <a:pt x="576469" y="347870"/>
                </a:cubicBezTo>
                <a:cubicBezTo>
                  <a:pt x="426602" y="537702"/>
                  <a:pt x="641953" y="342017"/>
                  <a:pt x="347869" y="636104"/>
                </a:cubicBezTo>
                <a:cubicBezTo>
                  <a:pt x="314739" y="669235"/>
                  <a:pt x="279102" y="700036"/>
                  <a:pt x="248478" y="735496"/>
                </a:cubicBezTo>
                <a:cubicBezTo>
                  <a:pt x="235868" y="750098"/>
                  <a:pt x="160946" y="864753"/>
                  <a:pt x="119269" y="894522"/>
                </a:cubicBezTo>
                <a:cubicBezTo>
                  <a:pt x="92154" y="913890"/>
                  <a:pt x="11731" y="904461"/>
                  <a:pt x="0" y="904461"/>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050"/>
          </a:p>
        </p:txBody>
      </p:sp>
      <p:sp>
        <p:nvSpPr>
          <p:cNvPr id="50" name="Forma Livre: Forma 49">
            <a:extLst>
              <a:ext uri="{FF2B5EF4-FFF2-40B4-BE49-F238E27FC236}">
                <a16:creationId xmlns:a16="http://schemas.microsoft.com/office/drawing/2014/main" id="{D72EB5E3-5A4E-8E40-0752-5852687BDB35}"/>
              </a:ext>
            </a:extLst>
          </p:cNvPr>
          <p:cNvSpPr/>
          <p:nvPr/>
        </p:nvSpPr>
        <p:spPr>
          <a:xfrm>
            <a:off x="2139398" y="3548270"/>
            <a:ext cx="3637722" cy="790161"/>
          </a:xfrm>
          <a:custGeom>
            <a:avLst/>
            <a:gdLst>
              <a:gd name="connsiteX0" fmla="*/ 4850296 w 4850296"/>
              <a:gd name="connsiteY0" fmla="*/ 1053548 h 1053548"/>
              <a:gd name="connsiteX1" fmla="*/ 4104861 w 4850296"/>
              <a:gd name="connsiteY1" fmla="*/ 983974 h 1053548"/>
              <a:gd name="connsiteX2" fmla="*/ 3091070 w 4850296"/>
              <a:gd name="connsiteY2" fmla="*/ 705678 h 1053548"/>
              <a:gd name="connsiteX3" fmla="*/ 2504661 w 4850296"/>
              <a:gd name="connsiteY3" fmla="*/ 407504 h 1053548"/>
              <a:gd name="connsiteX4" fmla="*/ 2166731 w 4850296"/>
              <a:gd name="connsiteY4" fmla="*/ 238539 h 1053548"/>
              <a:gd name="connsiteX5" fmla="*/ 1798983 w 4850296"/>
              <a:gd name="connsiteY5" fmla="*/ 129209 h 1053548"/>
              <a:gd name="connsiteX6" fmla="*/ 954157 w 4850296"/>
              <a:gd name="connsiteY6" fmla="*/ 0 h 1053548"/>
              <a:gd name="connsiteX7" fmla="*/ 228600 w 4850296"/>
              <a:gd name="connsiteY7" fmla="*/ 19878 h 1053548"/>
              <a:gd name="connsiteX8" fmla="*/ 69574 w 4850296"/>
              <a:gd name="connsiteY8" fmla="*/ 49696 h 1053548"/>
              <a:gd name="connsiteX9" fmla="*/ 0 w 4850296"/>
              <a:gd name="connsiteY9" fmla="*/ 79513 h 1053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50296" h="1053548">
                <a:moveTo>
                  <a:pt x="4850296" y="1053548"/>
                </a:moveTo>
                <a:cubicBezTo>
                  <a:pt x="4601818" y="1030357"/>
                  <a:pt x="4351454" y="1022333"/>
                  <a:pt x="4104861" y="983974"/>
                </a:cubicBezTo>
                <a:cubicBezTo>
                  <a:pt x="3881584" y="949242"/>
                  <a:pt x="3331447" y="810397"/>
                  <a:pt x="3091070" y="705678"/>
                </a:cubicBezTo>
                <a:cubicBezTo>
                  <a:pt x="2890031" y="618097"/>
                  <a:pt x="2700375" y="506413"/>
                  <a:pt x="2504661" y="407504"/>
                </a:cubicBezTo>
                <a:cubicBezTo>
                  <a:pt x="2392260" y="350699"/>
                  <a:pt x="2287448" y="274428"/>
                  <a:pt x="2166731" y="238539"/>
                </a:cubicBezTo>
                <a:cubicBezTo>
                  <a:pt x="2044148" y="202096"/>
                  <a:pt x="1923391" y="158830"/>
                  <a:pt x="1798983" y="129209"/>
                </a:cubicBezTo>
                <a:cubicBezTo>
                  <a:pt x="1415038" y="37794"/>
                  <a:pt x="1323811" y="38911"/>
                  <a:pt x="954157" y="0"/>
                </a:cubicBezTo>
                <a:lnTo>
                  <a:pt x="228600" y="19878"/>
                </a:lnTo>
                <a:cubicBezTo>
                  <a:pt x="174492" y="21882"/>
                  <a:pt x="121287" y="34921"/>
                  <a:pt x="69574" y="49696"/>
                </a:cubicBezTo>
                <a:cubicBezTo>
                  <a:pt x="9767" y="66784"/>
                  <a:pt x="23802" y="55714"/>
                  <a:pt x="0" y="79513"/>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050"/>
          </a:p>
        </p:txBody>
      </p:sp>
    </p:spTree>
    <p:extLst>
      <p:ext uri="{BB962C8B-B14F-4D97-AF65-F5344CB8AC3E}">
        <p14:creationId xmlns:p14="http://schemas.microsoft.com/office/powerpoint/2010/main" val="42051546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
        <p:cNvGrpSpPr/>
        <p:nvPr/>
      </p:nvGrpSpPr>
      <p:grpSpPr>
        <a:xfrm>
          <a:off x="0" y="0"/>
          <a:ext cx="0" cy="0"/>
          <a:chOff x="0" y="0"/>
          <a:chExt cx="0" cy="0"/>
        </a:xfrm>
      </p:grpSpPr>
      <p:sp>
        <p:nvSpPr>
          <p:cNvPr id="4" name="Título 1"/>
          <p:cNvSpPr>
            <a:spLocks noGrp="1"/>
          </p:cNvSpPr>
          <p:nvPr>
            <p:ph type="ctrTitle"/>
          </p:nvPr>
        </p:nvSpPr>
        <p:spPr>
          <a:xfrm>
            <a:off x="482601" y="482601"/>
            <a:ext cx="3465438" cy="3425353"/>
          </a:xfrm>
        </p:spPr>
        <p:txBody>
          <a:bodyPr>
            <a:noAutofit/>
          </a:bodyPr>
          <a:lstStyle/>
          <a:p>
            <a:pPr algn="l"/>
            <a:r>
              <a:rPr lang="pt-BR" sz="2000" b="1" dirty="0">
                <a:solidFill>
                  <a:srgbClr val="EA4E60"/>
                </a:solidFill>
                <a:latin typeface="Calibri" panose="020F0502020204030204" pitchFamily="34" charset="0"/>
                <a:cs typeface="Calibri" panose="020F0502020204030204" pitchFamily="34" charset="0"/>
              </a:rPr>
              <a:t>AQUI ESTÁ O PROBLEMA!</a:t>
            </a:r>
            <a:br>
              <a:rPr lang="pt-BR" sz="2000" dirty="0">
                <a:solidFill>
                  <a:schemeClr val="bg1"/>
                </a:solidFill>
                <a:latin typeface="Calibri" panose="020F0502020204030204" pitchFamily="34" charset="0"/>
                <a:cs typeface="Calibri" panose="020F0502020204030204" pitchFamily="34" charset="0"/>
              </a:rPr>
            </a:br>
            <a:br>
              <a:rPr lang="pt-BR" sz="2000" dirty="0">
                <a:solidFill>
                  <a:schemeClr val="bg1"/>
                </a:solidFill>
                <a:latin typeface="Calibri" panose="020F0502020204030204" pitchFamily="34" charset="0"/>
                <a:cs typeface="Calibri" panose="020F0502020204030204" pitchFamily="34" charset="0"/>
              </a:rPr>
            </a:br>
            <a:r>
              <a:rPr lang="pt-BR" sz="2000" dirty="0">
                <a:solidFill>
                  <a:schemeClr val="bg1"/>
                </a:solidFill>
                <a:latin typeface="Calibri" panose="020F0502020204030204" pitchFamily="34" charset="0"/>
                <a:cs typeface="Calibri" panose="020F0502020204030204" pitchFamily="34" charset="0"/>
              </a:rPr>
              <a:t>o mensageiro pode ser pego na cidade e substituído por um mensageiro </a:t>
            </a:r>
            <a:r>
              <a:rPr lang="pt-BR" sz="2000" dirty="0">
                <a:solidFill>
                  <a:srgbClr val="EA4E60"/>
                </a:solidFill>
                <a:latin typeface="Calibri" panose="020F0502020204030204" pitchFamily="34" charset="0"/>
                <a:cs typeface="Calibri" panose="020F0502020204030204" pitchFamily="34" charset="0"/>
              </a:rPr>
              <a:t>FALSO</a:t>
            </a:r>
            <a:r>
              <a:rPr lang="pt-BR" sz="2000" dirty="0">
                <a:solidFill>
                  <a:schemeClr val="bg1"/>
                </a:solidFill>
                <a:latin typeface="Calibri" panose="020F0502020204030204" pitchFamily="34" charset="0"/>
                <a:cs typeface="Calibri" panose="020F0502020204030204" pitchFamily="34" charset="0"/>
              </a:rPr>
              <a:t>, que intencionalmente tentará enganar o outro general para atacar a cidade na hora errada, condenando nosso exército a uma perda.</a:t>
            </a:r>
            <a:br>
              <a:rPr lang="pt-BR" sz="2000" b="1" dirty="0">
                <a:latin typeface="Calibri" panose="020F0502020204030204" pitchFamily="34" charset="0"/>
                <a:cs typeface="Calibri" panose="020F0502020204030204" pitchFamily="34" charset="0"/>
              </a:rPr>
            </a:br>
            <a:endParaRPr lang="pt-BR" sz="2000" dirty="0">
              <a:latin typeface="Calibri" panose="020F0502020204030204" pitchFamily="34" charset="0"/>
              <a:cs typeface="Calibri" panose="020F0502020204030204" pitchFamily="34" charset="0"/>
            </a:endParaRPr>
          </a:p>
        </p:txBody>
      </p:sp>
      <p:pic>
        <p:nvPicPr>
          <p:cNvPr id="3" name="Imagem 2" descr="Mapa&#10;&#10;Descrição gerada automaticamente">
            <a:extLst>
              <a:ext uri="{FF2B5EF4-FFF2-40B4-BE49-F238E27FC236}">
                <a16:creationId xmlns:a16="http://schemas.microsoft.com/office/drawing/2014/main" id="{806916FC-40DB-25BF-3DF2-4A733A092E63}"/>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2310" r="19653" b="-1"/>
          <a:stretch/>
        </p:blipFill>
        <p:spPr>
          <a:xfrm>
            <a:off x="4671912" y="7"/>
            <a:ext cx="4472089" cy="5143493"/>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rgbClr val="1A202C"/>
          </a:solidFill>
        </p:spPr>
      </p:pic>
      <p:pic>
        <p:nvPicPr>
          <p:cNvPr id="6" name="Imagem 5" descr="Ícone&#10;&#10;Descrição gerada automaticamente">
            <a:extLst>
              <a:ext uri="{FF2B5EF4-FFF2-40B4-BE49-F238E27FC236}">
                <a16:creationId xmlns:a16="http://schemas.microsoft.com/office/drawing/2014/main" id="{79C16EC1-4D6A-73F6-58E2-792BC6F1D7E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64409" y="3979766"/>
            <a:ext cx="971547" cy="971547"/>
          </a:xfrm>
          <a:prstGeom prst="rect">
            <a:avLst/>
          </a:prstGeom>
        </p:spPr>
      </p:pic>
      <p:pic>
        <p:nvPicPr>
          <p:cNvPr id="9" name="Imagem 8" descr="Ícone&#10;&#10;Descrição gerada automaticamente">
            <a:extLst>
              <a:ext uri="{FF2B5EF4-FFF2-40B4-BE49-F238E27FC236}">
                <a16:creationId xmlns:a16="http://schemas.microsoft.com/office/drawing/2014/main" id="{1929C94A-5BDE-92DC-AE71-DC8644CBA76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2601" y="3937023"/>
            <a:ext cx="723877" cy="723877"/>
          </a:xfrm>
          <a:prstGeom prst="rect">
            <a:avLst/>
          </a:prstGeom>
        </p:spPr>
      </p:pic>
      <p:pic>
        <p:nvPicPr>
          <p:cNvPr id="11" name="Imagem 10" descr="Uma imagem contendo Ícone&#10;&#10;Descrição gerada automaticamente">
            <a:extLst>
              <a:ext uri="{FF2B5EF4-FFF2-40B4-BE49-F238E27FC236}">
                <a16:creationId xmlns:a16="http://schemas.microsoft.com/office/drawing/2014/main" id="{2F09BDEA-6BB7-3B71-8AF8-679103FC028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636697" y="3981233"/>
            <a:ext cx="971547" cy="971547"/>
          </a:xfrm>
          <a:prstGeom prst="rect">
            <a:avLst/>
          </a:prstGeom>
        </p:spPr>
      </p:pic>
    </p:spTree>
    <p:extLst>
      <p:ext uri="{BB962C8B-B14F-4D97-AF65-F5344CB8AC3E}">
        <p14:creationId xmlns:p14="http://schemas.microsoft.com/office/powerpoint/2010/main" val="2121254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4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5.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
        <p:cNvGrpSpPr/>
        <p:nvPr/>
      </p:nvGrpSpPr>
      <p:grpSpPr>
        <a:xfrm>
          <a:off x="0" y="0"/>
          <a:ext cx="0" cy="0"/>
          <a:chOff x="0" y="0"/>
          <a:chExt cx="0" cy="0"/>
        </a:xfrm>
      </p:grpSpPr>
      <p:sp>
        <p:nvSpPr>
          <p:cNvPr id="4" name="Título 1"/>
          <p:cNvSpPr>
            <a:spLocks noGrp="1"/>
          </p:cNvSpPr>
          <p:nvPr>
            <p:ph type="ctrTitle"/>
          </p:nvPr>
        </p:nvSpPr>
        <p:spPr>
          <a:xfrm>
            <a:off x="422966" y="1200948"/>
            <a:ext cx="3465438" cy="3425353"/>
          </a:xfrm>
        </p:spPr>
        <p:txBody>
          <a:bodyPr>
            <a:normAutofit fontScale="90000"/>
          </a:bodyPr>
          <a:lstStyle/>
          <a:p>
            <a:pPr algn="l"/>
            <a:r>
              <a:rPr lang="pt-BR" sz="2700" b="1" dirty="0">
                <a:solidFill>
                  <a:srgbClr val="EA4E60"/>
                </a:solidFill>
                <a:latin typeface="Calibri" panose="020F0502020204030204" pitchFamily="34" charset="0"/>
                <a:cs typeface="Calibri" panose="020F0502020204030204" pitchFamily="34" charset="0"/>
              </a:rPr>
              <a:t>Não há como verificar se a mensagem é autêntica.</a:t>
            </a:r>
            <a:br>
              <a:rPr lang="pt-BR" sz="2700" dirty="0">
                <a:solidFill>
                  <a:schemeClr val="bg1"/>
                </a:solidFill>
                <a:latin typeface="Calibri" panose="020F0502020204030204" pitchFamily="34" charset="0"/>
                <a:cs typeface="Calibri" panose="020F0502020204030204" pitchFamily="34" charset="0"/>
              </a:rPr>
            </a:br>
            <a:br>
              <a:rPr lang="pt-BR" sz="2700" dirty="0">
                <a:solidFill>
                  <a:schemeClr val="bg1"/>
                </a:solidFill>
                <a:latin typeface="Calibri" panose="020F0502020204030204" pitchFamily="34" charset="0"/>
                <a:cs typeface="Calibri" panose="020F0502020204030204" pitchFamily="34" charset="0"/>
              </a:rPr>
            </a:br>
            <a:r>
              <a:rPr lang="pt-BR" sz="2700" dirty="0">
                <a:solidFill>
                  <a:schemeClr val="bg1"/>
                </a:solidFill>
                <a:latin typeface="Calibri" panose="020F0502020204030204" pitchFamily="34" charset="0"/>
                <a:cs typeface="Calibri" panose="020F0502020204030204" pitchFamily="34" charset="0"/>
              </a:rPr>
              <a:t>Como nós, os melhores estrategistas militares do país, criamos um sistema “sem confiança” que garante a vitória no ataque à cidade?</a:t>
            </a:r>
            <a:br>
              <a:rPr lang="pt-BR" sz="2325" dirty="0"/>
            </a:br>
            <a:br>
              <a:rPr lang="pt-BR" sz="2325" b="1" dirty="0"/>
            </a:br>
            <a:endParaRPr lang="pt-BR" sz="2325" dirty="0"/>
          </a:p>
        </p:txBody>
      </p:sp>
      <p:pic>
        <p:nvPicPr>
          <p:cNvPr id="3" name="Imagem 2" descr="Uma imagem contendo farda, roda&#10;&#10;Descrição gerada automaticamente">
            <a:extLst>
              <a:ext uri="{FF2B5EF4-FFF2-40B4-BE49-F238E27FC236}">
                <a16:creationId xmlns:a16="http://schemas.microsoft.com/office/drawing/2014/main" id="{2C21B036-CF45-C86D-CC88-2792EEDB7185}"/>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9547" r="22415" b="-1"/>
          <a:stretch/>
        </p:blipFill>
        <p:spPr>
          <a:xfrm>
            <a:off x="4671912" y="7"/>
            <a:ext cx="4472089" cy="5143493"/>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pic>
        <p:nvPicPr>
          <p:cNvPr id="6" name="Imagem 5" descr="Ícone&#10;&#10;Descrição gerada automaticamente">
            <a:extLst>
              <a:ext uri="{FF2B5EF4-FFF2-40B4-BE49-F238E27FC236}">
                <a16:creationId xmlns:a16="http://schemas.microsoft.com/office/drawing/2014/main" id="{BAA21539-4AD9-4EA0-0143-8CA5D65C917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68459" y="3881054"/>
            <a:ext cx="1070260" cy="1070260"/>
          </a:xfrm>
          <a:prstGeom prst="rect">
            <a:avLst/>
          </a:prstGeom>
        </p:spPr>
      </p:pic>
    </p:spTree>
    <p:extLst>
      <p:ext uri="{BB962C8B-B14F-4D97-AF65-F5344CB8AC3E}">
        <p14:creationId xmlns:p14="http://schemas.microsoft.com/office/powerpoint/2010/main" val="37671417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7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6.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
        <p:cNvGrpSpPr/>
        <p:nvPr/>
      </p:nvGrpSpPr>
      <p:grpSpPr>
        <a:xfrm>
          <a:off x="0" y="0"/>
          <a:ext cx="0" cy="0"/>
          <a:chOff x="0" y="0"/>
          <a:chExt cx="0" cy="0"/>
        </a:xfrm>
      </p:grpSpPr>
      <p:pic>
        <p:nvPicPr>
          <p:cNvPr id="9" name="Imagem 8" descr="Ícone&#10;&#10;Descrição gerada automaticamente">
            <a:extLst>
              <a:ext uri="{FF2B5EF4-FFF2-40B4-BE49-F238E27FC236}">
                <a16:creationId xmlns:a16="http://schemas.microsoft.com/office/drawing/2014/main" id="{30692619-B8E3-E9B8-3748-C22DBA240772}"/>
              </a:ext>
            </a:extLst>
          </p:cNvPr>
          <p:cNvPicPr>
            <a:picLocks noChangeAspect="1"/>
          </p:cNvPicPr>
          <p:nvPr/>
        </p:nvPicPr>
        <p:blipFill rotWithShape="1">
          <a:blip r:embed="rId2">
            <a:alphaModFix amt="40000"/>
            <a:extLst>
              <a:ext uri="{28A0092B-C50C-407E-A947-70E740481C1C}">
                <a14:useLocalDpi xmlns:a14="http://schemas.microsoft.com/office/drawing/2010/main" val="0"/>
              </a:ext>
            </a:extLst>
          </a:blip>
          <a:srcRect t="12297" r="1" b="6548"/>
          <a:stretch/>
        </p:blipFill>
        <p:spPr>
          <a:xfrm>
            <a:off x="-127" y="7"/>
            <a:ext cx="6337738" cy="5143493"/>
          </a:xfrm>
          <a:prstGeom prst="rect">
            <a:avLst/>
          </a:prstGeom>
        </p:spPr>
      </p:pic>
      <p:sp>
        <p:nvSpPr>
          <p:cNvPr id="5" name="TextBox 6">
            <a:extLst>
              <a:ext uri="{FF2B5EF4-FFF2-40B4-BE49-F238E27FC236}">
                <a16:creationId xmlns:a16="http://schemas.microsoft.com/office/drawing/2014/main" id="{F0674B78-32D5-4A04-B742-A066517046CC}"/>
              </a:ext>
            </a:extLst>
          </p:cNvPr>
          <p:cNvSpPr txBox="1"/>
          <p:nvPr/>
        </p:nvSpPr>
        <p:spPr>
          <a:xfrm>
            <a:off x="482601" y="482601"/>
            <a:ext cx="3465438" cy="3425353"/>
          </a:xfrm>
          <a:prstGeom prst="rect">
            <a:avLst/>
          </a:prstGeom>
        </p:spPr>
        <p:txBody>
          <a:bodyPr vert="horz" lIns="68580" tIns="34290" rIns="68580" bIns="34290" rtlCol="0" anchor="b">
            <a:normAutofit/>
          </a:bodyPr>
          <a:lstStyle/>
          <a:p>
            <a:pPr>
              <a:lnSpc>
                <a:spcPct val="90000"/>
              </a:lnSpc>
              <a:spcBef>
                <a:spcPct val="0"/>
              </a:spcBef>
              <a:spcAft>
                <a:spcPts val="450"/>
              </a:spcAft>
            </a:pPr>
            <a:r>
              <a:rPr lang="en-US" sz="4500" b="1" kern="1200" dirty="0">
                <a:solidFill>
                  <a:srgbClr val="EA4E60"/>
                </a:solidFill>
                <a:latin typeface="+mj-lt"/>
                <a:ea typeface="+mj-ea"/>
                <a:cs typeface="+mj-cs"/>
              </a:rPr>
              <a:t>E o que </a:t>
            </a:r>
            <a:r>
              <a:rPr lang="en-US" sz="4500" b="1" kern="1200" dirty="0" err="1">
                <a:solidFill>
                  <a:srgbClr val="EA4E60"/>
                </a:solidFill>
                <a:latin typeface="+mj-lt"/>
                <a:ea typeface="+mj-ea"/>
                <a:cs typeface="+mj-cs"/>
              </a:rPr>
              <a:t>tem</a:t>
            </a:r>
            <a:r>
              <a:rPr lang="en-US" sz="4500" b="1" kern="1200" dirty="0">
                <a:solidFill>
                  <a:srgbClr val="EA4E60"/>
                </a:solidFill>
                <a:latin typeface="+mj-lt"/>
                <a:ea typeface="+mj-ea"/>
                <a:cs typeface="+mj-cs"/>
              </a:rPr>
              <a:t> a </a:t>
            </a:r>
            <a:r>
              <a:rPr lang="en-US" sz="4500" b="1" kern="1200" dirty="0" err="1">
                <a:solidFill>
                  <a:srgbClr val="EA4E60"/>
                </a:solidFill>
                <a:latin typeface="+mj-lt"/>
                <a:ea typeface="+mj-ea"/>
                <a:cs typeface="+mj-cs"/>
              </a:rPr>
              <a:t>ver</a:t>
            </a:r>
            <a:r>
              <a:rPr lang="en-US" sz="4500" b="1" kern="1200" dirty="0">
                <a:solidFill>
                  <a:srgbClr val="EA4E60"/>
                </a:solidFill>
                <a:latin typeface="+mj-lt"/>
                <a:ea typeface="+mj-ea"/>
                <a:cs typeface="+mj-cs"/>
              </a:rPr>
              <a:t> </a:t>
            </a:r>
            <a:r>
              <a:rPr lang="en-US" sz="4500" b="1" kern="1200" dirty="0" err="1">
                <a:solidFill>
                  <a:srgbClr val="EA4E60"/>
                </a:solidFill>
                <a:latin typeface="+mj-lt"/>
                <a:ea typeface="+mj-ea"/>
                <a:cs typeface="+mj-cs"/>
              </a:rPr>
              <a:t>os</a:t>
            </a:r>
            <a:r>
              <a:rPr lang="en-US" sz="4500" b="1" kern="1200" dirty="0">
                <a:solidFill>
                  <a:srgbClr val="EA4E60"/>
                </a:solidFill>
                <a:latin typeface="+mj-lt"/>
                <a:ea typeface="+mj-ea"/>
                <a:cs typeface="+mj-cs"/>
              </a:rPr>
              <a:t> </a:t>
            </a:r>
            <a:r>
              <a:rPr lang="en-US" sz="4500" b="1" kern="1200" dirty="0" err="1">
                <a:solidFill>
                  <a:srgbClr val="EA4E60"/>
                </a:solidFill>
                <a:latin typeface="+mj-lt"/>
                <a:ea typeface="+mj-ea"/>
                <a:cs typeface="+mj-cs"/>
              </a:rPr>
              <a:t>generais</a:t>
            </a:r>
            <a:r>
              <a:rPr lang="en-US" sz="4500" b="1" kern="1200" dirty="0">
                <a:solidFill>
                  <a:srgbClr val="EA4E60"/>
                </a:solidFill>
                <a:latin typeface="+mj-lt"/>
                <a:ea typeface="+mj-ea"/>
                <a:cs typeface="+mj-cs"/>
              </a:rPr>
              <a:t> </a:t>
            </a:r>
            <a:r>
              <a:rPr lang="en-US" sz="4500" b="1" kern="1200" dirty="0" err="1">
                <a:solidFill>
                  <a:srgbClr val="EA4E60"/>
                </a:solidFill>
                <a:latin typeface="+mj-lt"/>
                <a:ea typeface="+mj-ea"/>
                <a:cs typeface="+mj-cs"/>
              </a:rPr>
              <a:t>bizantinos</a:t>
            </a:r>
            <a:r>
              <a:rPr lang="en-US" sz="4500" b="1" kern="1200" dirty="0">
                <a:solidFill>
                  <a:srgbClr val="EA4E60"/>
                </a:solidFill>
                <a:latin typeface="+mj-lt"/>
                <a:ea typeface="+mj-ea"/>
                <a:cs typeface="+mj-cs"/>
              </a:rPr>
              <a:t> e o Bitcoin?</a:t>
            </a:r>
          </a:p>
        </p:txBody>
      </p:sp>
      <p:pic>
        <p:nvPicPr>
          <p:cNvPr id="8" name="Imagem 7" descr="Ícone&#10;&#10;Descrição gerada automaticamente">
            <a:extLst>
              <a:ext uri="{FF2B5EF4-FFF2-40B4-BE49-F238E27FC236}">
                <a16:creationId xmlns:a16="http://schemas.microsoft.com/office/drawing/2014/main" id="{714266EF-0C11-CF6C-E243-B29BF60FB9DD}"/>
              </a:ext>
            </a:extLst>
          </p:cNvPr>
          <p:cNvPicPr>
            <a:picLocks noChangeAspect="1"/>
          </p:cNvPicPr>
          <p:nvPr/>
        </p:nvPicPr>
        <p:blipFill rotWithShape="1">
          <a:blip r:embed="rId2">
            <a:extLst>
              <a:ext uri="{28A0092B-C50C-407E-A947-70E740481C1C}">
                <a14:useLocalDpi xmlns:a14="http://schemas.microsoft.com/office/drawing/2010/main" val="0"/>
              </a:ext>
            </a:extLst>
          </a:blip>
          <a:srcRect l="6902" r="6152"/>
          <a:stretch/>
        </p:blipFill>
        <p:spPr>
          <a:xfrm>
            <a:off x="4669498" y="-1844"/>
            <a:ext cx="4472089" cy="514350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972558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
        <p:cNvGrpSpPr/>
        <p:nvPr/>
      </p:nvGrpSpPr>
      <p:grpSpPr>
        <a:xfrm>
          <a:off x="0" y="0"/>
          <a:ext cx="0" cy="0"/>
          <a:chOff x="0" y="0"/>
          <a:chExt cx="0" cy="0"/>
        </a:xfrm>
      </p:grpSpPr>
      <p:sp>
        <p:nvSpPr>
          <p:cNvPr id="4" name="Título 1"/>
          <p:cNvSpPr>
            <a:spLocks noGrp="1"/>
          </p:cNvSpPr>
          <p:nvPr>
            <p:ph type="ctrTitle"/>
          </p:nvPr>
        </p:nvSpPr>
        <p:spPr>
          <a:xfrm>
            <a:off x="116375" y="567997"/>
            <a:ext cx="4586356" cy="4648097"/>
          </a:xfrm>
        </p:spPr>
        <p:txBody>
          <a:bodyPr>
            <a:normAutofit/>
          </a:bodyPr>
          <a:lstStyle/>
          <a:p>
            <a:pPr algn="l"/>
            <a:r>
              <a:rPr lang="pt-BR" sz="2025" dirty="0">
                <a:solidFill>
                  <a:srgbClr val="EA4E60"/>
                </a:solidFill>
                <a:latin typeface="Calibri" panose="020F0502020204030204" pitchFamily="34" charset="0"/>
                <a:cs typeface="Calibri" panose="020F0502020204030204" pitchFamily="34" charset="0"/>
              </a:rPr>
              <a:t>Em uma rede distribuída como a do Bitcoin, todos os participantes e nós são essencialmente de hierarquia igual. </a:t>
            </a:r>
            <a:br>
              <a:rPr lang="pt-BR" sz="2025" dirty="0">
                <a:solidFill>
                  <a:schemeClr val="bg1"/>
                </a:solidFill>
                <a:latin typeface="Calibri" panose="020F0502020204030204" pitchFamily="34" charset="0"/>
                <a:cs typeface="Calibri" panose="020F0502020204030204" pitchFamily="34" charset="0"/>
              </a:rPr>
            </a:br>
            <a:br>
              <a:rPr lang="pt-BR" sz="2025" dirty="0">
                <a:solidFill>
                  <a:schemeClr val="bg1"/>
                </a:solidFill>
                <a:latin typeface="Calibri" panose="020F0502020204030204" pitchFamily="34" charset="0"/>
                <a:cs typeface="Calibri" panose="020F0502020204030204" pitchFamily="34" charset="0"/>
              </a:rPr>
            </a:br>
            <a:r>
              <a:rPr lang="pt-BR" sz="2025" dirty="0">
                <a:solidFill>
                  <a:schemeClr val="bg1"/>
                </a:solidFill>
                <a:latin typeface="Calibri" panose="020F0502020204030204" pitchFamily="34" charset="0"/>
                <a:cs typeface="Calibri" panose="020F0502020204030204" pitchFamily="34" charset="0"/>
              </a:rPr>
              <a:t>Então, agora, em vez de precisar chegar a uma verificação e um acordo entre duas partes, precisamos que todos os participantes aprovem, enquanto neutralizamos usuários corruptos ou enganosos.</a:t>
            </a:r>
            <a:br>
              <a:rPr lang="pt-BR" sz="2025" dirty="0">
                <a:solidFill>
                  <a:schemeClr val="bg1"/>
                </a:solidFill>
                <a:latin typeface="Calibri" panose="020F0502020204030204" pitchFamily="34" charset="0"/>
                <a:cs typeface="Calibri" panose="020F0502020204030204" pitchFamily="34" charset="0"/>
              </a:rPr>
            </a:br>
            <a:br>
              <a:rPr lang="pt-BR" sz="2025" dirty="0">
                <a:solidFill>
                  <a:schemeClr val="bg1"/>
                </a:solidFill>
                <a:latin typeface="Calibri" panose="020F0502020204030204" pitchFamily="34" charset="0"/>
                <a:cs typeface="Calibri" panose="020F0502020204030204" pitchFamily="34" charset="0"/>
              </a:rPr>
            </a:br>
            <a:br>
              <a:rPr lang="pt-BR" sz="1050" b="1" dirty="0"/>
            </a:br>
            <a:endParaRPr lang="pt-BR" sz="1050" dirty="0"/>
          </a:p>
        </p:txBody>
      </p:sp>
      <p:pic>
        <p:nvPicPr>
          <p:cNvPr id="3" name="Imagem 2" descr="Padrão do plano de fundo&#10;&#10;Descrição gerada automaticamente">
            <a:extLst>
              <a:ext uri="{FF2B5EF4-FFF2-40B4-BE49-F238E27FC236}">
                <a16:creationId xmlns:a16="http://schemas.microsoft.com/office/drawing/2014/main" id="{06F9FE6B-2A8B-A504-944C-05759494658F}"/>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2292" r="19670" b="-1"/>
          <a:stretch/>
        </p:blipFill>
        <p:spPr>
          <a:xfrm>
            <a:off x="4671912" y="7"/>
            <a:ext cx="4472089" cy="5143493"/>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1409535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4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8.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
        <p:cNvGrpSpPr/>
        <p:nvPr/>
      </p:nvGrpSpPr>
      <p:grpSpPr>
        <a:xfrm>
          <a:off x="0" y="0"/>
          <a:ext cx="0" cy="0"/>
          <a:chOff x="0" y="0"/>
          <a:chExt cx="0" cy="0"/>
        </a:xfrm>
      </p:grpSpPr>
      <p:sp>
        <p:nvSpPr>
          <p:cNvPr id="4" name="Espaço Reservado para Número de Slide 3">
            <a:extLst>
              <a:ext uri="{FF2B5EF4-FFF2-40B4-BE49-F238E27FC236}">
                <a16:creationId xmlns:a16="http://schemas.microsoft.com/office/drawing/2014/main" id="{51628B76-E405-E10E-4DD3-7FAE27C08E68}"/>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smtClean="0">
                <a:solidFill>
                  <a:srgbClr val="EA4E60"/>
                </a:solidFill>
              </a:rPr>
              <a:t>78</a:t>
            </a:fld>
            <a:r>
              <a:rPr lang="en-US"/>
              <a:t>]</a:t>
            </a:r>
            <a:endParaRPr/>
          </a:p>
        </p:txBody>
      </p:sp>
      <p:sp>
        <p:nvSpPr>
          <p:cNvPr id="6" name="CaixaDeTexto 5">
            <a:extLst>
              <a:ext uri="{FF2B5EF4-FFF2-40B4-BE49-F238E27FC236}">
                <a16:creationId xmlns:a16="http://schemas.microsoft.com/office/drawing/2014/main" id="{ED83857F-8E38-07E0-1821-71F315028662}"/>
              </a:ext>
            </a:extLst>
          </p:cNvPr>
          <p:cNvSpPr txBox="1"/>
          <p:nvPr/>
        </p:nvSpPr>
        <p:spPr>
          <a:xfrm>
            <a:off x="765798" y="1417588"/>
            <a:ext cx="7612403" cy="2308324"/>
          </a:xfrm>
          <a:prstGeom prst="rect">
            <a:avLst/>
          </a:prstGeom>
          <a:noFill/>
        </p:spPr>
        <p:txBody>
          <a:bodyPr wrap="square">
            <a:spAutoFit/>
          </a:bodyPr>
          <a:lstStyle/>
          <a:p>
            <a:r>
              <a:rPr lang="pt-BR" sz="2400" b="1" dirty="0">
                <a:solidFill>
                  <a:srgbClr val="EA4E60"/>
                </a:solidFill>
                <a:latin typeface="Calibri" panose="020F0502020204030204" pitchFamily="34" charset="0"/>
                <a:cs typeface="Calibri" panose="020F0502020204030204" pitchFamily="34" charset="0"/>
              </a:rPr>
              <a:t>O acordo entre todos esses nós é chamado de CONSENSO .</a:t>
            </a:r>
            <a:br>
              <a:rPr lang="pt-BR" sz="2400" dirty="0">
                <a:solidFill>
                  <a:schemeClr val="bg1"/>
                </a:solidFill>
                <a:latin typeface="Calibri" panose="020F0502020204030204" pitchFamily="34" charset="0"/>
                <a:cs typeface="Calibri" panose="020F0502020204030204" pitchFamily="34" charset="0"/>
              </a:rPr>
            </a:br>
            <a:br>
              <a:rPr lang="pt-BR" sz="2400" dirty="0">
                <a:solidFill>
                  <a:schemeClr val="bg1"/>
                </a:solidFill>
                <a:latin typeface="Calibri" panose="020F0502020204030204" pitchFamily="34" charset="0"/>
                <a:cs typeface="Calibri" panose="020F0502020204030204" pitchFamily="34" charset="0"/>
              </a:rPr>
            </a:br>
            <a:r>
              <a:rPr lang="pt-BR" sz="2400" dirty="0">
                <a:solidFill>
                  <a:schemeClr val="bg1"/>
                </a:solidFill>
                <a:latin typeface="Calibri" panose="020F0502020204030204" pitchFamily="34" charset="0"/>
                <a:cs typeface="Calibri" panose="020F0502020204030204" pitchFamily="34" charset="0"/>
              </a:rPr>
              <a:t>A solução para o problema dos generais bizantinos não é simples de forma alguma. Envolve criptografia, trabalho pesado de computação e comunicação entre todos os nós (gerais) para verificar a mensagem.</a:t>
            </a:r>
            <a:endParaRPr lang="pt-BR" sz="2400" dirty="0"/>
          </a:p>
        </p:txBody>
      </p:sp>
    </p:spTree>
    <p:extLst>
      <p:ext uri="{BB962C8B-B14F-4D97-AF65-F5344CB8AC3E}">
        <p14:creationId xmlns:p14="http://schemas.microsoft.com/office/powerpoint/2010/main" val="99902909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3">
            <a:extLst>
              <a:ext uri="{FF2B5EF4-FFF2-40B4-BE49-F238E27FC236}">
                <a16:creationId xmlns:a16="http://schemas.microsoft.com/office/drawing/2014/main" id="{F5A670CB-74E9-3DCF-1C5E-6B78DC1C3338}"/>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smtClean="0">
                <a:solidFill>
                  <a:srgbClr val="EA4E60"/>
                </a:solidFill>
              </a:rPr>
              <a:t>79</a:t>
            </a:fld>
            <a:r>
              <a:rPr lang="en-US"/>
              <a:t>]</a:t>
            </a:r>
            <a:endParaRPr/>
          </a:p>
        </p:txBody>
      </p:sp>
      <p:pic>
        <p:nvPicPr>
          <p:cNvPr id="6" name="Gráfico 5" descr="Computador estrutura de tópicos">
            <a:extLst>
              <a:ext uri="{FF2B5EF4-FFF2-40B4-BE49-F238E27FC236}">
                <a16:creationId xmlns:a16="http://schemas.microsoft.com/office/drawing/2014/main" id="{9157935F-BEA4-3577-A67B-F6A7A35CD86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44248" y="1125198"/>
            <a:ext cx="914400" cy="914400"/>
          </a:xfrm>
          <a:prstGeom prst="rect">
            <a:avLst/>
          </a:prstGeom>
        </p:spPr>
      </p:pic>
      <p:pic>
        <p:nvPicPr>
          <p:cNvPr id="7" name="Gráfico 6" descr="Computador estrutura de tópicos">
            <a:extLst>
              <a:ext uri="{FF2B5EF4-FFF2-40B4-BE49-F238E27FC236}">
                <a16:creationId xmlns:a16="http://schemas.microsoft.com/office/drawing/2014/main" id="{C298C27D-D03E-6580-42CA-156EAD9CF83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628152" y="1133631"/>
            <a:ext cx="914400" cy="914400"/>
          </a:xfrm>
          <a:prstGeom prst="rect">
            <a:avLst/>
          </a:prstGeom>
        </p:spPr>
      </p:pic>
      <p:pic>
        <p:nvPicPr>
          <p:cNvPr id="8" name="Gráfico 7" descr="Computador estrutura de tópicos">
            <a:extLst>
              <a:ext uri="{FF2B5EF4-FFF2-40B4-BE49-F238E27FC236}">
                <a16:creationId xmlns:a16="http://schemas.microsoft.com/office/drawing/2014/main" id="{C09288BB-2522-B9F0-40FD-FD8354A5313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44248" y="3103902"/>
            <a:ext cx="914400" cy="914400"/>
          </a:xfrm>
          <a:prstGeom prst="rect">
            <a:avLst/>
          </a:prstGeom>
        </p:spPr>
      </p:pic>
      <p:pic>
        <p:nvPicPr>
          <p:cNvPr id="9" name="Gráfico 8" descr="Computador estrutura de tópicos">
            <a:extLst>
              <a:ext uri="{FF2B5EF4-FFF2-40B4-BE49-F238E27FC236}">
                <a16:creationId xmlns:a16="http://schemas.microsoft.com/office/drawing/2014/main" id="{03C7CA59-838A-581B-DDB3-5FD33750458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628152" y="3095469"/>
            <a:ext cx="914400" cy="914400"/>
          </a:xfrm>
          <a:prstGeom prst="rect">
            <a:avLst/>
          </a:prstGeom>
        </p:spPr>
      </p:pic>
      <p:cxnSp>
        <p:nvCxnSpPr>
          <p:cNvPr id="11" name="Conector reto 10">
            <a:extLst>
              <a:ext uri="{FF2B5EF4-FFF2-40B4-BE49-F238E27FC236}">
                <a16:creationId xmlns:a16="http://schemas.microsoft.com/office/drawing/2014/main" id="{E8B6082C-1AF2-8312-973E-E92BB6080E71}"/>
              </a:ext>
            </a:extLst>
          </p:cNvPr>
          <p:cNvCxnSpPr>
            <a:stCxn id="6" idx="3"/>
            <a:endCxn id="7" idx="1"/>
          </p:cNvCxnSpPr>
          <p:nvPr/>
        </p:nvCxnSpPr>
        <p:spPr>
          <a:xfrm>
            <a:off x="2058648" y="1582398"/>
            <a:ext cx="4569504" cy="8433"/>
          </a:xfrm>
          <a:prstGeom prst="line">
            <a:avLst/>
          </a:prstGeom>
          <a:ln w="31750">
            <a:solidFill>
              <a:schemeClr val="tx1"/>
            </a:solidFill>
            <a:prstDash val="dashDot"/>
          </a:ln>
        </p:spPr>
        <p:style>
          <a:lnRef idx="1">
            <a:schemeClr val="accent1"/>
          </a:lnRef>
          <a:fillRef idx="0">
            <a:schemeClr val="accent1"/>
          </a:fillRef>
          <a:effectRef idx="0">
            <a:schemeClr val="accent1"/>
          </a:effectRef>
          <a:fontRef idx="minor">
            <a:schemeClr val="tx1"/>
          </a:fontRef>
        </p:style>
      </p:cxnSp>
      <p:cxnSp>
        <p:nvCxnSpPr>
          <p:cNvPr id="13" name="Conector reto 12">
            <a:extLst>
              <a:ext uri="{FF2B5EF4-FFF2-40B4-BE49-F238E27FC236}">
                <a16:creationId xmlns:a16="http://schemas.microsoft.com/office/drawing/2014/main" id="{068E0A43-3C4C-19FB-B2A0-010F4160C20B}"/>
              </a:ext>
            </a:extLst>
          </p:cNvPr>
          <p:cNvCxnSpPr>
            <a:cxnSpLocks/>
          </p:cNvCxnSpPr>
          <p:nvPr/>
        </p:nvCxnSpPr>
        <p:spPr>
          <a:xfrm>
            <a:off x="6940446" y="1837232"/>
            <a:ext cx="0" cy="1431561"/>
          </a:xfrm>
          <a:prstGeom prst="line">
            <a:avLst/>
          </a:prstGeom>
          <a:ln w="31750">
            <a:solidFill>
              <a:schemeClr val="tx1"/>
            </a:solidFill>
            <a:prstDash val="dashDot"/>
          </a:ln>
        </p:spPr>
        <p:style>
          <a:lnRef idx="1">
            <a:schemeClr val="accent1"/>
          </a:lnRef>
          <a:fillRef idx="0">
            <a:schemeClr val="accent1"/>
          </a:fillRef>
          <a:effectRef idx="0">
            <a:schemeClr val="accent1"/>
          </a:effectRef>
          <a:fontRef idx="minor">
            <a:schemeClr val="tx1"/>
          </a:fontRef>
        </p:style>
      </p:cxnSp>
      <p:cxnSp>
        <p:nvCxnSpPr>
          <p:cNvPr id="15" name="Conector reto 14">
            <a:extLst>
              <a:ext uri="{FF2B5EF4-FFF2-40B4-BE49-F238E27FC236}">
                <a16:creationId xmlns:a16="http://schemas.microsoft.com/office/drawing/2014/main" id="{54452663-2238-E8FE-CFB3-B36F2CED3B72}"/>
              </a:ext>
            </a:extLst>
          </p:cNvPr>
          <p:cNvCxnSpPr>
            <a:stCxn id="9" idx="1"/>
            <a:endCxn id="8" idx="3"/>
          </p:cNvCxnSpPr>
          <p:nvPr/>
        </p:nvCxnSpPr>
        <p:spPr>
          <a:xfrm flipH="1">
            <a:off x="2058648" y="3552669"/>
            <a:ext cx="4569504" cy="8433"/>
          </a:xfrm>
          <a:prstGeom prst="line">
            <a:avLst/>
          </a:prstGeom>
          <a:ln w="31750">
            <a:solidFill>
              <a:schemeClr val="tx1"/>
            </a:solidFill>
            <a:prstDash val="dashDot"/>
          </a:ln>
        </p:spPr>
        <p:style>
          <a:lnRef idx="1">
            <a:schemeClr val="accent1"/>
          </a:lnRef>
          <a:fillRef idx="0">
            <a:schemeClr val="accent1"/>
          </a:fillRef>
          <a:effectRef idx="0">
            <a:schemeClr val="accent1"/>
          </a:effectRef>
          <a:fontRef idx="minor">
            <a:schemeClr val="tx1"/>
          </a:fontRef>
        </p:style>
      </p:cxnSp>
      <p:cxnSp>
        <p:nvCxnSpPr>
          <p:cNvPr id="17" name="Conector reto 16">
            <a:extLst>
              <a:ext uri="{FF2B5EF4-FFF2-40B4-BE49-F238E27FC236}">
                <a16:creationId xmlns:a16="http://schemas.microsoft.com/office/drawing/2014/main" id="{50CE4DAC-7803-07CB-2488-267A001CF010}"/>
              </a:ext>
            </a:extLst>
          </p:cNvPr>
          <p:cNvCxnSpPr>
            <a:cxnSpLocks/>
          </p:cNvCxnSpPr>
          <p:nvPr/>
        </p:nvCxnSpPr>
        <p:spPr>
          <a:xfrm flipV="1">
            <a:off x="1451547" y="1837232"/>
            <a:ext cx="0" cy="1431561"/>
          </a:xfrm>
          <a:prstGeom prst="line">
            <a:avLst/>
          </a:prstGeom>
          <a:ln w="31750">
            <a:solidFill>
              <a:schemeClr val="tx1"/>
            </a:solidFill>
            <a:prstDash val="dashDot"/>
          </a:ln>
        </p:spPr>
        <p:style>
          <a:lnRef idx="1">
            <a:schemeClr val="accent1"/>
          </a:lnRef>
          <a:fillRef idx="0">
            <a:schemeClr val="accent1"/>
          </a:fillRef>
          <a:effectRef idx="0">
            <a:schemeClr val="accent1"/>
          </a:effectRef>
          <a:fontRef idx="minor">
            <a:schemeClr val="tx1"/>
          </a:fontRef>
        </p:style>
      </p:cxnSp>
      <p:pic>
        <p:nvPicPr>
          <p:cNvPr id="3074" name="Picture 2" descr="Check Ícone - PNG Transparent - Image PNG">
            <a:extLst>
              <a:ext uri="{FF2B5EF4-FFF2-40B4-BE49-F238E27FC236}">
                <a16:creationId xmlns:a16="http://schemas.microsoft.com/office/drawing/2014/main" id="{1B1BCD58-E7D3-E386-FD08-F7D81BC190A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07577" y="1395489"/>
            <a:ext cx="268887" cy="268887"/>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heck Ícone - PNG Transparent - Image PNG">
            <a:extLst>
              <a:ext uri="{FF2B5EF4-FFF2-40B4-BE49-F238E27FC236}">
                <a16:creationId xmlns:a16="http://schemas.microsoft.com/office/drawing/2014/main" id="{85FEF8AC-3616-6D22-D6F4-7229989510A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91480" y="1396658"/>
            <a:ext cx="268887" cy="268887"/>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heck Ícone - PNG Transparent - Image PNG">
            <a:extLst>
              <a:ext uri="{FF2B5EF4-FFF2-40B4-BE49-F238E27FC236}">
                <a16:creationId xmlns:a16="http://schemas.microsoft.com/office/drawing/2014/main" id="{37180751-B6AB-2A50-F2D2-4DD9504BE17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05077" y="3367165"/>
            <a:ext cx="268887" cy="26888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Check Ícone - PNG Transparent - Image PNG">
            <a:extLst>
              <a:ext uri="{FF2B5EF4-FFF2-40B4-BE49-F238E27FC236}">
                <a16:creationId xmlns:a16="http://schemas.microsoft.com/office/drawing/2014/main" id="{4018080F-7812-045A-C1F5-EDC7617B02B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91479" y="3364823"/>
            <a:ext cx="268887" cy="268887"/>
          </a:xfrm>
          <a:prstGeom prst="rect">
            <a:avLst/>
          </a:prstGeom>
          <a:noFill/>
          <a:extLst>
            <a:ext uri="{909E8E84-426E-40DD-AFC4-6F175D3DCCD1}">
              <a14:hiddenFill xmlns:a14="http://schemas.microsoft.com/office/drawing/2010/main">
                <a:solidFill>
                  <a:srgbClr val="FFFFFF"/>
                </a:solidFill>
              </a14:hiddenFill>
            </a:ext>
          </a:extLst>
        </p:spPr>
      </p:pic>
      <p:pic>
        <p:nvPicPr>
          <p:cNvPr id="26" name="Imagem 25" descr="Uma imagem contendo Padrão do plano de fundo&#10;&#10;Descrição gerada automaticamente">
            <a:extLst>
              <a:ext uri="{FF2B5EF4-FFF2-40B4-BE49-F238E27FC236}">
                <a16:creationId xmlns:a16="http://schemas.microsoft.com/office/drawing/2014/main" id="{4905A735-622F-9D64-E7B5-D06E28830B41}"/>
              </a:ext>
            </a:extLst>
          </p:cNvPr>
          <p:cNvPicPr>
            <a:picLocks noChangeAspect="1"/>
          </p:cNvPicPr>
          <p:nvPr/>
        </p:nvPicPr>
        <p:blipFill>
          <a:blip r:embed="rId5"/>
          <a:stretch>
            <a:fillRect/>
          </a:stretch>
        </p:blipFill>
        <p:spPr>
          <a:xfrm>
            <a:off x="2515849" y="1723869"/>
            <a:ext cx="3592643" cy="1723869"/>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675941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3"/>
          <p:cNvSpPr txBox="1"/>
          <p:nvPr/>
        </p:nvSpPr>
        <p:spPr>
          <a:xfrm>
            <a:off x="539884" y="2091850"/>
            <a:ext cx="8016900" cy="2047200"/>
          </a:xfrm>
          <a:prstGeom prst="rect">
            <a:avLst/>
          </a:prstGeom>
          <a:noFill/>
          <a:ln>
            <a:noFill/>
          </a:ln>
        </p:spPr>
        <p:txBody>
          <a:bodyPr spcFirstLastPara="1" wrap="square" lIns="91425" tIns="91425" rIns="91425" bIns="91425" anchor="ctr" anchorCtr="0">
            <a:noAutofit/>
          </a:bodyPr>
          <a:lstStyle/>
          <a:p>
            <a:pPr marL="76200" lvl="1">
              <a:buSzPts val="1600"/>
            </a:pPr>
            <a:r>
              <a:rPr lang="pt-BR" sz="2400" dirty="0">
                <a:solidFill>
                  <a:srgbClr val="EA4E60"/>
                </a:solidFill>
                <a:latin typeface="Calibri" panose="020F0502020204030204" pitchFamily="34" charset="0"/>
                <a:ea typeface="Calibri"/>
                <a:cs typeface="Calibri" panose="020F0502020204030204" pitchFamily="34" charset="0"/>
              </a:rPr>
              <a:t>Não existe </a:t>
            </a:r>
            <a:r>
              <a:rPr lang="pt-BR" sz="2400" dirty="0">
                <a:solidFill>
                  <a:schemeClr val="tx1"/>
                </a:solidFill>
                <a:latin typeface="Calibri" panose="020F0502020204030204" pitchFamily="34" charset="0"/>
                <a:ea typeface="Calibri"/>
                <a:cs typeface="Calibri" panose="020F0502020204030204" pitchFamily="34" charset="0"/>
              </a:rPr>
              <a:t>um servidor ou sistema central que mantenha os dados do Blockchain. </a:t>
            </a:r>
          </a:p>
          <a:p>
            <a:pPr marL="76200" lvl="1">
              <a:buSzPts val="1600"/>
            </a:pPr>
            <a:endParaRPr lang="pt-BR" sz="2400" dirty="0">
              <a:solidFill>
                <a:schemeClr val="tx1"/>
              </a:solidFill>
              <a:latin typeface="Calibri" panose="020F0502020204030204" pitchFamily="34" charset="0"/>
              <a:ea typeface="Calibri"/>
              <a:cs typeface="Calibri" panose="020F0502020204030204" pitchFamily="34" charset="0"/>
            </a:endParaRPr>
          </a:p>
          <a:p>
            <a:pPr marL="76200" lvl="1">
              <a:buSzPts val="1600"/>
            </a:pPr>
            <a:r>
              <a:rPr lang="pt-BR" sz="2400" dirty="0">
                <a:solidFill>
                  <a:srgbClr val="EA4E60"/>
                </a:solidFill>
                <a:latin typeface="Calibri" panose="020F0502020204030204" pitchFamily="34" charset="0"/>
                <a:ea typeface="Calibri"/>
                <a:cs typeface="Calibri" panose="020F0502020204030204" pitchFamily="34" charset="0"/>
              </a:rPr>
              <a:t>Os dados são distribuídos por milhões de computadores </a:t>
            </a:r>
            <a:r>
              <a:rPr lang="pt-BR" sz="2400" dirty="0">
                <a:solidFill>
                  <a:schemeClr val="tx1"/>
                </a:solidFill>
                <a:latin typeface="Calibri" panose="020F0502020204030204" pitchFamily="34" charset="0"/>
                <a:ea typeface="Calibri"/>
                <a:cs typeface="Calibri" panose="020F0502020204030204" pitchFamily="34" charset="0"/>
              </a:rPr>
              <a:t>em todo o mundo que estão conectados ao Blockchain. </a:t>
            </a:r>
          </a:p>
        </p:txBody>
      </p:sp>
      <p:sp>
        <p:nvSpPr>
          <p:cNvPr id="169" name="Google Shape;169;p3"/>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dirty="0">
                <a:solidFill>
                  <a:srgbClr val="EA4E60"/>
                </a:solidFill>
                <a:latin typeface="Century Gothic"/>
                <a:ea typeface="Century Gothic"/>
                <a:cs typeface="Century Gothic"/>
                <a:sym typeface="Century Gothic"/>
              </a:rPr>
              <a:t>Dados </a:t>
            </a:r>
            <a:r>
              <a:rPr lang="en-US" sz="4000" b="1" dirty="0" err="1">
                <a:solidFill>
                  <a:srgbClr val="EA4E60"/>
                </a:solidFill>
                <a:latin typeface="Century Gothic"/>
                <a:ea typeface="Century Gothic"/>
                <a:cs typeface="Century Gothic"/>
                <a:sym typeface="Century Gothic"/>
              </a:rPr>
              <a:t>Distribuídos</a:t>
            </a:r>
            <a:r>
              <a:rPr lang="en-US" sz="4000" b="1" dirty="0">
                <a:solidFill>
                  <a:srgbClr val="EA4E60"/>
                </a:solidFill>
                <a:latin typeface="Century Gothic"/>
                <a:ea typeface="Century Gothic"/>
                <a:cs typeface="Century Gothic"/>
                <a:sym typeface="Century Gothic"/>
              </a:rPr>
              <a:t>  </a:t>
            </a:r>
            <a:endParaRPr sz="4000" b="0" i="0" u="none" strike="noStrike" cap="none" dirty="0">
              <a:solidFill>
                <a:srgbClr val="EA4E60"/>
              </a:solidFill>
              <a:latin typeface="Century Gothic"/>
              <a:ea typeface="Century Gothic"/>
              <a:cs typeface="Century Gothic"/>
              <a:sym typeface="Century Gothic"/>
            </a:endParaRPr>
          </a:p>
        </p:txBody>
      </p:sp>
      <p:sp>
        <p:nvSpPr>
          <p:cNvPr id="170" name="Google Shape;170;p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8</a:t>
            </a:fld>
            <a:r>
              <a:rPr lang="en-US"/>
              <a:t>]</a:t>
            </a:r>
            <a:endParaRPr/>
          </a:p>
        </p:txBody>
      </p:sp>
    </p:spTree>
    <p:extLst>
      <p:ext uri="{BB962C8B-B14F-4D97-AF65-F5344CB8AC3E}">
        <p14:creationId xmlns:p14="http://schemas.microsoft.com/office/powerpoint/2010/main" val="41638095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
        <p:cNvGrpSpPr/>
        <p:nvPr/>
      </p:nvGrpSpPr>
      <p:grpSpPr>
        <a:xfrm>
          <a:off x="0" y="0"/>
          <a:ext cx="0" cy="0"/>
          <a:chOff x="0" y="0"/>
          <a:chExt cx="0" cy="0"/>
        </a:xfrm>
      </p:grpSpPr>
      <p:sp>
        <p:nvSpPr>
          <p:cNvPr id="4" name="Título 1"/>
          <p:cNvSpPr>
            <a:spLocks noGrp="1"/>
          </p:cNvSpPr>
          <p:nvPr>
            <p:ph type="ctrTitle"/>
          </p:nvPr>
        </p:nvSpPr>
        <p:spPr>
          <a:xfrm>
            <a:off x="711955" y="1120637"/>
            <a:ext cx="7772400" cy="2819400"/>
          </a:xfrm>
        </p:spPr>
        <p:txBody>
          <a:bodyPr>
            <a:normAutofit fontScale="90000"/>
          </a:bodyPr>
          <a:lstStyle/>
          <a:p>
            <a:r>
              <a:rPr lang="pt-BR" sz="2700" dirty="0">
                <a:solidFill>
                  <a:schemeClr val="bg1"/>
                </a:solidFill>
                <a:latin typeface="Calibri" panose="020F0502020204030204" pitchFamily="34" charset="0"/>
                <a:cs typeface="Calibri" panose="020F0502020204030204" pitchFamily="34" charset="0"/>
              </a:rPr>
              <a:t>E esse é o problema dos generais bizantinos e </a:t>
            </a:r>
            <a:r>
              <a:rPr lang="pt-BR" sz="2700" dirty="0" err="1">
                <a:solidFill>
                  <a:schemeClr val="bg1"/>
                </a:solidFill>
                <a:latin typeface="Calibri" panose="020F0502020204030204" pitchFamily="34" charset="0"/>
                <a:cs typeface="Calibri" panose="020F0502020204030204" pitchFamily="34" charset="0"/>
              </a:rPr>
              <a:t>Satoshi</a:t>
            </a:r>
            <a:r>
              <a:rPr lang="pt-BR" sz="2700" dirty="0">
                <a:solidFill>
                  <a:schemeClr val="bg1"/>
                </a:solidFill>
                <a:latin typeface="Calibri" panose="020F0502020204030204" pitchFamily="34" charset="0"/>
                <a:cs typeface="Calibri" panose="020F0502020204030204" pitchFamily="34" charset="0"/>
              </a:rPr>
              <a:t> </a:t>
            </a:r>
            <a:r>
              <a:rPr lang="pt-BR" sz="2700" dirty="0" err="1">
                <a:solidFill>
                  <a:schemeClr val="bg1"/>
                </a:solidFill>
                <a:latin typeface="Calibri" panose="020F0502020204030204" pitchFamily="34" charset="0"/>
                <a:cs typeface="Calibri" panose="020F0502020204030204" pitchFamily="34" charset="0"/>
              </a:rPr>
              <a:t>Nakamoto</a:t>
            </a:r>
            <a:r>
              <a:rPr lang="pt-BR" sz="2700" dirty="0">
                <a:solidFill>
                  <a:schemeClr val="bg1"/>
                </a:solidFill>
                <a:latin typeface="Calibri" panose="020F0502020204030204" pitchFamily="34" charset="0"/>
                <a:cs typeface="Calibri" panose="020F0502020204030204" pitchFamily="34" charset="0"/>
              </a:rPr>
              <a:t> conseguiu resolver isso.</a:t>
            </a:r>
            <a:br>
              <a:rPr lang="pt-BR" sz="2700" dirty="0">
                <a:solidFill>
                  <a:schemeClr val="bg1"/>
                </a:solidFill>
                <a:latin typeface="Calibri" panose="020F0502020204030204" pitchFamily="34" charset="0"/>
                <a:cs typeface="Calibri" panose="020F0502020204030204" pitchFamily="34" charset="0"/>
              </a:rPr>
            </a:br>
            <a:br>
              <a:rPr lang="pt-BR" sz="2700" dirty="0">
                <a:solidFill>
                  <a:schemeClr val="bg1"/>
                </a:solidFill>
                <a:latin typeface="Calibri" panose="020F0502020204030204" pitchFamily="34" charset="0"/>
                <a:cs typeface="Calibri" panose="020F0502020204030204" pitchFamily="34" charset="0"/>
              </a:rPr>
            </a:br>
            <a:r>
              <a:rPr lang="pt-BR" sz="2700" dirty="0">
                <a:solidFill>
                  <a:schemeClr val="bg1"/>
                </a:solidFill>
                <a:latin typeface="Calibri" panose="020F0502020204030204" pitchFamily="34" charset="0"/>
                <a:cs typeface="Calibri" panose="020F0502020204030204" pitchFamily="34" charset="0"/>
              </a:rPr>
              <a:t>É um excelente exemplo de como o algoritmo de consenso de prova de trabalho (POW) do Bitcoin funciona, e entendê-lo geralmente eleva sua compreensão de outros algoritmos de consenso.</a:t>
            </a:r>
            <a:br>
              <a:rPr lang="pt-BR" sz="4000" b="1" dirty="0">
                <a:solidFill>
                  <a:schemeClr val="bg1"/>
                </a:solidFill>
              </a:rPr>
            </a:br>
            <a:endParaRPr lang="pt-BR" sz="2800" dirty="0">
              <a:solidFill>
                <a:srgbClr val="F00659"/>
              </a:solidFill>
            </a:endParaRPr>
          </a:p>
        </p:txBody>
      </p:sp>
    </p:spTree>
    <p:extLst>
      <p:ext uri="{BB962C8B-B14F-4D97-AF65-F5344CB8AC3E}">
        <p14:creationId xmlns:p14="http://schemas.microsoft.com/office/powerpoint/2010/main" val="4068332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a:spLocks noGrp="1"/>
          </p:cNvSpPr>
          <p:nvPr>
            <p:ph type="ctrTitle"/>
          </p:nvPr>
        </p:nvSpPr>
        <p:spPr>
          <a:xfrm>
            <a:off x="516174" y="135867"/>
            <a:ext cx="8320528" cy="4951313"/>
          </a:xfrm>
        </p:spPr>
        <p:txBody>
          <a:bodyPr>
            <a:noAutofit/>
          </a:bodyPr>
          <a:lstStyle/>
          <a:p>
            <a:pPr algn="l"/>
            <a:r>
              <a:rPr lang="pt-BR" sz="1800" dirty="0">
                <a:solidFill>
                  <a:schemeClr val="bg1"/>
                </a:solidFill>
                <a:latin typeface="Calibri" panose="020F0502020204030204" pitchFamily="34" charset="0"/>
                <a:cs typeface="Calibri" panose="020F0502020204030204" pitchFamily="34" charset="0"/>
              </a:rPr>
              <a:t>: </a:t>
            </a:r>
            <a:br>
              <a:rPr lang="pt-BR" sz="1800" dirty="0">
                <a:solidFill>
                  <a:schemeClr val="bg1"/>
                </a:solidFill>
                <a:latin typeface="Calibri" panose="020F0502020204030204" pitchFamily="34" charset="0"/>
                <a:cs typeface="Calibri" panose="020F0502020204030204" pitchFamily="34" charset="0"/>
              </a:rPr>
            </a:br>
            <a:br>
              <a:rPr lang="pt-BR" sz="1800" dirty="0">
                <a:solidFill>
                  <a:schemeClr val="tx1"/>
                </a:solidFill>
                <a:latin typeface="Calibri" panose="020F0502020204030204" pitchFamily="34" charset="0"/>
                <a:cs typeface="Calibri" panose="020F0502020204030204" pitchFamily="34" charset="0"/>
              </a:rPr>
            </a:br>
            <a:br>
              <a:rPr lang="pt-BR" sz="1800" b="1" dirty="0">
                <a:solidFill>
                  <a:schemeClr val="tx1"/>
                </a:solidFill>
                <a:latin typeface="Calibri" panose="020F0502020204030204" pitchFamily="34" charset="0"/>
                <a:cs typeface="Calibri" panose="020F0502020204030204" pitchFamily="34" charset="0"/>
              </a:rPr>
            </a:br>
            <a:endParaRPr lang="pt-BR" sz="1800" dirty="0">
              <a:solidFill>
                <a:schemeClr val="tx1"/>
              </a:solidFill>
              <a:latin typeface="Calibri" panose="020F0502020204030204" pitchFamily="34" charset="0"/>
              <a:cs typeface="Calibri" panose="020F0502020204030204" pitchFamily="34" charset="0"/>
            </a:endParaRPr>
          </a:p>
        </p:txBody>
      </p:sp>
      <p:sp>
        <p:nvSpPr>
          <p:cNvPr id="3" name="CaixaDeTexto 2">
            <a:extLst>
              <a:ext uri="{FF2B5EF4-FFF2-40B4-BE49-F238E27FC236}">
                <a16:creationId xmlns:a16="http://schemas.microsoft.com/office/drawing/2014/main" id="{23A28E3C-0F7A-D65E-DB4C-70069D6A4EC9}"/>
              </a:ext>
            </a:extLst>
          </p:cNvPr>
          <p:cNvSpPr txBox="1"/>
          <p:nvPr/>
        </p:nvSpPr>
        <p:spPr>
          <a:xfrm>
            <a:off x="516174" y="213371"/>
            <a:ext cx="7436108" cy="1323439"/>
          </a:xfrm>
          <a:prstGeom prst="rect">
            <a:avLst/>
          </a:prstGeom>
          <a:noFill/>
        </p:spPr>
        <p:txBody>
          <a:bodyPr wrap="square">
            <a:spAutoFit/>
          </a:bodyPr>
          <a:lstStyle/>
          <a:p>
            <a:r>
              <a:rPr lang="pt-BR" sz="4000" dirty="0">
                <a:solidFill>
                  <a:srgbClr val="EA4E60"/>
                </a:solidFill>
                <a:latin typeface="Calibri" panose="020F0502020204030204" pitchFamily="34" charset="0"/>
                <a:cs typeface="Calibri" panose="020F0502020204030204" pitchFamily="34" charset="0"/>
              </a:rPr>
              <a:t>O consenso é necessário em vários níveis do Bitcoin</a:t>
            </a:r>
            <a:endParaRPr lang="pt-BR" sz="4000" dirty="0"/>
          </a:p>
        </p:txBody>
      </p:sp>
      <p:sp>
        <p:nvSpPr>
          <p:cNvPr id="6" name="CaixaDeTexto 5">
            <a:extLst>
              <a:ext uri="{FF2B5EF4-FFF2-40B4-BE49-F238E27FC236}">
                <a16:creationId xmlns:a16="http://schemas.microsoft.com/office/drawing/2014/main" id="{AD47F67E-9E7B-175A-E628-FF39EAB56BA4}"/>
              </a:ext>
            </a:extLst>
          </p:cNvPr>
          <p:cNvSpPr txBox="1"/>
          <p:nvPr/>
        </p:nvSpPr>
        <p:spPr>
          <a:xfrm>
            <a:off x="516174" y="1778529"/>
            <a:ext cx="8522895" cy="3046988"/>
          </a:xfrm>
          <a:prstGeom prst="rect">
            <a:avLst/>
          </a:prstGeom>
          <a:noFill/>
        </p:spPr>
        <p:txBody>
          <a:bodyPr wrap="square">
            <a:spAutoFit/>
          </a:bodyPr>
          <a:lstStyle/>
          <a:p>
            <a:r>
              <a:rPr lang="pt-BR" sz="1600" dirty="0">
                <a:solidFill>
                  <a:schemeClr val="tx1"/>
                </a:solidFill>
                <a:latin typeface="Calibri" panose="020F0502020204030204" pitchFamily="34" charset="0"/>
                <a:cs typeface="Calibri" panose="020F0502020204030204" pitchFamily="34" charset="0"/>
              </a:rPr>
              <a:t>Como por exemplo a </a:t>
            </a:r>
            <a:r>
              <a:rPr lang="pt-BR" sz="1600" dirty="0">
                <a:solidFill>
                  <a:srgbClr val="EA4E60"/>
                </a:solidFill>
                <a:latin typeface="Calibri" panose="020F0502020204030204" pitchFamily="34" charset="0"/>
                <a:cs typeface="Calibri" panose="020F0502020204030204" pitchFamily="34" charset="0"/>
              </a:rPr>
              <a:t>manutenção do código-fonte</a:t>
            </a:r>
            <a:r>
              <a:rPr lang="pt-BR" sz="1600" dirty="0">
                <a:solidFill>
                  <a:schemeClr val="tx1"/>
                </a:solidFill>
                <a:latin typeface="Calibri" panose="020F0502020204030204" pitchFamily="34" charset="0"/>
                <a:cs typeface="Calibri" panose="020F0502020204030204" pitchFamily="34" charset="0"/>
              </a:rPr>
              <a:t> do Bitcoin e deve ser mantido entre todos os nós que armazenam e validam o blockchain.  No </a:t>
            </a:r>
            <a:r>
              <a:rPr lang="pt-BR" sz="1600" dirty="0">
                <a:solidFill>
                  <a:srgbClr val="EA4E60"/>
                </a:solidFill>
                <a:latin typeface="Calibri" panose="020F0502020204030204" pitchFamily="34" charset="0"/>
                <a:cs typeface="Calibri" panose="020F0502020204030204" pitchFamily="34" charset="0"/>
              </a:rPr>
              <a:t>nível do código-fonte</a:t>
            </a:r>
            <a:r>
              <a:rPr lang="pt-BR" sz="1600" dirty="0">
                <a:solidFill>
                  <a:schemeClr val="tx1"/>
                </a:solidFill>
                <a:latin typeface="Calibri" panose="020F0502020204030204" pitchFamily="34" charset="0"/>
                <a:cs typeface="Calibri" panose="020F0502020204030204" pitchFamily="34" charset="0"/>
              </a:rPr>
              <a:t>, o consenso é alcançado ao permitir que qualquer pessoa proponha, revise e comente as mudanças. </a:t>
            </a:r>
            <a:br>
              <a:rPr lang="pt-BR" sz="1600" dirty="0">
                <a:solidFill>
                  <a:schemeClr val="tx1"/>
                </a:solidFill>
                <a:latin typeface="Calibri" panose="020F0502020204030204" pitchFamily="34" charset="0"/>
                <a:cs typeface="Calibri" panose="020F0502020204030204" pitchFamily="34" charset="0"/>
              </a:rPr>
            </a:br>
            <a:br>
              <a:rPr lang="pt-BR" sz="1600" dirty="0">
                <a:solidFill>
                  <a:schemeClr val="tx1"/>
                </a:solidFill>
                <a:latin typeface="Calibri" panose="020F0502020204030204" pitchFamily="34" charset="0"/>
                <a:cs typeface="Calibri" panose="020F0502020204030204" pitchFamily="34" charset="0"/>
              </a:rPr>
            </a:br>
            <a:r>
              <a:rPr lang="pt-BR" sz="1600" dirty="0">
                <a:solidFill>
                  <a:schemeClr val="tx1"/>
                </a:solidFill>
                <a:latin typeface="Calibri" panose="020F0502020204030204" pitchFamily="34" charset="0"/>
                <a:cs typeface="Calibri" panose="020F0502020204030204" pitchFamily="34" charset="0"/>
              </a:rPr>
              <a:t>Esse processo geralmente é mais lento do que os projetos centralizados porque a discussão e a revisão são aplicadas intensivamente a qualquer mudança antes de sua implementação. </a:t>
            </a:r>
            <a:br>
              <a:rPr lang="pt-BR" sz="1600" dirty="0">
                <a:solidFill>
                  <a:schemeClr val="tx1"/>
                </a:solidFill>
                <a:latin typeface="Calibri" panose="020F0502020204030204" pitchFamily="34" charset="0"/>
                <a:cs typeface="Calibri" panose="020F0502020204030204" pitchFamily="34" charset="0"/>
              </a:rPr>
            </a:br>
            <a:br>
              <a:rPr lang="pt-BR" sz="1600" dirty="0">
                <a:solidFill>
                  <a:schemeClr val="tx1"/>
                </a:solidFill>
                <a:latin typeface="Calibri" panose="020F0502020204030204" pitchFamily="34" charset="0"/>
                <a:cs typeface="Calibri" panose="020F0502020204030204" pitchFamily="34" charset="0"/>
              </a:rPr>
            </a:br>
            <a:r>
              <a:rPr lang="pt-BR" sz="1600" dirty="0">
                <a:solidFill>
                  <a:schemeClr val="tx1"/>
                </a:solidFill>
                <a:latin typeface="Calibri" panose="020F0502020204030204" pitchFamily="34" charset="0"/>
                <a:cs typeface="Calibri" panose="020F0502020204030204" pitchFamily="34" charset="0"/>
              </a:rPr>
              <a:t>No entanto, esse processo garante que nenhum interesse especial seja atendido em detrimento de outros, e nenhuma parte privada é capaz de ditar o futuro do Bitcoin para seu próprio ganho.</a:t>
            </a:r>
            <a:br>
              <a:rPr lang="pt-BR" sz="1600" dirty="0">
                <a:solidFill>
                  <a:schemeClr val="tx1"/>
                </a:solidFill>
                <a:latin typeface="Calibri" panose="020F0502020204030204" pitchFamily="34" charset="0"/>
                <a:cs typeface="Calibri" panose="020F0502020204030204" pitchFamily="34" charset="0"/>
              </a:rPr>
            </a:br>
            <a:br>
              <a:rPr lang="pt-BR" sz="1600" dirty="0">
                <a:solidFill>
                  <a:schemeClr val="tx1"/>
                </a:solidFill>
                <a:latin typeface="Calibri" panose="020F0502020204030204" pitchFamily="34" charset="0"/>
                <a:cs typeface="Calibri" panose="020F0502020204030204" pitchFamily="34" charset="0"/>
              </a:rPr>
            </a:br>
            <a:r>
              <a:rPr lang="pt-BR" sz="1600" dirty="0">
                <a:solidFill>
                  <a:schemeClr val="tx1"/>
                </a:solidFill>
                <a:latin typeface="Calibri" panose="020F0502020204030204" pitchFamily="34" charset="0"/>
                <a:cs typeface="Calibri" panose="020F0502020204030204" pitchFamily="34" charset="0"/>
              </a:rPr>
              <a:t>No </a:t>
            </a:r>
            <a:r>
              <a:rPr lang="pt-BR" sz="1600" dirty="0">
                <a:solidFill>
                  <a:srgbClr val="EA4E60"/>
                </a:solidFill>
                <a:latin typeface="Calibri" panose="020F0502020204030204" pitchFamily="34" charset="0"/>
                <a:cs typeface="Calibri" panose="020F0502020204030204" pitchFamily="34" charset="0"/>
              </a:rPr>
              <a:t>nível do blockchain</a:t>
            </a:r>
            <a:r>
              <a:rPr lang="pt-BR" sz="1600" dirty="0">
                <a:solidFill>
                  <a:schemeClr val="tx1"/>
                </a:solidFill>
                <a:latin typeface="Calibri" panose="020F0502020204030204" pitchFamily="34" charset="0"/>
                <a:cs typeface="Calibri" panose="020F0502020204030204" pitchFamily="34" charset="0"/>
              </a:rPr>
              <a:t>, o consenso deve ser mantido por todos os nós que executam código compatível.</a:t>
            </a:r>
            <a:endParaRPr lang="pt-BR" sz="1600" dirty="0"/>
          </a:p>
        </p:txBody>
      </p:sp>
    </p:spTree>
    <p:extLst>
      <p:ext uri="{BB962C8B-B14F-4D97-AF65-F5344CB8AC3E}">
        <p14:creationId xmlns:p14="http://schemas.microsoft.com/office/powerpoint/2010/main" val="2945464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280"/>
        <p:cNvGrpSpPr/>
        <p:nvPr/>
      </p:nvGrpSpPr>
      <p:grpSpPr>
        <a:xfrm>
          <a:off x="0" y="0"/>
          <a:ext cx="0" cy="0"/>
          <a:chOff x="0" y="0"/>
          <a:chExt cx="0" cy="0"/>
        </a:xfrm>
      </p:grpSpPr>
      <p:sp>
        <p:nvSpPr>
          <p:cNvPr id="282" name="Google Shape;282;p14"/>
          <p:cNvSpPr txBox="1"/>
          <p:nvPr/>
        </p:nvSpPr>
        <p:spPr>
          <a:xfrm>
            <a:off x="1162075" y="1317000"/>
            <a:ext cx="6575100" cy="9135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3200"/>
              <a:buFont typeface="Arial"/>
              <a:buNone/>
            </a:pPr>
            <a:r>
              <a:rPr lang="en-US" sz="5500" b="1" i="0" u="none" strike="noStrike" cap="none" dirty="0" err="1">
                <a:solidFill>
                  <a:srgbClr val="EA4E60"/>
                </a:solidFill>
                <a:latin typeface="Century Gothic"/>
                <a:ea typeface="Century Gothic"/>
                <a:cs typeface="Century Gothic"/>
                <a:sym typeface="Century Gothic"/>
              </a:rPr>
              <a:t>Obrigado</a:t>
            </a:r>
            <a:endParaRPr sz="5500" b="0" i="0" u="none" strike="noStrike" cap="none" dirty="0">
              <a:solidFill>
                <a:srgbClr val="EA4E60"/>
              </a:solidFill>
              <a:latin typeface="Century Gothic"/>
              <a:ea typeface="Century Gothic"/>
              <a:cs typeface="Century Gothic"/>
              <a:sym typeface="Century Gothic"/>
            </a:endParaRPr>
          </a:p>
        </p:txBody>
      </p:sp>
      <p:pic>
        <p:nvPicPr>
          <p:cNvPr id="284" name="Google Shape;284;p14"/>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285" name="Google Shape;285;p1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a:solidFill>
                  <a:srgbClr val="EA4E60"/>
                </a:solidFill>
              </a:rPr>
              <a:t>82</a:t>
            </a:fld>
            <a:r>
              <a:rPr lang="en-US">
                <a:solidFill>
                  <a:srgbClr val="EA4E60"/>
                </a:solidFill>
              </a:rPr>
              <a:t>]</a:t>
            </a:r>
            <a:endParaRPr>
              <a:solidFill>
                <a:srgbClr val="EA4E60"/>
              </a:solidFill>
            </a:endParaRPr>
          </a:p>
        </p:txBody>
      </p:sp>
    </p:spTree>
    <p:extLst>
      <p:ext uri="{BB962C8B-B14F-4D97-AF65-F5344CB8AC3E}">
        <p14:creationId xmlns:p14="http://schemas.microsoft.com/office/powerpoint/2010/main" val="257806318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193"/>
        <p:cNvGrpSpPr/>
        <p:nvPr/>
      </p:nvGrpSpPr>
      <p:grpSpPr>
        <a:xfrm>
          <a:off x="0" y="0"/>
          <a:ext cx="0" cy="0"/>
          <a:chOff x="0" y="0"/>
          <a:chExt cx="0" cy="0"/>
        </a:xfrm>
      </p:grpSpPr>
      <p:sp>
        <p:nvSpPr>
          <p:cNvPr id="196" name="Google Shape;196;p5"/>
          <p:cNvSpPr txBox="1"/>
          <p:nvPr/>
        </p:nvSpPr>
        <p:spPr>
          <a:xfrm>
            <a:off x="565525" y="1785563"/>
            <a:ext cx="7410300" cy="16137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dirty="0" err="1">
                <a:solidFill>
                  <a:srgbClr val="EA4E60"/>
                </a:solidFill>
                <a:latin typeface="Century Gothic"/>
                <a:ea typeface="Century Gothic"/>
                <a:cs typeface="Century Gothic"/>
                <a:sym typeface="Century Gothic"/>
              </a:rPr>
              <a:t>PoW</a:t>
            </a:r>
            <a:r>
              <a:rPr lang="en-US" sz="4000" b="1" dirty="0">
                <a:solidFill>
                  <a:srgbClr val="EA4E60"/>
                </a:solidFill>
                <a:latin typeface="Century Gothic"/>
                <a:ea typeface="Century Gothic"/>
                <a:cs typeface="Century Gothic"/>
                <a:sym typeface="Century Gothic"/>
              </a:rPr>
              <a:t> (Proof of Work)</a:t>
            </a:r>
            <a:br>
              <a:rPr lang="en-US" sz="4000" b="1" i="0" u="none" strike="noStrike" cap="none" dirty="0">
                <a:solidFill>
                  <a:srgbClr val="EA4E60"/>
                </a:solidFill>
                <a:latin typeface="Century Gothic"/>
                <a:ea typeface="Century Gothic"/>
                <a:cs typeface="Century Gothic"/>
                <a:sym typeface="Century Gothic"/>
              </a:rPr>
            </a:br>
            <a:r>
              <a:rPr lang="en-US" sz="4000" b="1" i="0" u="none" strike="noStrike" cap="none" dirty="0">
                <a:solidFill>
                  <a:srgbClr val="EA4E60"/>
                </a:solidFill>
                <a:latin typeface="Century Gothic"/>
                <a:ea typeface="Century Gothic"/>
                <a:cs typeface="Century Gothic"/>
                <a:sym typeface="Century Gothic"/>
              </a:rPr>
              <a:t>PROVA DE TRABALHO</a:t>
            </a:r>
            <a:endParaRPr sz="4000" b="0" i="0" u="none" strike="noStrike" cap="none" dirty="0">
              <a:solidFill>
                <a:srgbClr val="EA4E60"/>
              </a:solidFill>
              <a:latin typeface="Century Gothic"/>
              <a:ea typeface="Century Gothic"/>
              <a:cs typeface="Century Gothic"/>
              <a:sym typeface="Century Gothic"/>
            </a:endParaRPr>
          </a:p>
        </p:txBody>
      </p:sp>
      <p:pic>
        <p:nvPicPr>
          <p:cNvPr id="197" name="Google Shape;197;p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198" name="Google Shape;198;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a:solidFill>
                  <a:srgbClr val="EA4E60"/>
                </a:solidFill>
              </a:rPr>
              <a:t>83</a:t>
            </a:fld>
            <a:r>
              <a:rPr lang="en-US">
                <a:solidFill>
                  <a:srgbClr val="EA4E60"/>
                </a:solidFill>
              </a:rPr>
              <a:t>]</a:t>
            </a:r>
            <a:endParaRPr>
              <a:solidFill>
                <a:srgbClr val="EA4E60"/>
              </a:solidFill>
            </a:endParaRPr>
          </a:p>
        </p:txBody>
      </p:sp>
    </p:spTree>
    <p:extLst>
      <p:ext uri="{BB962C8B-B14F-4D97-AF65-F5344CB8AC3E}">
        <p14:creationId xmlns:p14="http://schemas.microsoft.com/office/powerpoint/2010/main" val="362587676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6">
            <a:extLst>
              <a:ext uri="{FF2B5EF4-FFF2-40B4-BE49-F238E27FC236}">
                <a16:creationId xmlns:a16="http://schemas.microsoft.com/office/drawing/2014/main" id="{F0674B78-32D5-4A04-B742-A066517046CC}"/>
              </a:ext>
            </a:extLst>
          </p:cNvPr>
          <p:cNvSpPr txBox="1"/>
          <p:nvPr/>
        </p:nvSpPr>
        <p:spPr>
          <a:xfrm>
            <a:off x="609601" y="245995"/>
            <a:ext cx="6546011" cy="707886"/>
          </a:xfrm>
          <a:prstGeom prst="rect">
            <a:avLst/>
          </a:prstGeom>
          <a:noFill/>
        </p:spPr>
        <p:txBody>
          <a:bodyPr wrap="square" rtlCol="0">
            <a:spAutoFit/>
          </a:bodyPr>
          <a:lstStyle/>
          <a:p>
            <a:r>
              <a:rPr lang="pt-BR" sz="4000" dirty="0" err="1">
                <a:solidFill>
                  <a:srgbClr val="EA4E60"/>
                </a:solidFill>
                <a:latin typeface="Calibri" panose="020F0502020204030204" pitchFamily="34" charset="0"/>
                <a:cs typeface="Calibri" panose="020F0502020204030204" pitchFamily="34" charset="0"/>
              </a:rPr>
              <a:t>PoW</a:t>
            </a:r>
            <a:r>
              <a:rPr lang="pt-BR" sz="4000" dirty="0">
                <a:solidFill>
                  <a:srgbClr val="EA4E60"/>
                </a:solidFill>
                <a:latin typeface="Calibri" panose="020F0502020204030204" pitchFamily="34" charset="0"/>
                <a:cs typeface="Calibri" panose="020F0502020204030204" pitchFamily="34" charset="0"/>
              </a:rPr>
              <a:t> – </a:t>
            </a:r>
            <a:r>
              <a:rPr lang="pt-BR" sz="4000" dirty="0" err="1">
                <a:solidFill>
                  <a:srgbClr val="EA4E60"/>
                </a:solidFill>
                <a:latin typeface="Calibri" panose="020F0502020204030204" pitchFamily="34" charset="0"/>
                <a:cs typeface="Calibri" panose="020F0502020204030204" pitchFamily="34" charset="0"/>
              </a:rPr>
              <a:t>Proof</a:t>
            </a:r>
            <a:r>
              <a:rPr lang="pt-BR" sz="4000" dirty="0">
                <a:solidFill>
                  <a:srgbClr val="EA4E60"/>
                </a:solidFill>
                <a:latin typeface="Calibri" panose="020F0502020204030204" pitchFamily="34" charset="0"/>
                <a:cs typeface="Calibri" panose="020F0502020204030204" pitchFamily="34" charset="0"/>
              </a:rPr>
              <a:t> </a:t>
            </a:r>
            <a:r>
              <a:rPr lang="pt-BR" sz="4000" dirty="0" err="1">
                <a:solidFill>
                  <a:srgbClr val="EA4E60"/>
                </a:solidFill>
                <a:latin typeface="Calibri" panose="020F0502020204030204" pitchFamily="34" charset="0"/>
                <a:cs typeface="Calibri" panose="020F0502020204030204" pitchFamily="34" charset="0"/>
              </a:rPr>
              <a:t>of</a:t>
            </a:r>
            <a:r>
              <a:rPr lang="pt-BR" sz="4000" dirty="0">
                <a:solidFill>
                  <a:srgbClr val="EA4E60"/>
                </a:solidFill>
                <a:latin typeface="Calibri" panose="020F0502020204030204" pitchFamily="34" charset="0"/>
                <a:cs typeface="Calibri" panose="020F0502020204030204" pitchFamily="34" charset="0"/>
              </a:rPr>
              <a:t> </a:t>
            </a:r>
            <a:r>
              <a:rPr lang="pt-BR" sz="4000" dirty="0" err="1">
                <a:solidFill>
                  <a:srgbClr val="EA4E60"/>
                </a:solidFill>
                <a:latin typeface="Calibri" panose="020F0502020204030204" pitchFamily="34" charset="0"/>
                <a:cs typeface="Calibri" panose="020F0502020204030204" pitchFamily="34" charset="0"/>
              </a:rPr>
              <a:t>Work</a:t>
            </a:r>
            <a:endParaRPr lang="en-US" sz="4000" dirty="0">
              <a:solidFill>
                <a:srgbClr val="EA4E60"/>
              </a:solidFill>
              <a:latin typeface="Calibri" panose="020F0502020204030204" pitchFamily="34" charset="0"/>
              <a:cs typeface="Calibri" panose="020F0502020204030204" pitchFamily="34" charset="0"/>
            </a:endParaRPr>
          </a:p>
        </p:txBody>
      </p:sp>
      <p:sp>
        <p:nvSpPr>
          <p:cNvPr id="2" name="CaixaDeTexto 1"/>
          <p:cNvSpPr txBox="1"/>
          <p:nvPr/>
        </p:nvSpPr>
        <p:spPr>
          <a:xfrm>
            <a:off x="634623" y="1021246"/>
            <a:ext cx="8389456" cy="4108817"/>
          </a:xfrm>
          <a:prstGeom prst="rect">
            <a:avLst/>
          </a:prstGeom>
          <a:noFill/>
        </p:spPr>
        <p:txBody>
          <a:bodyPr wrap="square" rtlCol="0">
            <a:spAutoFit/>
          </a:bodyPr>
          <a:lstStyle/>
          <a:p>
            <a:r>
              <a:rPr lang="pt-BR" sz="2400" dirty="0">
                <a:solidFill>
                  <a:srgbClr val="EA4E60"/>
                </a:solidFill>
                <a:latin typeface="Calibri" panose="020F0502020204030204" pitchFamily="34" charset="0"/>
                <a:cs typeface="Calibri" panose="020F0502020204030204" pitchFamily="34" charset="0"/>
              </a:rPr>
              <a:t>A prova de trabalho:</a:t>
            </a:r>
            <a:endParaRPr lang="pt-BR" sz="2400" dirty="0">
              <a:solidFill>
                <a:schemeClr val="tx1"/>
              </a:solidFill>
              <a:latin typeface="Calibri" panose="020F0502020204030204" pitchFamily="34" charset="0"/>
              <a:cs typeface="Calibri" panose="020F0502020204030204" pitchFamily="34" charset="0"/>
            </a:endParaRPr>
          </a:p>
          <a:p>
            <a:endParaRPr lang="pt-BR" sz="2400" dirty="0">
              <a:solidFill>
                <a:schemeClr val="tx1"/>
              </a:solidFill>
              <a:latin typeface="Calibri" panose="020F0502020204030204" pitchFamily="34" charset="0"/>
              <a:cs typeface="Calibri" panose="020F0502020204030204" pitchFamily="34" charset="0"/>
            </a:endParaRPr>
          </a:p>
          <a:p>
            <a:r>
              <a:rPr lang="pt-BR" sz="2400" dirty="0">
                <a:solidFill>
                  <a:schemeClr val="tx1"/>
                </a:solidFill>
                <a:latin typeface="Calibri" panose="020F0502020204030204" pitchFamily="34" charset="0"/>
                <a:cs typeface="Calibri" panose="020F0502020204030204" pitchFamily="34" charset="0"/>
              </a:rPr>
              <a:t>É um método para afirmar a validade dos dados. </a:t>
            </a:r>
          </a:p>
          <a:p>
            <a:endParaRPr lang="pt-BR" sz="2400" dirty="0">
              <a:solidFill>
                <a:schemeClr val="tx1"/>
              </a:solidFill>
              <a:latin typeface="Calibri" panose="020F0502020204030204" pitchFamily="34" charset="0"/>
              <a:cs typeface="Calibri" panose="020F0502020204030204" pitchFamily="34" charset="0"/>
            </a:endParaRPr>
          </a:p>
          <a:p>
            <a:r>
              <a:rPr lang="pt-BR" sz="2400" dirty="0">
                <a:solidFill>
                  <a:schemeClr val="tx1"/>
                </a:solidFill>
                <a:latin typeface="Calibri" panose="020F0502020204030204" pitchFamily="34" charset="0"/>
                <a:cs typeface="Calibri" panose="020F0502020204030204" pitchFamily="34" charset="0"/>
              </a:rPr>
              <a:t>Força os mineradores a gastar grandes quantidades de energia e dinheiro na produção de blocos, incentivando-os a permanecerem honestos, protegendo assim a rede. </a:t>
            </a:r>
          </a:p>
          <a:p>
            <a:endParaRPr lang="pt-BR" sz="2400" dirty="0">
              <a:solidFill>
                <a:schemeClr val="tx1"/>
              </a:solidFill>
              <a:latin typeface="Calibri" panose="020F0502020204030204" pitchFamily="34" charset="0"/>
              <a:cs typeface="Calibri" panose="020F0502020204030204" pitchFamily="34" charset="0"/>
            </a:endParaRPr>
          </a:p>
          <a:p>
            <a:r>
              <a:rPr lang="pt-BR" sz="2400" dirty="0">
                <a:solidFill>
                  <a:schemeClr val="tx1"/>
                </a:solidFill>
                <a:latin typeface="Calibri" panose="020F0502020204030204" pitchFamily="34" charset="0"/>
                <a:cs typeface="Calibri" panose="020F0502020204030204" pitchFamily="34" charset="0"/>
              </a:rPr>
              <a:t>É uma das únicas maneiras pelas quais uma rede descentralizada pode concordar com uma única fonte de verdade.</a:t>
            </a:r>
          </a:p>
          <a:p>
            <a:endParaRPr lang="pt-BR" sz="2100" dirty="0">
              <a:solidFill>
                <a:schemeClr val="bg1"/>
              </a:solidFill>
            </a:endParaRPr>
          </a:p>
        </p:txBody>
      </p:sp>
    </p:spTree>
    <p:extLst>
      <p:ext uri="{BB962C8B-B14F-4D97-AF65-F5344CB8AC3E}">
        <p14:creationId xmlns:p14="http://schemas.microsoft.com/office/powerpoint/2010/main" val="2225294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ítulo 1"/>
          <p:cNvSpPr>
            <a:spLocks noGrp="1"/>
          </p:cNvSpPr>
          <p:nvPr>
            <p:ph type="ctrTitle"/>
          </p:nvPr>
        </p:nvSpPr>
        <p:spPr>
          <a:xfrm>
            <a:off x="609601" y="2177008"/>
            <a:ext cx="8654320" cy="2819400"/>
          </a:xfrm>
        </p:spPr>
        <p:txBody>
          <a:bodyPr>
            <a:noAutofit/>
          </a:bodyPr>
          <a:lstStyle/>
          <a:p>
            <a:pPr algn="l"/>
            <a:r>
              <a:rPr lang="pt-BR" sz="2400" dirty="0">
                <a:solidFill>
                  <a:schemeClr val="tx1"/>
                </a:solidFill>
                <a:latin typeface="Calibri" panose="020F0502020204030204" pitchFamily="34" charset="0"/>
                <a:cs typeface="Calibri" panose="020F0502020204030204" pitchFamily="34" charset="0"/>
              </a:rPr>
              <a:t>O Bitcoin </a:t>
            </a:r>
            <a:r>
              <a:rPr lang="pt-BR" sz="2400" dirty="0">
                <a:solidFill>
                  <a:srgbClr val="EA4E60"/>
                </a:solidFill>
                <a:latin typeface="Calibri" panose="020F0502020204030204" pitchFamily="34" charset="0"/>
                <a:cs typeface="Calibri" panose="020F0502020204030204" pitchFamily="34" charset="0"/>
              </a:rPr>
              <a:t>conseguiu resolver o problema dos generais bizantinos </a:t>
            </a:r>
            <a:r>
              <a:rPr lang="pt-BR" sz="2400" dirty="0">
                <a:solidFill>
                  <a:schemeClr val="tx1"/>
                </a:solidFill>
                <a:latin typeface="Calibri" panose="020F0502020204030204" pitchFamily="34" charset="0"/>
                <a:cs typeface="Calibri" panose="020F0502020204030204" pitchFamily="34" charset="0"/>
              </a:rPr>
              <a:t>usando um mecanismo </a:t>
            </a:r>
            <a:r>
              <a:rPr lang="pt-BR" sz="2400" dirty="0">
                <a:solidFill>
                  <a:srgbClr val="EA4E60"/>
                </a:solidFill>
                <a:latin typeface="Calibri" panose="020F0502020204030204" pitchFamily="34" charset="0"/>
                <a:cs typeface="Calibri" panose="020F0502020204030204" pitchFamily="34" charset="0"/>
              </a:rPr>
              <a:t>de prova de trabalho </a:t>
            </a:r>
            <a:r>
              <a:rPr lang="pt-BR" sz="2400" dirty="0">
                <a:solidFill>
                  <a:schemeClr val="tx1"/>
                </a:solidFill>
                <a:latin typeface="Calibri" panose="020F0502020204030204" pitchFamily="34" charset="0"/>
                <a:cs typeface="Calibri" panose="020F0502020204030204" pitchFamily="34" charset="0"/>
              </a:rPr>
              <a:t>para estabelecer um conjunto de regras claro e objetivo para o blockchain. </a:t>
            </a:r>
            <a:br>
              <a:rPr lang="pt-BR" sz="2400" dirty="0">
                <a:solidFill>
                  <a:schemeClr val="tx1"/>
                </a:solidFill>
                <a:latin typeface="Calibri" panose="020F0502020204030204" pitchFamily="34" charset="0"/>
                <a:cs typeface="Calibri" panose="020F0502020204030204" pitchFamily="34" charset="0"/>
              </a:rPr>
            </a:br>
            <a:br>
              <a:rPr lang="pt-BR" sz="2400" dirty="0">
                <a:solidFill>
                  <a:schemeClr val="bg1"/>
                </a:solidFill>
                <a:latin typeface="Calibri" panose="020F0502020204030204" pitchFamily="34" charset="0"/>
                <a:cs typeface="Calibri" panose="020F0502020204030204" pitchFamily="34" charset="0"/>
              </a:rPr>
            </a:br>
            <a:r>
              <a:rPr lang="pt-BR" sz="2400" dirty="0">
                <a:solidFill>
                  <a:schemeClr val="tx1"/>
                </a:solidFill>
                <a:latin typeface="Calibri" panose="020F0502020204030204" pitchFamily="34" charset="0"/>
                <a:cs typeface="Calibri" panose="020F0502020204030204" pitchFamily="34" charset="0"/>
              </a:rPr>
              <a:t>Para adicionar informações, </a:t>
            </a:r>
            <a:r>
              <a:rPr lang="pt-BR" sz="2400" dirty="0">
                <a:solidFill>
                  <a:srgbClr val="EA4E60"/>
                </a:solidFill>
                <a:latin typeface="Calibri" panose="020F0502020204030204" pitchFamily="34" charset="0"/>
                <a:cs typeface="Calibri" panose="020F0502020204030204" pitchFamily="34" charset="0"/>
              </a:rPr>
              <a:t>chamadas de blocos</a:t>
            </a:r>
            <a:r>
              <a:rPr lang="pt-BR" sz="2400" dirty="0">
                <a:solidFill>
                  <a:schemeClr val="tx1"/>
                </a:solidFill>
                <a:latin typeface="Calibri" panose="020F0502020204030204" pitchFamily="34" charset="0"/>
                <a:cs typeface="Calibri" panose="020F0502020204030204" pitchFamily="34" charset="0"/>
              </a:rPr>
              <a:t>, ao blockchain, </a:t>
            </a:r>
            <a:r>
              <a:rPr lang="pt-BR" sz="2400" dirty="0">
                <a:solidFill>
                  <a:srgbClr val="EA4E60"/>
                </a:solidFill>
                <a:latin typeface="Calibri" panose="020F0502020204030204" pitchFamily="34" charset="0"/>
                <a:cs typeface="Calibri" panose="020F0502020204030204" pitchFamily="34" charset="0"/>
              </a:rPr>
              <a:t>um membro da rede deve publicar uma prova de que investiu um trabalho considerável na criação do bloco. </a:t>
            </a:r>
            <a:r>
              <a:rPr lang="pt-BR" sz="2400" dirty="0">
                <a:solidFill>
                  <a:schemeClr val="tx1"/>
                </a:solidFill>
                <a:latin typeface="Calibri" panose="020F0502020204030204" pitchFamily="34" charset="0"/>
                <a:cs typeface="Calibri" panose="020F0502020204030204" pitchFamily="34" charset="0"/>
              </a:rPr>
              <a:t>Este trabalho impõe grandes custos ao criador e, portanto, os incentiva a publicar informações honestas.</a:t>
            </a:r>
          </a:p>
        </p:txBody>
      </p:sp>
      <p:sp>
        <p:nvSpPr>
          <p:cNvPr id="5" name="TextBox 6">
            <a:extLst>
              <a:ext uri="{FF2B5EF4-FFF2-40B4-BE49-F238E27FC236}">
                <a16:creationId xmlns:a16="http://schemas.microsoft.com/office/drawing/2014/main" id="{F0674B78-32D5-4A04-B742-A066517046CC}"/>
              </a:ext>
            </a:extLst>
          </p:cNvPr>
          <p:cNvSpPr txBox="1"/>
          <p:nvPr/>
        </p:nvSpPr>
        <p:spPr>
          <a:xfrm>
            <a:off x="609601" y="147092"/>
            <a:ext cx="7410137" cy="1323439"/>
          </a:xfrm>
          <a:prstGeom prst="rect">
            <a:avLst/>
          </a:prstGeom>
          <a:noFill/>
        </p:spPr>
        <p:txBody>
          <a:bodyPr wrap="square" rtlCol="0">
            <a:spAutoFit/>
          </a:bodyPr>
          <a:lstStyle/>
          <a:p>
            <a:r>
              <a:rPr lang="pt-BR" sz="4000" dirty="0">
                <a:solidFill>
                  <a:srgbClr val="EA4E60"/>
                </a:solidFill>
                <a:latin typeface="Calibri" panose="020F0502020204030204" pitchFamily="34" charset="0"/>
                <a:cs typeface="Calibri" panose="020F0502020204030204" pitchFamily="34" charset="0"/>
              </a:rPr>
              <a:t>A prova de trabalho resolve o problema dos generais bizantinos</a:t>
            </a:r>
            <a:endParaRPr lang="en-US" sz="4000" dirty="0">
              <a:solidFill>
                <a:srgbClr val="EA4E6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7624136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a:spLocks noGrp="1"/>
          </p:cNvSpPr>
          <p:nvPr>
            <p:ph type="ctrTitle"/>
          </p:nvPr>
        </p:nvSpPr>
        <p:spPr>
          <a:xfrm>
            <a:off x="482877" y="662624"/>
            <a:ext cx="8406290" cy="3818252"/>
          </a:xfrm>
        </p:spPr>
        <p:txBody>
          <a:bodyPr>
            <a:normAutofit fontScale="90000"/>
          </a:bodyPr>
          <a:lstStyle/>
          <a:p>
            <a:pPr algn="l"/>
            <a:r>
              <a:rPr lang="pt-BR" sz="2700" dirty="0">
                <a:solidFill>
                  <a:schemeClr val="tx1"/>
                </a:solidFill>
                <a:latin typeface="Calibri" panose="020F0502020204030204" pitchFamily="34" charset="0"/>
                <a:cs typeface="Calibri" panose="020F0502020204030204" pitchFamily="34" charset="0"/>
              </a:rPr>
              <a:t>O conjunto de regras que governa quais transações </a:t>
            </a:r>
            <a:r>
              <a:rPr lang="pt-BR" sz="2700" dirty="0">
                <a:solidFill>
                  <a:srgbClr val="EA4E60"/>
                </a:solidFill>
                <a:latin typeface="Calibri" panose="020F0502020204030204" pitchFamily="34" charset="0"/>
                <a:cs typeface="Calibri" panose="020F0502020204030204" pitchFamily="34" charset="0"/>
              </a:rPr>
              <a:t>são válidas e quais são inválidas também é objetivo</a:t>
            </a:r>
            <a:r>
              <a:rPr lang="pt-BR" sz="2700" dirty="0">
                <a:solidFill>
                  <a:schemeClr val="tx1"/>
                </a:solidFill>
                <a:latin typeface="Calibri" panose="020F0502020204030204" pitchFamily="34" charset="0"/>
                <a:cs typeface="Calibri" panose="020F0502020204030204" pitchFamily="34" charset="0"/>
              </a:rPr>
              <a:t>, assim como o sistema para determinar quem pode gerar novos bitcoins. </a:t>
            </a:r>
            <a:br>
              <a:rPr lang="pt-BR" sz="2700" dirty="0">
                <a:solidFill>
                  <a:schemeClr val="tx1"/>
                </a:solidFill>
                <a:latin typeface="Calibri" panose="020F0502020204030204" pitchFamily="34" charset="0"/>
                <a:cs typeface="Calibri" panose="020F0502020204030204" pitchFamily="34" charset="0"/>
              </a:rPr>
            </a:br>
            <a:br>
              <a:rPr lang="pt-BR" sz="2700" dirty="0">
                <a:solidFill>
                  <a:schemeClr val="tx1"/>
                </a:solidFill>
                <a:latin typeface="Calibri" panose="020F0502020204030204" pitchFamily="34" charset="0"/>
                <a:cs typeface="Calibri" panose="020F0502020204030204" pitchFamily="34" charset="0"/>
              </a:rPr>
            </a:br>
            <a:r>
              <a:rPr lang="pt-BR" sz="2700" dirty="0">
                <a:solidFill>
                  <a:schemeClr val="tx1"/>
                </a:solidFill>
                <a:latin typeface="Calibri" panose="020F0502020204030204" pitchFamily="34" charset="0"/>
                <a:cs typeface="Calibri" panose="020F0502020204030204" pitchFamily="34" charset="0"/>
              </a:rPr>
              <a:t>Além disso, </a:t>
            </a:r>
            <a:r>
              <a:rPr lang="pt-BR" sz="2700" dirty="0">
                <a:solidFill>
                  <a:srgbClr val="EA4E60"/>
                </a:solidFill>
                <a:latin typeface="Calibri" panose="020F0502020204030204" pitchFamily="34" charset="0"/>
                <a:cs typeface="Calibri" panose="020F0502020204030204" pitchFamily="34" charset="0"/>
              </a:rPr>
              <a:t>uma vez que um bloco foi adicionado</a:t>
            </a:r>
            <a:r>
              <a:rPr lang="pt-BR" sz="2700" dirty="0">
                <a:solidFill>
                  <a:srgbClr val="F94898"/>
                </a:solidFill>
                <a:latin typeface="Calibri" panose="020F0502020204030204" pitchFamily="34" charset="0"/>
                <a:cs typeface="Calibri" panose="020F0502020204030204" pitchFamily="34" charset="0"/>
              </a:rPr>
              <a:t> </a:t>
            </a:r>
            <a:r>
              <a:rPr lang="pt-BR" sz="2700" dirty="0">
                <a:solidFill>
                  <a:schemeClr val="tx1"/>
                </a:solidFill>
                <a:latin typeface="Calibri" panose="020F0502020204030204" pitchFamily="34" charset="0"/>
                <a:cs typeface="Calibri" panose="020F0502020204030204" pitchFamily="34" charset="0"/>
              </a:rPr>
              <a:t>ao blockchain, é </a:t>
            </a:r>
            <a:r>
              <a:rPr lang="pt-BR" sz="2700" dirty="0">
                <a:solidFill>
                  <a:srgbClr val="EA4E60"/>
                </a:solidFill>
                <a:latin typeface="Calibri" panose="020F0502020204030204" pitchFamily="34" charset="0"/>
                <a:cs typeface="Calibri" panose="020F0502020204030204" pitchFamily="34" charset="0"/>
              </a:rPr>
              <a:t>extremamente</a:t>
            </a:r>
            <a:r>
              <a:rPr lang="pt-BR" sz="2700" dirty="0">
                <a:solidFill>
                  <a:srgbClr val="F94898"/>
                </a:solidFill>
                <a:latin typeface="Calibri" panose="020F0502020204030204" pitchFamily="34" charset="0"/>
                <a:cs typeface="Calibri" panose="020F0502020204030204" pitchFamily="34" charset="0"/>
              </a:rPr>
              <a:t> </a:t>
            </a:r>
            <a:r>
              <a:rPr lang="pt-BR" sz="2700" dirty="0">
                <a:solidFill>
                  <a:srgbClr val="EA4E60"/>
                </a:solidFill>
                <a:latin typeface="Calibri" panose="020F0502020204030204" pitchFamily="34" charset="0"/>
                <a:cs typeface="Calibri" panose="020F0502020204030204" pitchFamily="34" charset="0"/>
              </a:rPr>
              <a:t>difícil ou impossível</a:t>
            </a:r>
            <a:r>
              <a:rPr lang="pt-BR" sz="2700" dirty="0">
                <a:solidFill>
                  <a:schemeClr val="tx1"/>
                </a:solidFill>
                <a:latin typeface="Calibri" panose="020F0502020204030204" pitchFamily="34" charset="0"/>
                <a:cs typeface="Calibri" panose="020F0502020204030204" pitchFamily="34" charset="0"/>
              </a:rPr>
              <a:t> removê-lo, tornando o passado do Bitcoin </a:t>
            </a:r>
            <a:r>
              <a:rPr lang="pt-BR" sz="2700" dirty="0">
                <a:solidFill>
                  <a:srgbClr val="EA4E60"/>
                </a:solidFill>
                <a:latin typeface="Calibri" panose="020F0502020204030204" pitchFamily="34" charset="0"/>
                <a:cs typeface="Calibri" panose="020F0502020204030204" pitchFamily="34" charset="0"/>
              </a:rPr>
              <a:t>imutável</a:t>
            </a:r>
            <a:r>
              <a:rPr lang="pt-BR" sz="2700" dirty="0">
                <a:solidFill>
                  <a:schemeClr val="tx1"/>
                </a:solidFill>
                <a:latin typeface="Calibri" panose="020F0502020204030204" pitchFamily="34" charset="0"/>
                <a:cs typeface="Calibri" panose="020F0502020204030204" pitchFamily="34" charset="0"/>
              </a:rPr>
              <a:t>.</a:t>
            </a:r>
            <a:br>
              <a:rPr lang="pt-BR" sz="4000" b="1" dirty="0">
                <a:solidFill>
                  <a:schemeClr val="tx1"/>
                </a:solidFill>
              </a:rPr>
            </a:br>
            <a:endParaRPr lang="pt-BR" sz="2800" dirty="0">
              <a:solidFill>
                <a:schemeClr val="tx1"/>
              </a:solidFill>
            </a:endParaRPr>
          </a:p>
        </p:txBody>
      </p:sp>
    </p:spTree>
    <p:extLst>
      <p:ext uri="{BB962C8B-B14F-4D97-AF65-F5344CB8AC3E}">
        <p14:creationId xmlns:p14="http://schemas.microsoft.com/office/powerpoint/2010/main" val="37031355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What is Blockchain? A Simple Guide for Dummies - CoinCodeCa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5313" y="1593790"/>
            <a:ext cx="7143750" cy="2557463"/>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6">
            <a:extLst>
              <a:ext uri="{FF2B5EF4-FFF2-40B4-BE49-F238E27FC236}">
                <a16:creationId xmlns:a16="http://schemas.microsoft.com/office/drawing/2014/main" id="{EE11E180-9398-2F03-5143-29077F99B80E}"/>
              </a:ext>
            </a:extLst>
          </p:cNvPr>
          <p:cNvSpPr txBox="1"/>
          <p:nvPr/>
        </p:nvSpPr>
        <p:spPr>
          <a:xfrm>
            <a:off x="542119" y="424410"/>
            <a:ext cx="7410137" cy="707886"/>
          </a:xfrm>
          <a:prstGeom prst="rect">
            <a:avLst/>
          </a:prstGeom>
          <a:noFill/>
        </p:spPr>
        <p:txBody>
          <a:bodyPr wrap="square" rtlCol="0">
            <a:spAutoFit/>
          </a:bodyPr>
          <a:lstStyle/>
          <a:p>
            <a:r>
              <a:rPr lang="pt-BR" sz="4000" dirty="0">
                <a:solidFill>
                  <a:srgbClr val="EA4E60"/>
                </a:solidFill>
                <a:latin typeface="Calibri" panose="020F0502020204030204" pitchFamily="34" charset="0"/>
                <a:cs typeface="Calibri" panose="020F0502020204030204" pitchFamily="34" charset="0"/>
              </a:rPr>
              <a:t>Geração dos blocos</a:t>
            </a:r>
            <a:endParaRPr lang="en-US" sz="4000" dirty="0">
              <a:solidFill>
                <a:srgbClr val="EA4E6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062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a:spLocks noGrp="1"/>
          </p:cNvSpPr>
          <p:nvPr>
            <p:ph type="ctrTitle"/>
          </p:nvPr>
        </p:nvSpPr>
        <p:spPr>
          <a:xfrm>
            <a:off x="762000" y="1657350"/>
            <a:ext cx="7772400" cy="2819400"/>
          </a:xfrm>
        </p:spPr>
        <p:txBody>
          <a:bodyPr>
            <a:normAutofit fontScale="90000"/>
          </a:bodyPr>
          <a:lstStyle/>
          <a:p>
            <a:pPr algn="l"/>
            <a:r>
              <a:rPr lang="pt-BR" sz="2700" dirty="0">
                <a:solidFill>
                  <a:schemeClr val="tx1"/>
                </a:solidFill>
                <a:latin typeface="Calibri" panose="020F0502020204030204" pitchFamily="34" charset="0"/>
                <a:cs typeface="Calibri" panose="020F0502020204030204" pitchFamily="34" charset="0"/>
              </a:rPr>
              <a:t>Se algum membro da rede tentar transmitir informações falsas, todos os nós da rede irão imediatamente reconhecê-las como inválidas e ignorá-las. </a:t>
            </a:r>
            <a:br>
              <a:rPr lang="pt-BR" sz="2700" dirty="0">
                <a:solidFill>
                  <a:schemeClr val="tx1"/>
                </a:solidFill>
                <a:latin typeface="Calibri" panose="020F0502020204030204" pitchFamily="34" charset="0"/>
                <a:cs typeface="Calibri" panose="020F0502020204030204" pitchFamily="34" charset="0"/>
              </a:rPr>
            </a:br>
            <a:br>
              <a:rPr lang="pt-BR" sz="2700" dirty="0">
                <a:solidFill>
                  <a:schemeClr val="bg1"/>
                </a:solidFill>
                <a:latin typeface="Calibri" panose="020F0502020204030204" pitchFamily="34" charset="0"/>
                <a:cs typeface="Calibri" panose="020F0502020204030204" pitchFamily="34" charset="0"/>
              </a:rPr>
            </a:br>
            <a:r>
              <a:rPr lang="pt-BR" sz="2700" dirty="0">
                <a:solidFill>
                  <a:srgbClr val="EA4E60"/>
                </a:solidFill>
                <a:latin typeface="Calibri" panose="020F0502020204030204" pitchFamily="34" charset="0"/>
                <a:cs typeface="Calibri" panose="020F0502020204030204" pitchFamily="34" charset="0"/>
              </a:rPr>
              <a:t>Como cada nó pode verificar todas as informações na própria rede Bitcoin, não há necessidade de confiar em outros membros da rede, tornando o Bitcoin um sistema sem confiança.</a:t>
            </a:r>
            <a:br>
              <a:rPr lang="pt-BR" sz="4000" b="1" dirty="0">
                <a:solidFill>
                  <a:schemeClr val="bg1"/>
                </a:solidFill>
              </a:rPr>
            </a:br>
            <a:endParaRPr lang="pt-BR" sz="2800" dirty="0">
              <a:solidFill>
                <a:srgbClr val="F00659"/>
              </a:solidFill>
            </a:endParaRPr>
          </a:p>
        </p:txBody>
      </p:sp>
    </p:spTree>
    <p:extLst>
      <p:ext uri="{BB962C8B-B14F-4D97-AF65-F5344CB8AC3E}">
        <p14:creationId xmlns:p14="http://schemas.microsoft.com/office/powerpoint/2010/main" val="2815001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3">
            <a:extLst>
              <a:ext uri="{FF2B5EF4-FFF2-40B4-BE49-F238E27FC236}">
                <a16:creationId xmlns:a16="http://schemas.microsoft.com/office/drawing/2014/main" id="{5EA03521-8D6E-8937-1CF9-0EF828623AED}"/>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smtClean="0">
                <a:solidFill>
                  <a:srgbClr val="EA4E60"/>
                </a:solidFill>
              </a:rPr>
              <a:t>89</a:t>
            </a:fld>
            <a:r>
              <a:rPr lang="en-US"/>
              <a:t>]</a:t>
            </a:r>
            <a:endParaRPr/>
          </a:p>
        </p:txBody>
      </p:sp>
      <p:sp>
        <p:nvSpPr>
          <p:cNvPr id="5" name="TextBox 6">
            <a:extLst>
              <a:ext uri="{FF2B5EF4-FFF2-40B4-BE49-F238E27FC236}">
                <a16:creationId xmlns:a16="http://schemas.microsoft.com/office/drawing/2014/main" id="{7A3CC161-7979-E460-2F03-C6F3C6AEE4CF}"/>
              </a:ext>
            </a:extLst>
          </p:cNvPr>
          <p:cNvSpPr txBox="1"/>
          <p:nvPr/>
        </p:nvSpPr>
        <p:spPr>
          <a:xfrm>
            <a:off x="482158" y="1910030"/>
            <a:ext cx="7410137" cy="1323439"/>
          </a:xfrm>
          <a:prstGeom prst="rect">
            <a:avLst/>
          </a:prstGeom>
          <a:noFill/>
        </p:spPr>
        <p:txBody>
          <a:bodyPr wrap="square" rtlCol="0">
            <a:spAutoFit/>
          </a:bodyPr>
          <a:lstStyle/>
          <a:p>
            <a:r>
              <a:rPr lang="pt-BR" sz="4000" dirty="0">
                <a:solidFill>
                  <a:srgbClr val="EA4E60"/>
                </a:solidFill>
                <a:latin typeface="Calibri" panose="020F0502020204030204" pitchFamily="34" charset="0"/>
                <a:cs typeface="Calibri" panose="020F0502020204030204" pitchFamily="34" charset="0"/>
              </a:rPr>
              <a:t>Registrando informações na blockchain</a:t>
            </a:r>
            <a:endParaRPr lang="en-US" sz="4000" dirty="0">
              <a:solidFill>
                <a:srgbClr val="EA4E6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7343108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63ABF97A-1719-586E-A032-78DDFC89BF92}"/>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smtClean="0">
                <a:solidFill>
                  <a:srgbClr val="EA4E60"/>
                </a:solidFill>
              </a:rPr>
              <a:t>9</a:t>
            </a:fld>
            <a:r>
              <a:rPr lang="en-US"/>
              <a:t>]</a:t>
            </a:r>
            <a:endParaRPr/>
          </a:p>
        </p:txBody>
      </p:sp>
      <p:pic>
        <p:nvPicPr>
          <p:cNvPr id="4" name="Imagem 3">
            <a:extLst>
              <a:ext uri="{FF2B5EF4-FFF2-40B4-BE49-F238E27FC236}">
                <a16:creationId xmlns:a16="http://schemas.microsoft.com/office/drawing/2014/main" id="{5E46BA47-57EE-093D-0E12-EA999A78DB3A}"/>
              </a:ext>
            </a:extLst>
          </p:cNvPr>
          <p:cNvPicPr/>
          <p:nvPr/>
        </p:nvPicPr>
        <p:blipFill>
          <a:blip r:embed="rId2"/>
          <a:stretch/>
        </p:blipFill>
        <p:spPr>
          <a:xfrm>
            <a:off x="1171786" y="351231"/>
            <a:ext cx="6922453" cy="4441037"/>
          </a:xfrm>
          <a:prstGeom prst="rect">
            <a:avLst/>
          </a:prstGeom>
          <a:ln>
            <a:noFill/>
          </a:ln>
        </p:spPr>
      </p:pic>
    </p:spTree>
    <p:extLst>
      <p:ext uri="{BB962C8B-B14F-4D97-AF65-F5344CB8AC3E}">
        <p14:creationId xmlns:p14="http://schemas.microsoft.com/office/powerpoint/2010/main" val="120403793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6">
            <a:extLst>
              <a:ext uri="{FF2B5EF4-FFF2-40B4-BE49-F238E27FC236}">
                <a16:creationId xmlns:a16="http://schemas.microsoft.com/office/drawing/2014/main" id="{F0674B78-32D5-4A04-B742-A066517046CC}"/>
              </a:ext>
            </a:extLst>
          </p:cNvPr>
          <p:cNvSpPr txBox="1"/>
          <p:nvPr/>
        </p:nvSpPr>
        <p:spPr>
          <a:xfrm>
            <a:off x="609601" y="245995"/>
            <a:ext cx="7117829" cy="707886"/>
          </a:xfrm>
          <a:prstGeom prst="rect">
            <a:avLst/>
          </a:prstGeom>
          <a:noFill/>
        </p:spPr>
        <p:txBody>
          <a:bodyPr wrap="square" rtlCol="0">
            <a:spAutoFit/>
          </a:bodyPr>
          <a:lstStyle/>
          <a:p>
            <a:r>
              <a:rPr lang="pt-BR" sz="4000" dirty="0">
                <a:solidFill>
                  <a:srgbClr val="EA4E60"/>
                </a:solidFill>
                <a:latin typeface="Calibri" panose="020F0502020204030204" pitchFamily="34" charset="0"/>
                <a:cs typeface="Calibri" panose="020F0502020204030204" pitchFamily="34" charset="0"/>
              </a:rPr>
              <a:t>1. Passo o registro da transação</a:t>
            </a:r>
            <a:endParaRPr lang="en-US" sz="4000" dirty="0">
              <a:solidFill>
                <a:srgbClr val="EA4E60"/>
              </a:solidFill>
              <a:latin typeface="Calibri" panose="020F0502020204030204" pitchFamily="34" charset="0"/>
              <a:cs typeface="Calibri" panose="020F0502020204030204" pitchFamily="34" charset="0"/>
            </a:endParaRPr>
          </a:p>
        </p:txBody>
      </p:sp>
      <p:sp>
        <p:nvSpPr>
          <p:cNvPr id="2" name="CaixaDeTexto 1"/>
          <p:cNvSpPr txBox="1"/>
          <p:nvPr/>
        </p:nvSpPr>
        <p:spPr>
          <a:xfrm>
            <a:off x="609601" y="1632503"/>
            <a:ext cx="7874754" cy="1384995"/>
          </a:xfrm>
          <a:prstGeom prst="rect">
            <a:avLst/>
          </a:prstGeom>
          <a:noFill/>
        </p:spPr>
        <p:txBody>
          <a:bodyPr wrap="square" rtlCol="0">
            <a:spAutoFit/>
          </a:bodyPr>
          <a:lstStyle/>
          <a:p>
            <a:r>
              <a:rPr lang="pt-BR" sz="2100" dirty="0">
                <a:solidFill>
                  <a:schemeClr val="tx1"/>
                </a:solidFill>
              </a:rPr>
              <a:t>De forma simplificada vamos pensar no blockchain como uma planilha do </a:t>
            </a:r>
            <a:r>
              <a:rPr lang="pt-BR" sz="2100" dirty="0" err="1">
                <a:solidFill>
                  <a:schemeClr val="tx1"/>
                </a:solidFill>
              </a:rPr>
              <a:t>excel</a:t>
            </a:r>
            <a:r>
              <a:rPr lang="pt-BR" sz="2100" dirty="0">
                <a:solidFill>
                  <a:schemeClr val="tx1"/>
                </a:solidFill>
              </a:rPr>
              <a:t>, entretanto, a blockchain é descentralizada e distribuída. Sendo assim qualquer pessoa pode ter uma cópia dessa planilha em seu computador.</a:t>
            </a:r>
          </a:p>
        </p:txBody>
      </p:sp>
      <p:pic>
        <p:nvPicPr>
          <p:cNvPr id="3" name="Imagem 2"/>
          <p:cNvPicPr>
            <a:picLocks noChangeAspect="1"/>
          </p:cNvPicPr>
          <p:nvPr/>
        </p:nvPicPr>
        <p:blipFill>
          <a:blip r:embed="rId2"/>
          <a:stretch>
            <a:fillRect/>
          </a:stretch>
        </p:blipFill>
        <p:spPr>
          <a:xfrm>
            <a:off x="2621359" y="3310040"/>
            <a:ext cx="3616844" cy="1378745"/>
          </a:xfrm>
          <a:prstGeom prst="rect">
            <a:avLst/>
          </a:prstGeom>
        </p:spPr>
      </p:pic>
    </p:spTree>
    <p:extLst>
      <p:ext uri="{BB962C8B-B14F-4D97-AF65-F5344CB8AC3E}">
        <p14:creationId xmlns:p14="http://schemas.microsoft.com/office/powerpoint/2010/main" val="42019375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6">
            <a:extLst>
              <a:ext uri="{FF2B5EF4-FFF2-40B4-BE49-F238E27FC236}">
                <a16:creationId xmlns:a16="http://schemas.microsoft.com/office/drawing/2014/main" id="{F0674B78-32D5-4A04-B742-A066517046CC}"/>
              </a:ext>
            </a:extLst>
          </p:cNvPr>
          <p:cNvSpPr txBox="1"/>
          <p:nvPr/>
        </p:nvSpPr>
        <p:spPr>
          <a:xfrm>
            <a:off x="609601" y="245995"/>
            <a:ext cx="6546011" cy="707886"/>
          </a:xfrm>
          <a:prstGeom prst="rect">
            <a:avLst/>
          </a:prstGeom>
          <a:noFill/>
        </p:spPr>
        <p:txBody>
          <a:bodyPr wrap="square" rtlCol="0">
            <a:spAutoFit/>
          </a:bodyPr>
          <a:lstStyle/>
          <a:p>
            <a:r>
              <a:rPr lang="pt-BR" sz="4000" dirty="0">
                <a:solidFill>
                  <a:srgbClr val="EA4E60"/>
                </a:solidFill>
                <a:latin typeface="Calibri" panose="020F0502020204030204" pitchFamily="34" charset="0"/>
                <a:cs typeface="Calibri" panose="020F0502020204030204" pitchFamily="34" charset="0"/>
              </a:rPr>
              <a:t>2. Sigilo e Privacidade</a:t>
            </a:r>
            <a:endParaRPr lang="en-US" sz="4000" dirty="0">
              <a:solidFill>
                <a:srgbClr val="EA4E60"/>
              </a:solidFill>
              <a:latin typeface="Calibri" panose="020F0502020204030204" pitchFamily="34" charset="0"/>
              <a:cs typeface="Calibri" panose="020F0502020204030204" pitchFamily="34" charset="0"/>
            </a:endParaRPr>
          </a:p>
        </p:txBody>
      </p:sp>
      <p:sp>
        <p:nvSpPr>
          <p:cNvPr id="2" name="CaixaDeTexto 1"/>
          <p:cNvSpPr txBox="1"/>
          <p:nvPr/>
        </p:nvSpPr>
        <p:spPr>
          <a:xfrm>
            <a:off x="609601" y="916027"/>
            <a:ext cx="7874754" cy="2354491"/>
          </a:xfrm>
          <a:prstGeom prst="rect">
            <a:avLst/>
          </a:prstGeom>
          <a:noFill/>
        </p:spPr>
        <p:txBody>
          <a:bodyPr wrap="square" rtlCol="0">
            <a:spAutoFit/>
          </a:bodyPr>
          <a:lstStyle/>
          <a:p>
            <a:r>
              <a:rPr lang="pt-BR" sz="2100" dirty="0">
                <a:solidFill>
                  <a:schemeClr val="tx1"/>
                </a:solidFill>
                <a:latin typeface="Calibri" panose="020F0502020204030204" pitchFamily="34" charset="0"/>
                <a:cs typeface="Calibri" panose="020F0502020204030204" pitchFamily="34" charset="0"/>
              </a:rPr>
              <a:t>Através de criptografia, ninguém sabe quem são as pessoas envolvidas na transação. </a:t>
            </a:r>
          </a:p>
          <a:p>
            <a:endParaRPr lang="pt-BR" sz="2100" dirty="0">
              <a:solidFill>
                <a:schemeClr val="tx1"/>
              </a:solidFill>
              <a:latin typeface="Calibri" panose="020F0502020204030204" pitchFamily="34" charset="0"/>
              <a:cs typeface="Calibri" panose="020F0502020204030204" pitchFamily="34" charset="0"/>
            </a:endParaRPr>
          </a:p>
          <a:p>
            <a:r>
              <a:rPr lang="pt-BR" sz="2100" dirty="0">
                <a:solidFill>
                  <a:schemeClr val="tx1"/>
                </a:solidFill>
                <a:latin typeface="Calibri" panose="020F0502020204030204" pitchFamily="34" charset="0"/>
                <a:cs typeface="Calibri" panose="020F0502020204030204" pitchFamily="34" charset="0"/>
              </a:rPr>
              <a:t>Cada endereço (</a:t>
            </a:r>
            <a:r>
              <a:rPr lang="pt-BR" sz="2100" dirty="0" err="1">
                <a:solidFill>
                  <a:schemeClr val="tx1"/>
                </a:solidFill>
                <a:latin typeface="Calibri" panose="020F0502020204030204" pitchFamily="34" charset="0"/>
                <a:cs typeface="Calibri" panose="020F0502020204030204" pitchFamily="34" charset="0"/>
              </a:rPr>
              <a:t>address</a:t>
            </a:r>
            <a:r>
              <a:rPr lang="pt-BR" sz="2100" dirty="0">
                <a:solidFill>
                  <a:schemeClr val="tx1"/>
                </a:solidFill>
                <a:latin typeface="Calibri" panose="020F0502020204030204" pitchFamily="34" charset="0"/>
                <a:cs typeface="Calibri" panose="020F0502020204030204" pitchFamily="34" charset="0"/>
              </a:rPr>
              <a:t>) na blockchain é criptografado à partir de uma chave privada em sua posse. Você precisa gerar uma chave pública para a pessoa que vai te enviar a quantia. Sendo assim nossa planilha fica assim: </a:t>
            </a:r>
          </a:p>
        </p:txBody>
      </p:sp>
      <p:pic>
        <p:nvPicPr>
          <p:cNvPr id="4" name="Imagem 3"/>
          <p:cNvPicPr>
            <a:picLocks noChangeAspect="1"/>
          </p:cNvPicPr>
          <p:nvPr/>
        </p:nvPicPr>
        <p:blipFill>
          <a:blip r:embed="rId2"/>
          <a:stretch>
            <a:fillRect/>
          </a:stretch>
        </p:blipFill>
        <p:spPr>
          <a:xfrm>
            <a:off x="1016502" y="3377751"/>
            <a:ext cx="7227988" cy="1370668"/>
          </a:xfrm>
          <a:prstGeom prst="rect">
            <a:avLst/>
          </a:prstGeom>
        </p:spPr>
      </p:pic>
    </p:spTree>
    <p:extLst>
      <p:ext uri="{BB962C8B-B14F-4D97-AF65-F5344CB8AC3E}">
        <p14:creationId xmlns:p14="http://schemas.microsoft.com/office/powerpoint/2010/main" val="93780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6">
            <a:extLst>
              <a:ext uri="{FF2B5EF4-FFF2-40B4-BE49-F238E27FC236}">
                <a16:creationId xmlns:a16="http://schemas.microsoft.com/office/drawing/2014/main" id="{F0674B78-32D5-4A04-B742-A066517046CC}"/>
              </a:ext>
            </a:extLst>
          </p:cNvPr>
          <p:cNvSpPr txBox="1"/>
          <p:nvPr/>
        </p:nvSpPr>
        <p:spPr>
          <a:xfrm>
            <a:off x="502936" y="255595"/>
            <a:ext cx="7627454" cy="707886"/>
          </a:xfrm>
          <a:prstGeom prst="rect">
            <a:avLst/>
          </a:prstGeom>
          <a:noFill/>
        </p:spPr>
        <p:txBody>
          <a:bodyPr wrap="square" rtlCol="0">
            <a:spAutoFit/>
          </a:bodyPr>
          <a:lstStyle/>
          <a:p>
            <a:r>
              <a:rPr lang="pt-BR" sz="4000" dirty="0">
                <a:solidFill>
                  <a:srgbClr val="EA4E60"/>
                </a:solidFill>
                <a:latin typeface="Calibri" panose="020F0502020204030204" pitchFamily="34" charset="0"/>
                <a:cs typeface="Calibri" panose="020F0502020204030204" pitchFamily="34" charset="0"/>
              </a:rPr>
              <a:t>3. Executando a transação</a:t>
            </a:r>
            <a:endParaRPr lang="en-US" sz="4000" dirty="0">
              <a:solidFill>
                <a:srgbClr val="EA4E60"/>
              </a:solidFill>
              <a:latin typeface="Calibri" panose="020F0502020204030204" pitchFamily="34" charset="0"/>
              <a:cs typeface="Calibri" panose="020F0502020204030204" pitchFamily="34" charset="0"/>
            </a:endParaRPr>
          </a:p>
        </p:txBody>
      </p:sp>
      <p:pic>
        <p:nvPicPr>
          <p:cNvPr id="3" name="Imagem 2"/>
          <p:cNvPicPr>
            <a:picLocks noChangeAspect="1"/>
          </p:cNvPicPr>
          <p:nvPr/>
        </p:nvPicPr>
        <p:blipFill>
          <a:blip r:embed="rId2"/>
          <a:stretch>
            <a:fillRect/>
          </a:stretch>
        </p:blipFill>
        <p:spPr>
          <a:xfrm>
            <a:off x="502936" y="3451363"/>
            <a:ext cx="8253054" cy="1237111"/>
          </a:xfrm>
          <a:prstGeom prst="rect">
            <a:avLst/>
          </a:prstGeom>
        </p:spPr>
      </p:pic>
      <p:sp>
        <p:nvSpPr>
          <p:cNvPr id="4" name="Retângulo 3"/>
          <p:cNvSpPr/>
          <p:nvPr/>
        </p:nvSpPr>
        <p:spPr>
          <a:xfrm>
            <a:off x="496219" y="1053260"/>
            <a:ext cx="8151562" cy="2308324"/>
          </a:xfrm>
          <a:prstGeom prst="rect">
            <a:avLst/>
          </a:prstGeom>
        </p:spPr>
        <p:txBody>
          <a:bodyPr wrap="square">
            <a:spAutoFit/>
          </a:bodyPr>
          <a:lstStyle/>
          <a:p>
            <a:r>
              <a:rPr lang="pt-BR" sz="2400" dirty="0">
                <a:solidFill>
                  <a:schemeClr val="tx1"/>
                </a:solidFill>
                <a:latin typeface="Calibri" panose="020F0502020204030204" pitchFamily="34" charset="0"/>
                <a:cs typeface="Calibri" panose="020F0502020204030204" pitchFamily="34" charset="0"/>
              </a:rPr>
              <a:t>Quando A faz uma transação e envia criptomoeda para B, essa transação não é automaticamente incluída no blockchain. Ela precisa ser validada. Por isso, ela fica em uma espécie de área temporária, esperando ser incluída no blockchain.</a:t>
            </a:r>
          </a:p>
          <a:p>
            <a:endParaRPr lang="pt-BR" sz="2400" dirty="0">
              <a:solidFill>
                <a:schemeClr val="tx1"/>
              </a:solidFill>
              <a:latin typeface="Calibri" panose="020F0502020204030204" pitchFamily="34" charset="0"/>
              <a:cs typeface="Calibri" panose="020F0502020204030204" pitchFamily="34" charset="0"/>
            </a:endParaRPr>
          </a:p>
          <a:p>
            <a:r>
              <a:rPr lang="pt-BR" sz="2400" dirty="0">
                <a:solidFill>
                  <a:schemeClr val="tx1"/>
                </a:solidFill>
                <a:latin typeface="Calibri" panose="020F0502020204030204" pitchFamily="34" charset="0"/>
                <a:cs typeface="Calibri" panose="020F0502020204030204" pitchFamily="34" charset="0"/>
              </a:rPr>
              <a:t>Observe o status: “Pendente”</a:t>
            </a:r>
          </a:p>
        </p:txBody>
      </p:sp>
    </p:spTree>
    <p:extLst>
      <p:ext uri="{BB962C8B-B14F-4D97-AF65-F5344CB8AC3E}">
        <p14:creationId xmlns:p14="http://schemas.microsoft.com/office/powerpoint/2010/main" val="2630869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6">
            <a:extLst>
              <a:ext uri="{FF2B5EF4-FFF2-40B4-BE49-F238E27FC236}">
                <a16:creationId xmlns:a16="http://schemas.microsoft.com/office/drawing/2014/main" id="{F0674B78-32D5-4A04-B742-A066517046CC}"/>
              </a:ext>
            </a:extLst>
          </p:cNvPr>
          <p:cNvSpPr txBox="1"/>
          <p:nvPr/>
        </p:nvSpPr>
        <p:spPr>
          <a:xfrm>
            <a:off x="609601" y="245995"/>
            <a:ext cx="6546011" cy="707886"/>
          </a:xfrm>
          <a:prstGeom prst="rect">
            <a:avLst/>
          </a:prstGeom>
          <a:noFill/>
        </p:spPr>
        <p:txBody>
          <a:bodyPr wrap="square" rtlCol="0">
            <a:spAutoFit/>
          </a:bodyPr>
          <a:lstStyle/>
          <a:p>
            <a:r>
              <a:rPr lang="pt-BR" sz="4000" dirty="0">
                <a:solidFill>
                  <a:srgbClr val="EA4E60"/>
                </a:solidFill>
                <a:latin typeface="Calibri" panose="020F0502020204030204" pitchFamily="34" charset="0"/>
                <a:cs typeface="Calibri" panose="020F0502020204030204" pitchFamily="34" charset="0"/>
              </a:rPr>
              <a:t>4. Analisando as transações</a:t>
            </a:r>
            <a:endParaRPr lang="en-US" sz="4000" dirty="0">
              <a:solidFill>
                <a:srgbClr val="EA4E60"/>
              </a:solidFill>
              <a:latin typeface="Calibri" panose="020F0502020204030204" pitchFamily="34" charset="0"/>
              <a:cs typeface="Calibri" panose="020F0502020204030204" pitchFamily="34" charset="0"/>
            </a:endParaRPr>
          </a:p>
        </p:txBody>
      </p:sp>
      <p:sp>
        <p:nvSpPr>
          <p:cNvPr id="2" name="CaixaDeTexto 1"/>
          <p:cNvSpPr txBox="1"/>
          <p:nvPr/>
        </p:nvSpPr>
        <p:spPr>
          <a:xfrm>
            <a:off x="609601" y="970877"/>
            <a:ext cx="7874754" cy="3046988"/>
          </a:xfrm>
          <a:prstGeom prst="rect">
            <a:avLst/>
          </a:prstGeom>
          <a:noFill/>
        </p:spPr>
        <p:txBody>
          <a:bodyPr wrap="square" rtlCol="0">
            <a:spAutoFit/>
          </a:bodyPr>
          <a:lstStyle/>
          <a:p>
            <a:r>
              <a:rPr lang="pt-BR" sz="1600" dirty="0">
                <a:solidFill>
                  <a:srgbClr val="EA4E60"/>
                </a:solidFill>
                <a:latin typeface="Calibri" panose="020F0502020204030204" pitchFamily="34" charset="0"/>
                <a:cs typeface="Calibri" panose="020F0502020204030204" pitchFamily="34" charset="0"/>
              </a:rPr>
              <a:t>A cada 10 minutos </a:t>
            </a:r>
            <a:r>
              <a:rPr lang="pt-BR" sz="1600" dirty="0">
                <a:solidFill>
                  <a:schemeClr val="tx1"/>
                </a:solidFill>
                <a:latin typeface="Calibri" panose="020F0502020204030204" pitchFamily="34" charset="0"/>
                <a:cs typeface="Calibri" panose="020F0502020204030204" pitchFamily="34" charset="0"/>
              </a:rPr>
              <a:t>(Dependendo da Blockchain) todas as transações do mundo que estão na área temporária </a:t>
            </a:r>
            <a:r>
              <a:rPr lang="pt-BR" sz="1600" dirty="0">
                <a:solidFill>
                  <a:srgbClr val="EA4E60"/>
                </a:solidFill>
                <a:latin typeface="Calibri" panose="020F0502020204030204" pitchFamily="34" charset="0"/>
                <a:cs typeface="Calibri" panose="020F0502020204030204" pitchFamily="34" charset="0"/>
              </a:rPr>
              <a:t>são analisadas por uma pessoa, chamada de </a:t>
            </a:r>
            <a:r>
              <a:rPr lang="pt-BR" sz="1600" dirty="0" err="1">
                <a:solidFill>
                  <a:srgbClr val="EA4E60"/>
                </a:solidFill>
                <a:latin typeface="Calibri" panose="020F0502020204030204" pitchFamily="34" charset="0"/>
                <a:cs typeface="Calibri" panose="020F0502020204030204" pitchFamily="34" charset="0"/>
              </a:rPr>
              <a:t>miner</a:t>
            </a:r>
            <a:r>
              <a:rPr lang="pt-BR" sz="1600" dirty="0">
                <a:solidFill>
                  <a:srgbClr val="EA4E60"/>
                </a:solidFill>
                <a:latin typeface="Calibri" panose="020F0502020204030204" pitchFamily="34" charset="0"/>
                <a:cs typeface="Calibri" panose="020F0502020204030204" pitchFamily="34" charset="0"/>
              </a:rPr>
              <a:t>, ou seja, um minerador. </a:t>
            </a:r>
          </a:p>
          <a:p>
            <a:endParaRPr lang="pt-BR" sz="1600" dirty="0">
              <a:solidFill>
                <a:schemeClr val="tx1"/>
              </a:solidFill>
              <a:latin typeface="Calibri" panose="020F0502020204030204" pitchFamily="34" charset="0"/>
              <a:cs typeface="Calibri" panose="020F0502020204030204" pitchFamily="34" charset="0"/>
            </a:endParaRPr>
          </a:p>
          <a:p>
            <a:r>
              <a:rPr lang="pt-BR" sz="1600" dirty="0">
                <a:solidFill>
                  <a:schemeClr val="tx1"/>
                </a:solidFill>
                <a:latin typeface="Calibri" panose="020F0502020204030204" pitchFamily="34" charset="0"/>
                <a:cs typeface="Calibri" panose="020F0502020204030204" pitchFamily="34" charset="0"/>
              </a:rPr>
              <a:t>Essa "pessoa", é um </a:t>
            </a:r>
            <a:r>
              <a:rPr lang="pt-BR" sz="1600" dirty="0">
                <a:solidFill>
                  <a:srgbClr val="EA4E60"/>
                </a:solidFill>
                <a:latin typeface="Calibri" panose="020F0502020204030204" pitchFamily="34" charset="0"/>
                <a:cs typeface="Calibri" panose="020F0502020204030204" pitchFamily="34" charset="0"/>
              </a:rPr>
              <a:t>computador ligado à rede do blockchain </a:t>
            </a:r>
            <a:r>
              <a:rPr lang="pt-BR" sz="1600" dirty="0">
                <a:solidFill>
                  <a:schemeClr val="tx1"/>
                </a:solidFill>
                <a:latin typeface="Calibri" panose="020F0502020204030204" pitchFamily="34" charset="0"/>
                <a:cs typeface="Calibri" panose="020F0502020204030204" pitchFamily="34" charset="0"/>
              </a:rPr>
              <a:t>que, </a:t>
            </a:r>
            <a:r>
              <a:rPr lang="pt-BR" sz="1600" dirty="0">
                <a:solidFill>
                  <a:srgbClr val="EA4E60"/>
                </a:solidFill>
                <a:latin typeface="Calibri" panose="020F0502020204030204" pitchFamily="34" charset="0"/>
                <a:cs typeface="Calibri" panose="020F0502020204030204" pitchFamily="34" charset="0"/>
              </a:rPr>
              <a:t>após ganhar uma competição matemática (algoritmos de criptografia), </a:t>
            </a:r>
            <a:r>
              <a:rPr lang="pt-BR" sz="1600" dirty="0">
                <a:solidFill>
                  <a:schemeClr val="tx1"/>
                </a:solidFill>
                <a:latin typeface="Calibri" panose="020F0502020204030204" pitchFamily="34" charset="0"/>
                <a:cs typeface="Calibri" panose="020F0502020204030204" pitchFamily="34" charset="0"/>
              </a:rPr>
              <a:t>ganha o direito de incluir as transações pendentes no blockchain. Para isso, ele ganha um prêmio, em </a:t>
            </a:r>
            <a:r>
              <a:rPr lang="pt-BR" sz="1600" dirty="0" err="1">
                <a:solidFill>
                  <a:schemeClr val="tx1"/>
                </a:solidFill>
                <a:latin typeface="Calibri" panose="020F0502020204030204" pitchFamily="34" charset="0"/>
                <a:cs typeface="Calibri" panose="020F0502020204030204" pitchFamily="34" charset="0"/>
              </a:rPr>
              <a:t>Bitcoins</a:t>
            </a:r>
            <a:r>
              <a:rPr lang="pt-BR" sz="1600" dirty="0">
                <a:solidFill>
                  <a:schemeClr val="tx1"/>
                </a:solidFill>
                <a:latin typeface="Calibri" panose="020F0502020204030204" pitchFamily="34" charset="0"/>
                <a:cs typeface="Calibri" panose="020F0502020204030204" pitchFamily="34" charset="0"/>
              </a:rPr>
              <a:t>. </a:t>
            </a:r>
          </a:p>
          <a:p>
            <a:endParaRPr lang="pt-BR" sz="1600" dirty="0">
              <a:solidFill>
                <a:schemeClr val="tx1"/>
              </a:solidFill>
              <a:latin typeface="Calibri" panose="020F0502020204030204" pitchFamily="34" charset="0"/>
              <a:cs typeface="Calibri" panose="020F0502020204030204" pitchFamily="34" charset="0"/>
            </a:endParaRPr>
          </a:p>
          <a:p>
            <a:r>
              <a:rPr lang="pt-BR" sz="1600" dirty="0">
                <a:solidFill>
                  <a:schemeClr val="tx1"/>
                </a:solidFill>
                <a:latin typeface="Calibri" panose="020F0502020204030204" pitchFamily="34" charset="0"/>
                <a:cs typeface="Calibri" panose="020F0502020204030204" pitchFamily="34" charset="0"/>
              </a:rPr>
              <a:t>Quando A fez a transação para B, </a:t>
            </a:r>
            <a:r>
              <a:rPr lang="pt-BR" sz="1600" dirty="0">
                <a:solidFill>
                  <a:srgbClr val="EA4E60"/>
                </a:solidFill>
                <a:latin typeface="Calibri" panose="020F0502020204030204" pitchFamily="34" charset="0"/>
                <a:cs typeface="Calibri" panose="020F0502020204030204" pitchFamily="34" charset="0"/>
              </a:rPr>
              <a:t>ele assinou digitalmente as informações dessa transação com sua chave privada. </a:t>
            </a:r>
            <a:r>
              <a:rPr lang="pt-BR" sz="1600" dirty="0">
                <a:solidFill>
                  <a:schemeClr val="tx1"/>
                </a:solidFill>
                <a:latin typeface="Calibri" panose="020F0502020204030204" pitchFamily="34" charset="0"/>
                <a:cs typeface="Calibri" panose="020F0502020204030204" pitchFamily="34" charset="0"/>
              </a:rPr>
              <a:t>Esse processo de assinatura é como uma operação criptográfica em cima de todas as informações da transação e, igualmente, gera uma chave representada por um novo conjunto de caracteres e números (a assinatura).</a:t>
            </a:r>
          </a:p>
          <a:p>
            <a:endParaRPr lang="pt-BR" sz="1600" dirty="0">
              <a:solidFill>
                <a:schemeClr val="tx1"/>
              </a:solidFill>
              <a:latin typeface="Calibri" panose="020F0502020204030204" pitchFamily="34" charset="0"/>
              <a:cs typeface="Calibri" panose="020F0502020204030204" pitchFamily="34" charset="0"/>
            </a:endParaRPr>
          </a:p>
        </p:txBody>
      </p:sp>
      <p:pic>
        <p:nvPicPr>
          <p:cNvPr id="3" name="Imagem 2"/>
          <p:cNvPicPr>
            <a:picLocks noChangeAspect="1"/>
          </p:cNvPicPr>
          <p:nvPr/>
        </p:nvPicPr>
        <p:blipFill>
          <a:blip r:embed="rId2"/>
          <a:stretch>
            <a:fillRect/>
          </a:stretch>
        </p:blipFill>
        <p:spPr>
          <a:xfrm>
            <a:off x="609601" y="3945389"/>
            <a:ext cx="7996031" cy="796286"/>
          </a:xfrm>
          <a:prstGeom prst="rect">
            <a:avLst/>
          </a:prstGeom>
        </p:spPr>
      </p:pic>
    </p:spTree>
    <p:extLst>
      <p:ext uri="{BB962C8B-B14F-4D97-AF65-F5344CB8AC3E}">
        <p14:creationId xmlns:p14="http://schemas.microsoft.com/office/powerpoint/2010/main" val="9296716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3">
            <a:extLst>
              <a:ext uri="{FF2B5EF4-FFF2-40B4-BE49-F238E27FC236}">
                <a16:creationId xmlns:a16="http://schemas.microsoft.com/office/drawing/2014/main" id="{F29C5093-2280-9C95-E809-53B887255234}"/>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smtClean="0">
                <a:solidFill>
                  <a:srgbClr val="EA4E60"/>
                </a:solidFill>
              </a:rPr>
              <a:t>94</a:t>
            </a:fld>
            <a:r>
              <a:rPr lang="en-US"/>
              <a:t>]</a:t>
            </a:r>
            <a:endParaRPr/>
          </a:p>
        </p:txBody>
      </p:sp>
      <p:sp>
        <p:nvSpPr>
          <p:cNvPr id="5" name="TextBox 6">
            <a:extLst>
              <a:ext uri="{FF2B5EF4-FFF2-40B4-BE49-F238E27FC236}">
                <a16:creationId xmlns:a16="http://schemas.microsoft.com/office/drawing/2014/main" id="{94F78DDA-1B7E-441B-7934-FCEE97373B9C}"/>
              </a:ext>
            </a:extLst>
          </p:cNvPr>
          <p:cNvSpPr txBox="1"/>
          <p:nvPr/>
        </p:nvSpPr>
        <p:spPr>
          <a:xfrm>
            <a:off x="482158" y="1910030"/>
            <a:ext cx="7410137" cy="1323439"/>
          </a:xfrm>
          <a:prstGeom prst="rect">
            <a:avLst/>
          </a:prstGeom>
          <a:noFill/>
        </p:spPr>
        <p:txBody>
          <a:bodyPr wrap="square" rtlCol="0">
            <a:spAutoFit/>
          </a:bodyPr>
          <a:lstStyle/>
          <a:p>
            <a:r>
              <a:rPr lang="pt-BR" sz="4000" dirty="0">
                <a:solidFill>
                  <a:srgbClr val="EA4E60"/>
                </a:solidFill>
                <a:latin typeface="Calibri" panose="020F0502020204030204" pitchFamily="34" charset="0"/>
                <a:cs typeface="Calibri" panose="020F0502020204030204" pitchFamily="34" charset="0"/>
              </a:rPr>
              <a:t>Que bulhufas é essa de competição matemática? </a:t>
            </a:r>
            <a:endParaRPr lang="en-US" sz="4000" dirty="0">
              <a:solidFill>
                <a:srgbClr val="EA4E60"/>
              </a:solidFill>
              <a:latin typeface="Calibri" panose="020F0502020204030204" pitchFamily="34" charset="0"/>
              <a:cs typeface="Calibri" panose="020F0502020204030204" pitchFamily="34" charset="0"/>
            </a:endParaRPr>
          </a:p>
        </p:txBody>
      </p:sp>
      <p:pic>
        <p:nvPicPr>
          <p:cNvPr id="1026" name="Picture 2" descr="selective-photography of stop signage">
            <a:extLst>
              <a:ext uri="{FF2B5EF4-FFF2-40B4-BE49-F238E27FC236}">
                <a16:creationId xmlns:a16="http://schemas.microsoft.com/office/drawing/2014/main" id="{3A77A250-7269-393B-7A69-5E86D72795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21487" y="1464184"/>
            <a:ext cx="2340355" cy="192359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036569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3">
            <a:extLst>
              <a:ext uri="{FF2B5EF4-FFF2-40B4-BE49-F238E27FC236}">
                <a16:creationId xmlns:a16="http://schemas.microsoft.com/office/drawing/2014/main" id="{BFC7A229-28F1-08A7-E725-7C63CF40747E}"/>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smtClean="0">
                <a:solidFill>
                  <a:srgbClr val="EA4E60"/>
                </a:solidFill>
              </a:rPr>
              <a:t>95</a:t>
            </a:fld>
            <a:r>
              <a:rPr lang="en-US"/>
              <a:t>]</a:t>
            </a:r>
            <a:endParaRPr/>
          </a:p>
        </p:txBody>
      </p:sp>
      <p:sp>
        <p:nvSpPr>
          <p:cNvPr id="6" name="CaixaDeTexto 5">
            <a:extLst>
              <a:ext uri="{FF2B5EF4-FFF2-40B4-BE49-F238E27FC236}">
                <a16:creationId xmlns:a16="http://schemas.microsoft.com/office/drawing/2014/main" id="{BD886269-A3FD-871F-32FB-160C0E17941E}"/>
              </a:ext>
            </a:extLst>
          </p:cNvPr>
          <p:cNvSpPr txBox="1"/>
          <p:nvPr/>
        </p:nvSpPr>
        <p:spPr>
          <a:xfrm>
            <a:off x="314792" y="237770"/>
            <a:ext cx="7165299" cy="707886"/>
          </a:xfrm>
          <a:prstGeom prst="rect">
            <a:avLst/>
          </a:prstGeom>
          <a:noFill/>
        </p:spPr>
        <p:txBody>
          <a:bodyPr wrap="square">
            <a:spAutoFit/>
          </a:bodyPr>
          <a:lstStyle/>
          <a:p>
            <a:r>
              <a:rPr lang="pt-BR" sz="2000" b="0" i="0" dirty="0">
                <a:solidFill>
                  <a:srgbClr val="EA4E60"/>
                </a:solidFill>
                <a:effectLst/>
                <a:latin typeface="Calibri" panose="020F0502020204030204" pitchFamily="34" charset="0"/>
                <a:cs typeface="Calibri" panose="020F0502020204030204" pitchFamily="34" charset="0"/>
              </a:rPr>
              <a:t>Você ainda acredita que minerar blocos na rede Bitcoin é resolver um problema matemático extremamente complexo?</a:t>
            </a:r>
            <a:endParaRPr lang="pt-BR" sz="2000" dirty="0">
              <a:solidFill>
                <a:srgbClr val="EA4E60"/>
              </a:solidFill>
              <a:latin typeface="Calibri" panose="020F0502020204030204" pitchFamily="34" charset="0"/>
              <a:cs typeface="Calibri" panose="020F0502020204030204" pitchFamily="34" charset="0"/>
            </a:endParaRPr>
          </a:p>
        </p:txBody>
      </p:sp>
      <p:sp>
        <p:nvSpPr>
          <p:cNvPr id="8" name="CaixaDeTexto 7">
            <a:extLst>
              <a:ext uri="{FF2B5EF4-FFF2-40B4-BE49-F238E27FC236}">
                <a16:creationId xmlns:a16="http://schemas.microsoft.com/office/drawing/2014/main" id="{88E613B1-098D-4E5A-7046-B04CF666D528}"/>
              </a:ext>
            </a:extLst>
          </p:cNvPr>
          <p:cNvSpPr txBox="1"/>
          <p:nvPr/>
        </p:nvSpPr>
        <p:spPr>
          <a:xfrm>
            <a:off x="314793" y="1034673"/>
            <a:ext cx="8241991" cy="1815882"/>
          </a:xfrm>
          <a:prstGeom prst="rect">
            <a:avLst/>
          </a:prstGeom>
          <a:noFill/>
        </p:spPr>
        <p:txBody>
          <a:bodyPr wrap="square">
            <a:spAutoFit/>
          </a:bodyPr>
          <a:lstStyle/>
          <a:p>
            <a:r>
              <a:rPr lang="pt-BR" b="0" i="0" dirty="0">
                <a:effectLst/>
                <a:latin typeface="Calibri" panose="020F0502020204030204" pitchFamily="34" charset="0"/>
                <a:cs typeface="Calibri" panose="020F0502020204030204" pitchFamily="34" charset="0"/>
              </a:rPr>
              <a:t>E que tarefa específica é essa?</a:t>
            </a:r>
            <a:br>
              <a:rPr lang="pt-BR" dirty="0">
                <a:latin typeface="Calibri" panose="020F0502020204030204" pitchFamily="34" charset="0"/>
                <a:cs typeface="Calibri" panose="020F0502020204030204" pitchFamily="34" charset="0"/>
              </a:rPr>
            </a:br>
            <a:br>
              <a:rPr lang="pt-BR" dirty="0">
                <a:latin typeface="Calibri" panose="020F0502020204030204" pitchFamily="34" charset="0"/>
                <a:cs typeface="Calibri" panose="020F0502020204030204" pitchFamily="34" charset="0"/>
              </a:rPr>
            </a:br>
            <a:r>
              <a:rPr lang="pt-BR" b="0" i="0" dirty="0">
                <a:effectLst/>
                <a:latin typeface="Calibri" panose="020F0502020204030204" pitchFamily="34" charset="0"/>
                <a:cs typeface="Calibri" panose="020F0502020204030204" pitchFamily="34" charset="0"/>
              </a:rPr>
              <a:t>Tentativa e erro!</a:t>
            </a:r>
            <a:br>
              <a:rPr lang="pt-BR" dirty="0">
                <a:latin typeface="Calibri" panose="020F0502020204030204" pitchFamily="34" charset="0"/>
                <a:cs typeface="Calibri" panose="020F0502020204030204" pitchFamily="34" charset="0"/>
              </a:rPr>
            </a:br>
            <a:br>
              <a:rPr lang="pt-BR" dirty="0">
                <a:latin typeface="Calibri" panose="020F0502020204030204" pitchFamily="34" charset="0"/>
                <a:cs typeface="Calibri" panose="020F0502020204030204" pitchFamily="34" charset="0"/>
              </a:rPr>
            </a:br>
            <a:r>
              <a:rPr lang="pt-BR" b="0" i="0" dirty="0">
                <a:effectLst/>
                <a:latin typeface="Calibri" panose="020F0502020204030204" pitchFamily="34" charset="0"/>
                <a:cs typeface="Calibri" panose="020F0502020204030204" pitchFamily="34" charset="0"/>
              </a:rPr>
              <a:t>Uma boa analogia são aqueles cadeados com sequências de números. Não existe uma fórmula matemática que, caso resolvida, irá abrir o cadeado. O único modo de conseguir </a:t>
            </a:r>
            <a:r>
              <a:rPr lang="pt-BR" b="0" i="0" dirty="0" err="1">
                <a:effectLst/>
                <a:latin typeface="Calibri" panose="020F0502020204030204" pitchFamily="34" charset="0"/>
                <a:cs typeface="Calibri" panose="020F0502020204030204" pitchFamily="34" charset="0"/>
              </a:rPr>
              <a:t>abrí-lo</a:t>
            </a:r>
            <a:r>
              <a:rPr lang="pt-BR" b="0" i="0" dirty="0">
                <a:effectLst/>
                <a:latin typeface="Calibri" panose="020F0502020204030204" pitchFamily="34" charset="0"/>
                <a:cs typeface="Calibri" panose="020F0502020204030204" pitchFamily="34" charset="0"/>
              </a:rPr>
              <a:t> é descobrir a sequência de números, e para isso a única possibilidade é tentar e tentar (0000, 0001, 0002, e assim por diante).</a:t>
            </a:r>
            <a:br>
              <a:rPr lang="pt-BR" dirty="0">
                <a:latin typeface="Calibri" panose="020F0502020204030204" pitchFamily="34" charset="0"/>
                <a:cs typeface="Calibri" panose="020F0502020204030204" pitchFamily="34" charset="0"/>
              </a:rPr>
            </a:br>
            <a:r>
              <a:rPr lang="pt-BR" b="0" i="0" dirty="0">
                <a:effectLst/>
                <a:latin typeface="Calibri" panose="020F0502020204030204" pitchFamily="34" charset="0"/>
                <a:cs typeface="Calibri" panose="020F0502020204030204" pitchFamily="34" charset="0"/>
              </a:rPr>
              <a:t>Uma vez descoberta, ela é facilmente verificada por outras pessoas, assim como também na rede </a:t>
            </a:r>
            <a:r>
              <a:rPr lang="pt-BR" i="0" dirty="0">
                <a:effectLst/>
                <a:latin typeface="Calibri" panose="020F0502020204030204" pitchFamily="34" charset="0"/>
                <a:cs typeface="Calibri" panose="020F0502020204030204" pitchFamily="34" charset="0"/>
                <a:hlinkClick r:id="rId2"/>
              </a:rPr>
              <a:t>#Bitcoin</a:t>
            </a:r>
            <a:r>
              <a:rPr lang="pt-BR" b="0" i="0" dirty="0">
                <a:effectLst/>
                <a:latin typeface="Calibri" panose="020F0502020204030204" pitchFamily="34" charset="0"/>
                <a:cs typeface="Calibri" panose="020F0502020204030204" pitchFamily="34" charset="0"/>
              </a:rPr>
              <a:t>.</a:t>
            </a:r>
            <a:endParaRPr lang="pt-BR" dirty="0">
              <a:latin typeface="Calibri" panose="020F0502020204030204" pitchFamily="34" charset="0"/>
              <a:cs typeface="Calibri" panose="020F0502020204030204" pitchFamily="34" charset="0"/>
            </a:endParaRPr>
          </a:p>
        </p:txBody>
      </p:sp>
      <p:sp>
        <p:nvSpPr>
          <p:cNvPr id="10" name="CaixaDeTexto 9">
            <a:extLst>
              <a:ext uri="{FF2B5EF4-FFF2-40B4-BE49-F238E27FC236}">
                <a16:creationId xmlns:a16="http://schemas.microsoft.com/office/drawing/2014/main" id="{95EF2E1F-A796-99BC-69E7-BD6FC74057A8}"/>
              </a:ext>
            </a:extLst>
          </p:cNvPr>
          <p:cNvSpPr txBox="1"/>
          <p:nvPr/>
        </p:nvSpPr>
        <p:spPr>
          <a:xfrm>
            <a:off x="314792" y="4423431"/>
            <a:ext cx="6258393" cy="523220"/>
          </a:xfrm>
          <a:prstGeom prst="rect">
            <a:avLst/>
          </a:prstGeom>
          <a:noFill/>
        </p:spPr>
        <p:txBody>
          <a:bodyPr wrap="square">
            <a:spAutoFit/>
          </a:bodyPr>
          <a:lstStyle/>
          <a:p>
            <a:r>
              <a:rPr lang="pt-BR" dirty="0">
                <a:latin typeface="Calibri" panose="020F0502020204030204" pitchFamily="34" charset="0"/>
                <a:cs typeface="Calibri" panose="020F0502020204030204" pitchFamily="34" charset="0"/>
              </a:rPr>
              <a:t>Leia na integra o post do Matheus </a:t>
            </a:r>
            <a:r>
              <a:rPr lang="pt-BR" dirty="0" err="1">
                <a:latin typeface="Calibri" panose="020F0502020204030204" pitchFamily="34" charset="0"/>
                <a:cs typeface="Calibri" panose="020F0502020204030204" pitchFamily="34" charset="0"/>
              </a:rPr>
              <a:t>Bombig</a:t>
            </a:r>
            <a:r>
              <a:rPr lang="pt-BR" dirty="0">
                <a:latin typeface="Calibri" panose="020F0502020204030204" pitchFamily="34" charset="0"/>
                <a:cs typeface="Calibri" panose="020F0502020204030204" pitchFamily="34" charset="0"/>
              </a:rPr>
              <a:t> em: https://www.linkedin.com/feed/update/urn:li:activity:6977593548153999360/</a:t>
            </a:r>
          </a:p>
        </p:txBody>
      </p:sp>
      <p:pic>
        <p:nvPicPr>
          <p:cNvPr id="2050" name="Picture 2" descr="No alternative text description for this image">
            <a:extLst>
              <a:ext uri="{FF2B5EF4-FFF2-40B4-BE49-F238E27FC236}">
                <a16:creationId xmlns:a16="http://schemas.microsoft.com/office/drawing/2014/main" id="{0F32B9E3-5369-193B-C028-F54138A649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2256" y="2909340"/>
            <a:ext cx="2430905" cy="13673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634620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3">
            <a:extLst>
              <a:ext uri="{FF2B5EF4-FFF2-40B4-BE49-F238E27FC236}">
                <a16:creationId xmlns:a16="http://schemas.microsoft.com/office/drawing/2014/main" id="{F29C5093-2280-9C95-E809-53B887255234}"/>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smtClean="0">
                <a:solidFill>
                  <a:srgbClr val="EA4E60"/>
                </a:solidFill>
              </a:rPr>
              <a:t>96</a:t>
            </a:fld>
            <a:r>
              <a:rPr lang="en-US"/>
              <a:t>]</a:t>
            </a:r>
            <a:endParaRPr/>
          </a:p>
        </p:txBody>
      </p:sp>
      <p:sp>
        <p:nvSpPr>
          <p:cNvPr id="5" name="TextBox 6">
            <a:extLst>
              <a:ext uri="{FF2B5EF4-FFF2-40B4-BE49-F238E27FC236}">
                <a16:creationId xmlns:a16="http://schemas.microsoft.com/office/drawing/2014/main" id="{94F78DDA-1B7E-441B-7934-FCEE97373B9C}"/>
              </a:ext>
            </a:extLst>
          </p:cNvPr>
          <p:cNvSpPr txBox="1"/>
          <p:nvPr/>
        </p:nvSpPr>
        <p:spPr>
          <a:xfrm>
            <a:off x="482158" y="1910030"/>
            <a:ext cx="7410137" cy="707886"/>
          </a:xfrm>
          <a:prstGeom prst="rect">
            <a:avLst/>
          </a:prstGeom>
          <a:noFill/>
        </p:spPr>
        <p:txBody>
          <a:bodyPr wrap="square" rtlCol="0">
            <a:spAutoFit/>
          </a:bodyPr>
          <a:lstStyle/>
          <a:p>
            <a:r>
              <a:rPr lang="pt-BR" sz="4000" dirty="0">
                <a:solidFill>
                  <a:srgbClr val="EA4E60"/>
                </a:solidFill>
                <a:latin typeface="Calibri" panose="020F0502020204030204" pitchFamily="34" charset="0"/>
                <a:cs typeface="Calibri" panose="020F0502020204030204" pitchFamily="34" charset="0"/>
              </a:rPr>
              <a:t>Voltando para as transações...</a:t>
            </a:r>
            <a:endParaRPr lang="en-US" sz="4000" dirty="0">
              <a:solidFill>
                <a:srgbClr val="EA4E6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39725325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6">
            <a:extLst>
              <a:ext uri="{FF2B5EF4-FFF2-40B4-BE49-F238E27FC236}">
                <a16:creationId xmlns:a16="http://schemas.microsoft.com/office/drawing/2014/main" id="{F0674B78-32D5-4A04-B742-A066517046CC}"/>
              </a:ext>
            </a:extLst>
          </p:cNvPr>
          <p:cNvSpPr txBox="1"/>
          <p:nvPr/>
        </p:nvSpPr>
        <p:spPr>
          <a:xfrm>
            <a:off x="275811" y="238500"/>
            <a:ext cx="6546011" cy="707886"/>
          </a:xfrm>
          <a:prstGeom prst="rect">
            <a:avLst/>
          </a:prstGeom>
          <a:noFill/>
        </p:spPr>
        <p:txBody>
          <a:bodyPr wrap="square" rtlCol="0">
            <a:spAutoFit/>
          </a:bodyPr>
          <a:lstStyle/>
          <a:p>
            <a:r>
              <a:rPr lang="pt-BR" sz="4000" dirty="0">
                <a:solidFill>
                  <a:srgbClr val="EA4E60"/>
                </a:solidFill>
                <a:latin typeface="Calibri" panose="020F0502020204030204" pitchFamily="34" charset="0"/>
                <a:cs typeface="Calibri" panose="020F0502020204030204" pitchFamily="34" charset="0"/>
              </a:rPr>
              <a:t>5. Transação executada</a:t>
            </a:r>
            <a:endParaRPr lang="en-US" sz="4000" dirty="0">
              <a:solidFill>
                <a:srgbClr val="EA4E60"/>
              </a:solidFill>
              <a:latin typeface="Calibri" panose="020F0502020204030204" pitchFamily="34" charset="0"/>
              <a:cs typeface="Calibri" panose="020F0502020204030204" pitchFamily="34" charset="0"/>
            </a:endParaRPr>
          </a:p>
        </p:txBody>
      </p:sp>
      <p:sp>
        <p:nvSpPr>
          <p:cNvPr id="2" name="CaixaDeTexto 1"/>
          <p:cNvSpPr txBox="1"/>
          <p:nvPr/>
        </p:nvSpPr>
        <p:spPr>
          <a:xfrm>
            <a:off x="275811" y="1016566"/>
            <a:ext cx="8208544" cy="2677656"/>
          </a:xfrm>
          <a:prstGeom prst="rect">
            <a:avLst/>
          </a:prstGeom>
          <a:noFill/>
        </p:spPr>
        <p:txBody>
          <a:bodyPr wrap="square" rtlCol="0">
            <a:spAutoFit/>
          </a:bodyPr>
          <a:lstStyle/>
          <a:p>
            <a:r>
              <a:rPr lang="pt-BR" sz="2100" dirty="0">
                <a:solidFill>
                  <a:schemeClr val="tx1"/>
                </a:solidFill>
                <a:latin typeface="Calibri" panose="020F0502020204030204" pitchFamily="34" charset="0"/>
                <a:cs typeface="Calibri" panose="020F0502020204030204" pitchFamily="34" charset="0"/>
              </a:rPr>
              <a:t>O minerador vai confirmar que essa assinatura é válida e nesse momento é oficializada a data da transação, através de um carimbo oficial de tempo. </a:t>
            </a:r>
          </a:p>
          <a:p>
            <a:endParaRPr lang="pt-BR" sz="2100" dirty="0">
              <a:solidFill>
                <a:schemeClr val="tx1"/>
              </a:solidFill>
              <a:latin typeface="Calibri" panose="020F0502020204030204" pitchFamily="34" charset="0"/>
              <a:cs typeface="Calibri" panose="020F0502020204030204" pitchFamily="34" charset="0"/>
            </a:endParaRPr>
          </a:p>
          <a:p>
            <a:r>
              <a:rPr lang="pt-BR" sz="2100" dirty="0">
                <a:solidFill>
                  <a:schemeClr val="tx1"/>
                </a:solidFill>
                <a:latin typeface="Calibri" panose="020F0502020204030204" pitchFamily="34" charset="0"/>
                <a:cs typeface="Calibri" panose="020F0502020204030204" pitchFamily="34" charset="0"/>
              </a:rPr>
              <a:t>Por fim, o próprio minerador assina a transação e gera novos procedimentos criptográficos, dando origem, para cada transação, ao “</a:t>
            </a:r>
            <a:r>
              <a:rPr lang="pt-BR" sz="2100" dirty="0" err="1">
                <a:solidFill>
                  <a:schemeClr val="tx1"/>
                </a:solidFill>
                <a:latin typeface="Calibri" panose="020F0502020204030204" pitchFamily="34" charset="0"/>
                <a:cs typeface="Calibri" panose="020F0502020204030204" pitchFamily="34" charset="0"/>
              </a:rPr>
              <a:t>transaction</a:t>
            </a:r>
            <a:r>
              <a:rPr lang="pt-BR" sz="2100" dirty="0">
                <a:solidFill>
                  <a:schemeClr val="tx1"/>
                </a:solidFill>
                <a:latin typeface="Calibri" panose="020F0502020204030204" pitchFamily="34" charset="0"/>
                <a:cs typeface="Calibri" panose="020F0502020204030204" pitchFamily="34" charset="0"/>
              </a:rPr>
              <a:t> id”, a chave que oficializa a transação.</a:t>
            </a:r>
          </a:p>
          <a:p>
            <a:endParaRPr lang="pt-BR" sz="2100" dirty="0">
              <a:solidFill>
                <a:schemeClr val="bg1"/>
              </a:solidFill>
            </a:endParaRPr>
          </a:p>
        </p:txBody>
      </p:sp>
      <p:pic>
        <p:nvPicPr>
          <p:cNvPr id="3" name="Imagem 2"/>
          <p:cNvPicPr>
            <a:picLocks noChangeAspect="1"/>
          </p:cNvPicPr>
          <p:nvPr/>
        </p:nvPicPr>
        <p:blipFill>
          <a:blip r:embed="rId2"/>
          <a:stretch>
            <a:fillRect/>
          </a:stretch>
        </p:blipFill>
        <p:spPr>
          <a:xfrm>
            <a:off x="157143" y="3649370"/>
            <a:ext cx="8779669" cy="1050131"/>
          </a:xfrm>
          <a:prstGeom prst="rect">
            <a:avLst/>
          </a:prstGeom>
        </p:spPr>
      </p:pic>
    </p:spTree>
    <p:extLst>
      <p:ext uri="{BB962C8B-B14F-4D97-AF65-F5344CB8AC3E}">
        <p14:creationId xmlns:p14="http://schemas.microsoft.com/office/powerpoint/2010/main" val="3376284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3">
            <a:extLst>
              <a:ext uri="{FF2B5EF4-FFF2-40B4-BE49-F238E27FC236}">
                <a16:creationId xmlns:a16="http://schemas.microsoft.com/office/drawing/2014/main" id="{940F7AE5-E999-8601-277C-448FB1A6C1CF}"/>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smtClean="0">
                <a:solidFill>
                  <a:srgbClr val="EA4E60"/>
                </a:solidFill>
              </a:rPr>
              <a:t>98</a:t>
            </a:fld>
            <a:r>
              <a:rPr lang="en-US"/>
              <a:t>]</a:t>
            </a:r>
            <a:endParaRPr/>
          </a:p>
        </p:txBody>
      </p:sp>
      <p:pic>
        <p:nvPicPr>
          <p:cNvPr id="6" name="Imagem 5">
            <a:extLst>
              <a:ext uri="{FF2B5EF4-FFF2-40B4-BE49-F238E27FC236}">
                <a16:creationId xmlns:a16="http://schemas.microsoft.com/office/drawing/2014/main" id="{B7325B8C-6E54-B4F9-6D16-B33FC824F553}"/>
              </a:ext>
            </a:extLst>
          </p:cNvPr>
          <p:cNvPicPr>
            <a:picLocks noChangeAspect="1"/>
          </p:cNvPicPr>
          <p:nvPr/>
        </p:nvPicPr>
        <p:blipFill>
          <a:blip r:embed="rId2"/>
          <a:stretch>
            <a:fillRect/>
          </a:stretch>
        </p:blipFill>
        <p:spPr>
          <a:xfrm>
            <a:off x="5057794" y="973273"/>
            <a:ext cx="2451065" cy="3973378"/>
          </a:xfrm>
          <a:prstGeom prst="rect">
            <a:avLst/>
          </a:prstGeom>
        </p:spPr>
      </p:pic>
      <p:sp>
        <p:nvSpPr>
          <p:cNvPr id="8" name="CaixaDeTexto 7">
            <a:extLst>
              <a:ext uri="{FF2B5EF4-FFF2-40B4-BE49-F238E27FC236}">
                <a16:creationId xmlns:a16="http://schemas.microsoft.com/office/drawing/2014/main" id="{449D6B41-EA47-7A9A-CEEE-783597EB1DA8}"/>
              </a:ext>
            </a:extLst>
          </p:cNvPr>
          <p:cNvSpPr txBox="1"/>
          <p:nvPr/>
        </p:nvSpPr>
        <p:spPr>
          <a:xfrm>
            <a:off x="5057794" y="470062"/>
            <a:ext cx="2512239" cy="461665"/>
          </a:xfrm>
          <a:prstGeom prst="rect">
            <a:avLst/>
          </a:prstGeom>
          <a:noFill/>
        </p:spPr>
        <p:txBody>
          <a:bodyPr wrap="square">
            <a:spAutoFit/>
          </a:bodyPr>
          <a:lstStyle/>
          <a:p>
            <a:r>
              <a:rPr lang="pt-BR" sz="1200" dirty="0">
                <a:latin typeface="Calibri" panose="020F0502020204030204" pitchFamily="34" charset="0"/>
                <a:cs typeface="Calibri" panose="020F0502020204030204" pitchFamily="34" charset="0"/>
              </a:rPr>
              <a:t>https://cryptoslate.com/cryptos/proof-of-work/</a:t>
            </a:r>
          </a:p>
        </p:txBody>
      </p:sp>
      <p:sp>
        <p:nvSpPr>
          <p:cNvPr id="9" name="TextBox 6">
            <a:extLst>
              <a:ext uri="{FF2B5EF4-FFF2-40B4-BE49-F238E27FC236}">
                <a16:creationId xmlns:a16="http://schemas.microsoft.com/office/drawing/2014/main" id="{319230FF-54A3-22B3-3969-9B2F152D23FE}"/>
              </a:ext>
            </a:extLst>
          </p:cNvPr>
          <p:cNvSpPr txBox="1"/>
          <p:nvPr/>
        </p:nvSpPr>
        <p:spPr>
          <a:xfrm>
            <a:off x="275812" y="238500"/>
            <a:ext cx="5173114" cy="707886"/>
          </a:xfrm>
          <a:prstGeom prst="rect">
            <a:avLst/>
          </a:prstGeom>
          <a:noFill/>
        </p:spPr>
        <p:txBody>
          <a:bodyPr wrap="square" rtlCol="0">
            <a:spAutoFit/>
          </a:bodyPr>
          <a:lstStyle/>
          <a:p>
            <a:r>
              <a:rPr lang="pt-BR" sz="4000" dirty="0">
                <a:solidFill>
                  <a:srgbClr val="EA4E60"/>
                </a:solidFill>
                <a:latin typeface="Calibri" panose="020F0502020204030204" pitchFamily="34" charset="0"/>
                <a:cs typeface="Calibri" panose="020F0502020204030204" pitchFamily="34" charset="0"/>
              </a:rPr>
              <a:t>Conclusão</a:t>
            </a:r>
            <a:endParaRPr lang="en-US" sz="4000" dirty="0">
              <a:solidFill>
                <a:srgbClr val="EA4E60"/>
              </a:solidFill>
              <a:latin typeface="Calibri" panose="020F0502020204030204" pitchFamily="34" charset="0"/>
              <a:cs typeface="Calibri" panose="020F0502020204030204" pitchFamily="34" charset="0"/>
            </a:endParaRPr>
          </a:p>
        </p:txBody>
      </p:sp>
      <p:sp>
        <p:nvSpPr>
          <p:cNvPr id="11" name="CaixaDeTexto 10">
            <a:extLst>
              <a:ext uri="{FF2B5EF4-FFF2-40B4-BE49-F238E27FC236}">
                <a16:creationId xmlns:a16="http://schemas.microsoft.com/office/drawing/2014/main" id="{A1156C58-86E2-5D93-DF45-B15D8BBFA5EA}"/>
              </a:ext>
            </a:extLst>
          </p:cNvPr>
          <p:cNvSpPr txBox="1"/>
          <p:nvPr/>
        </p:nvSpPr>
        <p:spPr>
          <a:xfrm>
            <a:off x="275812" y="956832"/>
            <a:ext cx="4680678" cy="738664"/>
          </a:xfrm>
          <a:prstGeom prst="rect">
            <a:avLst/>
          </a:prstGeom>
          <a:noFill/>
        </p:spPr>
        <p:txBody>
          <a:bodyPr wrap="square">
            <a:spAutoFit/>
          </a:bodyPr>
          <a:lstStyle/>
          <a:p>
            <a:r>
              <a:rPr lang="pt-BR" dirty="0"/>
              <a:t>Uma dura crítica e importante à prova de trabalho é a quantidade de energia necessária para manter a rede segura e a descentralizada.</a:t>
            </a:r>
          </a:p>
        </p:txBody>
      </p:sp>
      <p:pic>
        <p:nvPicPr>
          <p:cNvPr id="13" name="Imagem 12">
            <a:extLst>
              <a:ext uri="{FF2B5EF4-FFF2-40B4-BE49-F238E27FC236}">
                <a16:creationId xmlns:a16="http://schemas.microsoft.com/office/drawing/2014/main" id="{66A2A375-E0E5-472E-B9C5-DEE9D741086B}"/>
              </a:ext>
            </a:extLst>
          </p:cNvPr>
          <p:cNvPicPr>
            <a:picLocks noChangeAspect="1"/>
          </p:cNvPicPr>
          <p:nvPr/>
        </p:nvPicPr>
        <p:blipFill>
          <a:blip r:embed="rId3"/>
          <a:stretch>
            <a:fillRect/>
          </a:stretch>
        </p:blipFill>
        <p:spPr>
          <a:xfrm>
            <a:off x="299568" y="1787100"/>
            <a:ext cx="3523491" cy="2660754"/>
          </a:xfrm>
          <a:prstGeom prst="rect">
            <a:avLst/>
          </a:prstGeom>
        </p:spPr>
      </p:pic>
      <p:sp>
        <p:nvSpPr>
          <p:cNvPr id="15" name="CaixaDeTexto 14">
            <a:extLst>
              <a:ext uri="{FF2B5EF4-FFF2-40B4-BE49-F238E27FC236}">
                <a16:creationId xmlns:a16="http://schemas.microsoft.com/office/drawing/2014/main" id="{EDF066C8-7E9F-6AB5-9A7C-7C1EF2C255FC}"/>
              </a:ext>
            </a:extLst>
          </p:cNvPr>
          <p:cNvSpPr txBox="1"/>
          <p:nvPr/>
        </p:nvSpPr>
        <p:spPr>
          <a:xfrm>
            <a:off x="232679" y="4497120"/>
            <a:ext cx="3777190" cy="646331"/>
          </a:xfrm>
          <a:prstGeom prst="rect">
            <a:avLst/>
          </a:prstGeom>
          <a:noFill/>
        </p:spPr>
        <p:txBody>
          <a:bodyPr wrap="square">
            <a:spAutoFit/>
          </a:bodyPr>
          <a:lstStyle/>
          <a:p>
            <a:r>
              <a:rPr lang="pt-BR" sz="900" dirty="0">
                <a:latin typeface="Calibri" panose="020F0502020204030204" pitchFamily="34" charset="0"/>
                <a:cs typeface="Calibri" panose="020F0502020204030204" pitchFamily="34" charset="0"/>
              </a:rPr>
              <a:t>https://www.cnet.com/</a:t>
            </a:r>
            <a:r>
              <a:rPr lang="pt-BR" sz="900" dirty="0" err="1">
                <a:latin typeface="Calibri" panose="020F0502020204030204" pitchFamily="34" charset="0"/>
                <a:cs typeface="Calibri" panose="020F0502020204030204" pitchFamily="34" charset="0"/>
              </a:rPr>
              <a:t>personal-finance</a:t>
            </a:r>
            <a:r>
              <a:rPr lang="pt-BR" sz="900" dirty="0">
                <a:latin typeface="Calibri" panose="020F0502020204030204" pitchFamily="34" charset="0"/>
                <a:cs typeface="Calibri" panose="020F0502020204030204" pitchFamily="34" charset="0"/>
              </a:rPr>
              <a:t>/</a:t>
            </a:r>
            <a:r>
              <a:rPr lang="pt-BR" sz="900" dirty="0" err="1">
                <a:latin typeface="Calibri" panose="020F0502020204030204" pitchFamily="34" charset="0"/>
                <a:cs typeface="Calibri" panose="020F0502020204030204" pitchFamily="34" charset="0"/>
              </a:rPr>
              <a:t>crypto</a:t>
            </a:r>
            <a:r>
              <a:rPr lang="pt-BR" sz="900" dirty="0">
                <a:latin typeface="Calibri" panose="020F0502020204030204" pitchFamily="34" charset="0"/>
                <a:cs typeface="Calibri" panose="020F0502020204030204" pitchFamily="34" charset="0"/>
              </a:rPr>
              <a:t>/bitcoin-mining-how-much-electricity-it-takes-and-why-people-are-worried/#:~:text=The%20Digiconomist's%20Bitcoin%20Energy%20Consumption,is%20close%20to%2012%20cents.</a:t>
            </a:r>
          </a:p>
        </p:txBody>
      </p:sp>
    </p:spTree>
    <p:extLst>
      <p:ext uri="{BB962C8B-B14F-4D97-AF65-F5344CB8AC3E}">
        <p14:creationId xmlns:p14="http://schemas.microsoft.com/office/powerpoint/2010/main" val="168999522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193"/>
        <p:cNvGrpSpPr/>
        <p:nvPr/>
      </p:nvGrpSpPr>
      <p:grpSpPr>
        <a:xfrm>
          <a:off x="0" y="0"/>
          <a:ext cx="0" cy="0"/>
          <a:chOff x="0" y="0"/>
          <a:chExt cx="0" cy="0"/>
        </a:xfrm>
      </p:grpSpPr>
      <p:sp>
        <p:nvSpPr>
          <p:cNvPr id="196" name="Google Shape;196;p5"/>
          <p:cNvSpPr txBox="1"/>
          <p:nvPr/>
        </p:nvSpPr>
        <p:spPr>
          <a:xfrm>
            <a:off x="565525" y="1785563"/>
            <a:ext cx="7410300" cy="16137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dirty="0" err="1">
                <a:solidFill>
                  <a:srgbClr val="EA4E60"/>
                </a:solidFill>
                <a:latin typeface="Century Gothic"/>
                <a:ea typeface="Century Gothic"/>
                <a:cs typeface="Century Gothic"/>
                <a:sym typeface="Century Gothic"/>
              </a:rPr>
              <a:t>PoS</a:t>
            </a:r>
            <a:r>
              <a:rPr lang="en-US" sz="4000" b="1" dirty="0">
                <a:solidFill>
                  <a:srgbClr val="EA4E60"/>
                </a:solidFill>
                <a:latin typeface="Century Gothic"/>
                <a:ea typeface="Century Gothic"/>
                <a:cs typeface="Century Gothic"/>
                <a:sym typeface="Century Gothic"/>
              </a:rPr>
              <a:t> (Proof of Stake)</a:t>
            </a:r>
            <a:br>
              <a:rPr lang="en-US" sz="4000" b="1" i="0" u="none" strike="noStrike" cap="none" dirty="0">
                <a:solidFill>
                  <a:srgbClr val="EA4E60"/>
                </a:solidFill>
                <a:latin typeface="Century Gothic"/>
                <a:ea typeface="Century Gothic"/>
                <a:cs typeface="Century Gothic"/>
                <a:sym typeface="Century Gothic"/>
              </a:rPr>
            </a:br>
            <a:r>
              <a:rPr lang="en-US" sz="4000" b="1" i="0" u="none" strike="noStrike" cap="none" dirty="0">
                <a:solidFill>
                  <a:srgbClr val="EA4E60"/>
                </a:solidFill>
                <a:latin typeface="Century Gothic"/>
                <a:ea typeface="Century Gothic"/>
                <a:cs typeface="Century Gothic"/>
                <a:sym typeface="Century Gothic"/>
              </a:rPr>
              <a:t>PROVA DE </a:t>
            </a:r>
            <a:r>
              <a:rPr lang="en-US" sz="4000" b="1" dirty="0">
                <a:solidFill>
                  <a:srgbClr val="EA4E60"/>
                </a:solidFill>
                <a:latin typeface="Century Gothic"/>
                <a:ea typeface="Century Gothic"/>
                <a:cs typeface="Century Gothic"/>
                <a:sym typeface="Century Gothic"/>
              </a:rPr>
              <a:t>PARTICIPAÇÃO</a:t>
            </a:r>
            <a:endParaRPr sz="4000" b="0" i="0" u="none" strike="noStrike" cap="none" dirty="0">
              <a:solidFill>
                <a:srgbClr val="EA4E60"/>
              </a:solidFill>
              <a:latin typeface="Century Gothic"/>
              <a:ea typeface="Century Gothic"/>
              <a:cs typeface="Century Gothic"/>
              <a:sym typeface="Century Gothic"/>
            </a:endParaRPr>
          </a:p>
        </p:txBody>
      </p:sp>
      <p:pic>
        <p:nvPicPr>
          <p:cNvPr id="197" name="Google Shape;197;p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198" name="Google Shape;198;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a:solidFill>
                  <a:srgbClr val="EA4E60"/>
                </a:solidFill>
              </a:rPr>
              <a:t>99</a:t>
            </a:fld>
            <a:r>
              <a:rPr lang="en-US">
                <a:solidFill>
                  <a:srgbClr val="EA4E60"/>
                </a:solidFill>
              </a:rPr>
              <a:t>]</a:t>
            </a:r>
            <a:endParaRPr>
              <a:solidFill>
                <a:srgbClr val="EA4E60"/>
              </a:solidFill>
            </a:endParaRPr>
          </a:p>
        </p:txBody>
      </p:sp>
    </p:spTree>
    <p:extLst>
      <p:ext uri="{BB962C8B-B14F-4D97-AF65-F5344CB8AC3E}">
        <p14:creationId xmlns:p14="http://schemas.microsoft.com/office/powerpoint/2010/main" val="3430177486"/>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851b35d3-0456-4d6a-bc2f-da927e91d158">
      <Terms xmlns="http://schemas.microsoft.com/office/infopath/2007/PartnerControls"/>
    </lcf76f155ced4ddcb4097134ff3c332f>
    <TaxCatchAll xmlns="19483571-f922-4e8e-9c1c-26f0a2252132"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o" ma:contentTypeID="0x01010001E48B58A68BE64E9120D347E3E06B3A" ma:contentTypeVersion="16" ma:contentTypeDescription="Crie um novo documento." ma:contentTypeScope="" ma:versionID="776c6dd0ea2199635295f0eace2bcdf2">
  <xsd:schema xmlns:xsd="http://www.w3.org/2001/XMLSchema" xmlns:xs="http://www.w3.org/2001/XMLSchema" xmlns:p="http://schemas.microsoft.com/office/2006/metadata/properties" xmlns:ns2="851b35d3-0456-4d6a-bc2f-da927e91d158" xmlns:ns3="19483571-f922-4e8e-9c1c-26f0a2252132" targetNamespace="http://schemas.microsoft.com/office/2006/metadata/properties" ma:root="true" ma:fieldsID="cd0f52f09bfd34cabfd53d1cdf7dcbd2" ns2:_="" ns3:_="">
    <xsd:import namespace="851b35d3-0456-4d6a-bc2f-da927e91d158"/>
    <xsd:import namespace="19483571-f922-4e8e-9c1c-26f0a2252132"/>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LengthInSeconds" minOccurs="0"/>
                <xsd:element ref="ns2:MediaServiceAutoTags" minOccurs="0"/>
                <xsd:element ref="ns2:MediaServiceGenerationTime" minOccurs="0"/>
                <xsd:element ref="ns2:MediaServiceEventHashCode" minOccurs="0"/>
                <xsd:element ref="ns2:MediaServiceAutoKeyPoints" minOccurs="0"/>
                <xsd:element ref="ns2:MediaServiceKeyPoints" minOccurs="0"/>
                <xsd:element ref="ns2:lcf76f155ced4ddcb4097134ff3c332f" minOccurs="0"/>
                <xsd:element ref="ns3:TaxCatchAll" minOccurs="0"/>
                <xsd:element ref="ns2:MediaServiceOCR"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51b35d3-0456-4d6a-bc2f-da927e91d15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LengthInSeconds" ma:index="13" nillable="true" ma:displayName="MediaLengthInSeconds" ma:hidden="true" ma:internalName="MediaLengthInSeconds" ma:readOnly="true">
      <xsd:simpleType>
        <xsd:restriction base="dms:Unknown"/>
      </xsd:simpleType>
    </xsd:element>
    <xsd:element name="MediaServiceAutoTags" ma:index="14" nillable="true" ma:displayName="Tags" ma:internalName="MediaServiceAutoTags"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lcf76f155ced4ddcb4097134ff3c332f" ma:index="20" nillable="true" ma:taxonomy="true" ma:internalName="lcf76f155ced4ddcb4097134ff3c332f" ma:taxonomyFieldName="MediaServiceImageTags" ma:displayName="Marcações de imagem" ma:readOnly="false" ma:fieldId="{5cf76f15-5ced-4ddc-b409-7134ff3c332f}" ma:taxonomyMulti="true" ma:sspId="44a7fbd4-9dae-4371-bb8c-f658cfc5cb1c" ma:termSetId="09814cd3-568e-fe90-9814-8d621ff8fb84" ma:anchorId="fba54fb3-c3e1-fe81-a776-ca4b69148c4d" ma:open="true" ma:isKeyword="false">
      <xsd:complexType>
        <xsd:sequence>
          <xsd:element ref="pc:Terms" minOccurs="0" maxOccurs="1"/>
        </xsd:sequence>
      </xsd:complexType>
    </xsd:element>
    <xsd:element name="MediaServiceOCR" ma:index="22" nillable="true" ma:displayName="Extracted Text" ma:internalName="MediaServiceOCR" ma:readOnly="true">
      <xsd:simpleType>
        <xsd:restriction base="dms:Note">
          <xsd:maxLength value="255"/>
        </xsd:restriction>
      </xsd:simpleType>
    </xsd:element>
    <xsd:element name="MediaServiceLocation" ma:index="23"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9483571-f922-4e8e-9c1c-26f0a2252132" elementFormDefault="qualified">
    <xsd:import namespace="http://schemas.microsoft.com/office/2006/documentManagement/types"/>
    <xsd:import namespace="http://schemas.microsoft.com/office/infopath/2007/PartnerControls"/>
    <xsd:element name="SharedWithUsers" ma:index="10" nillable="true" ma:displayName="Compartilhado com"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Detalhes de Compartilhado Com" ma:internalName="SharedWithDetails" ma:readOnly="true">
      <xsd:simpleType>
        <xsd:restriction base="dms:Note">
          <xsd:maxLength value="255"/>
        </xsd:restriction>
      </xsd:simpleType>
    </xsd:element>
    <xsd:element name="TaxCatchAll" ma:index="21" nillable="true" ma:displayName="Taxonomy Catch All Column" ma:hidden="true" ma:list="{a4ca5b0e-bf34-4fb2-bc21-1657b419a556}" ma:internalName="TaxCatchAll" ma:showField="CatchAllData" ma:web="19483571-f922-4e8e-9c1c-26f0a2252132">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ú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2AFFFE4-F972-47D3-8C98-6AF3B8FBAC87}">
  <ds:schemaRefs>
    <ds:schemaRef ds:uri="http://schemas.microsoft.com/office/2006/documentManagement/types"/>
    <ds:schemaRef ds:uri="http://purl.org/dc/dcmitype/"/>
    <ds:schemaRef ds:uri="851b35d3-0456-4d6a-bc2f-da927e91d158"/>
    <ds:schemaRef ds:uri="http://purl.org/dc/elements/1.1/"/>
    <ds:schemaRef ds:uri="http://schemas.microsoft.com/office/2006/metadata/properties"/>
    <ds:schemaRef ds:uri="http://www.w3.org/XML/1998/namespace"/>
    <ds:schemaRef ds:uri="http://schemas.microsoft.com/office/infopath/2007/PartnerControls"/>
    <ds:schemaRef ds:uri="http://schemas.openxmlformats.org/package/2006/metadata/core-properties"/>
    <ds:schemaRef ds:uri="19483571-f922-4e8e-9c1c-26f0a2252132"/>
    <ds:schemaRef ds:uri="http://purl.org/dc/terms/"/>
  </ds:schemaRefs>
</ds:datastoreItem>
</file>

<file path=customXml/itemProps2.xml><?xml version="1.0" encoding="utf-8"?>
<ds:datastoreItem xmlns:ds="http://schemas.openxmlformats.org/officeDocument/2006/customXml" ds:itemID="{6F8278F5-6158-4A89-9FDC-753D91F3025A}">
  <ds:schemaRefs>
    <ds:schemaRef ds:uri="http://schemas.microsoft.com/sharepoint/v3/contenttype/forms"/>
  </ds:schemaRefs>
</ds:datastoreItem>
</file>

<file path=customXml/itemProps3.xml><?xml version="1.0" encoding="utf-8"?>
<ds:datastoreItem xmlns:ds="http://schemas.openxmlformats.org/officeDocument/2006/customXml" ds:itemID="{0E9BAB56-BFC1-4B0E-99AF-8C30C975880A}"/>
</file>

<file path=docProps/app.xml><?xml version="1.0" encoding="utf-8"?>
<Properties xmlns="http://schemas.openxmlformats.org/officeDocument/2006/extended-properties" xmlns:vt="http://schemas.openxmlformats.org/officeDocument/2006/docPropsVTypes">
  <TotalTime>10296</TotalTime>
  <Words>6809</Words>
  <Application>Microsoft Office PowerPoint</Application>
  <PresentationFormat>Apresentação na tela (16:9)</PresentationFormat>
  <Paragraphs>774</Paragraphs>
  <Slides>174</Slides>
  <Notes>33</Notes>
  <HiddenSlides>0</HiddenSlides>
  <MMClips>0</MMClips>
  <ScaleCrop>false</ScaleCrop>
  <HeadingPairs>
    <vt:vector size="6" baseType="variant">
      <vt:variant>
        <vt:lpstr>Fontes usadas</vt:lpstr>
      </vt:variant>
      <vt:variant>
        <vt:i4>6</vt:i4>
      </vt:variant>
      <vt:variant>
        <vt:lpstr>Tema</vt:lpstr>
      </vt:variant>
      <vt:variant>
        <vt:i4>1</vt:i4>
      </vt:variant>
      <vt:variant>
        <vt:lpstr>Títulos de slides</vt:lpstr>
      </vt:variant>
      <vt:variant>
        <vt:i4>174</vt:i4>
      </vt:variant>
    </vt:vector>
  </HeadingPairs>
  <TitlesOfParts>
    <vt:vector size="181" baseType="lpstr">
      <vt:lpstr>Calibri</vt:lpstr>
      <vt:lpstr>ibm-plex-sans</vt:lpstr>
      <vt:lpstr>Wingdings</vt:lpstr>
      <vt:lpstr>Arial</vt:lpstr>
      <vt:lpstr>Open Sans</vt:lpstr>
      <vt:lpstr>Century Gothic</vt:lpstr>
      <vt:lpstr>Simple Light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O Problema dos Generais Bizantinos é um termo gravado na descrição da ciência da computação de uma situação em que as partes envolvidas devem concordar com uma única estratégia para evitar o fracasso completo, mas onde algumas das partes envolvidas são corruptas e disseminam informações falsas ou não são confiáveis. </vt:lpstr>
      <vt:lpstr>Apresentação do PowerPoint</vt:lpstr>
      <vt:lpstr>Apresentação do PowerPoint</vt:lpstr>
      <vt:lpstr>Os generais de cada exército precisam concordar com o momento exato de quando atacar.   Eles se comunicam enviando um mensageiro de um lado para o outro pela cidade inimiga.   Não há outra maneira de se comunicar. Estamos 600 anos DC.  Não existia smartphones naquela época.</vt:lpstr>
      <vt:lpstr>Apresentação do PowerPoint</vt:lpstr>
      <vt:lpstr>AQUI ESTÁ O PROBLEMA!  o mensageiro pode ser pego na cidade e substituído por um mensageiro FALSO, que intencionalmente tentará enganar o outro general para atacar a cidade na hora errada, condenando nosso exército a uma perda. </vt:lpstr>
      <vt:lpstr>Não há como verificar se a mensagem é autêntica.  Como nós, os melhores estrategistas militares do país, criamos um sistema “sem confiança” que garante a vitória no ataque à cidade?  </vt:lpstr>
      <vt:lpstr>Apresentação do PowerPoint</vt:lpstr>
      <vt:lpstr>Em uma rede distribuída como a do Bitcoin, todos os participantes e nós são essencialmente de hierarquia igual.   Então, agora, em vez de precisar chegar a uma verificação e um acordo entre duas partes, precisamos que todos os participantes aprovem, enquanto neutralizamos usuários corruptos ou enganosos.   </vt:lpstr>
      <vt:lpstr>Apresentação do PowerPoint</vt:lpstr>
      <vt:lpstr>Apresentação do PowerPoint</vt:lpstr>
      <vt:lpstr>E esse é o problema dos generais bizantinos e Satoshi Nakamoto conseguiu resolver isso.  É um excelente exemplo de como o algoritmo de consenso de prova de trabalho (POW) do Bitcoin funciona, e entendê-lo geralmente eleva sua compreensão de outros algoritmos de consenso. </vt:lpstr>
      <vt:lpstr>:    </vt:lpstr>
      <vt:lpstr>Apresentação do PowerPoint</vt:lpstr>
      <vt:lpstr>Apresentação do PowerPoint</vt:lpstr>
      <vt:lpstr>Apresentação do PowerPoint</vt:lpstr>
      <vt:lpstr>O Bitcoin conseguiu resolver o problema dos generais bizantinos usando um mecanismo de prova de trabalho para estabelecer um conjunto de regras claro e objetivo para o blockchain.   Para adicionar informações, chamadas de blocos, ao blockchain, um membro da rede deve publicar uma prova de que investiu um trabalho considerável na criação do bloco. Este trabalho impõe grandes custos ao criador e, portanto, os incentiva a publicar informações honestas.</vt:lpstr>
      <vt:lpstr>O conjunto de regras que governa quais transações são válidas e quais são inválidas também é objetivo, assim como o sistema para determinar quem pode gerar novos bitcoins.   Além disso, uma vez que um bloco foi adicionado ao blockchain, é extremamente difícil ou impossível removê-lo, tornando o passado do Bitcoin imutável. </vt:lpstr>
      <vt:lpstr>Apresentação do PowerPoint</vt:lpstr>
      <vt:lpstr>Se algum membro da rede tentar transmitir informações falsas, todos os nós da rede irão imediatamente reconhecê-las como inválidas e ignorá-las.   Como cada nó pode verificar todas as informações na própria rede Bitcoin, não há necessidade de confiar em outros membros da rede, tornando o Bitcoin um sistema sem confiança. </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Exploradores</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creator>Larissa Mestieri</dc:creator>
  <cp:lastModifiedBy>Ricardo Zago dos Santos</cp:lastModifiedBy>
  <cp:revision>123</cp:revision>
  <dcterms:modified xsi:type="dcterms:W3CDTF">2022-10-16T20:37:56Z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0x01010001E48B58A68BE64E9120D347E3E06B3A</vt:lpwstr>
  </property>
  <property fmtid="{D5CDD505-2E9C-101B-9397-08002B2CF9AE}" pid="3" name="MediaServiceImageTags">
    <vt:lpwstr/>
  </property>
</Properties>
</file>